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Lst>
  <p:notesMasterIdLst>
    <p:notesMasterId r:id="rId268"/>
  </p:notesMasterIdLst>
  <p:handoutMasterIdLst>
    <p:handoutMasterId r:id="rId269"/>
  </p:handoutMasterIdLst>
  <p:sldIdLst>
    <p:sldId id="838840415" r:id="rId5"/>
    <p:sldId id="838840558" r:id="rId6"/>
    <p:sldId id="838840416" r:id="rId7"/>
    <p:sldId id="261" r:id="rId8"/>
    <p:sldId id="838840368" r:id="rId9"/>
    <p:sldId id="838840417" r:id="rId10"/>
    <p:sldId id="838840418" r:id="rId11"/>
    <p:sldId id="838840595" r:id="rId12"/>
    <p:sldId id="263" r:id="rId13"/>
    <p:sldId id="838840419" r:id="rId14"/>
    <p:sldId id="838840420" r:id="rId15"/>
    <p:sldId id="838840298" r:id="rId16"/>
    <p:sldId id="838840421" r:id="rId17"/>
    <p:sldId id="838840422" r:id="rId18"/>
    <p:sldId id="838840596" r:id="rId19"/>
    <p:sldId id="838840423" r:id="rId20"/>
    <p:sldId id="838840597" r:id="rId21"/>
    <p:sldId id="838840426" r:id="rId22"/>
    <p:sldId id="838840427" r:id="rId23"/>
    <p:sldId id="838840598" r:id="rId24"/>
    <p:sldId id="838840428" r:id="rId25"/>
    <p:sldId id="838840599" r:id="rId26"/>
    <p:sldId id="838840425" r:id="rId27"/>
    <p:sldId id="838840429" r:id="rId28"/>
    <p:sldId id="838840600" r:id="rId29"/>
    <p:sldId id="838840430" r:id="rId30"/>
    <p:sldId id="838840391" r:id="rId31"/>
    <p:sldId id="838840431" r:id="rId32"/>
    <p:sldId id="838840432" r:id="rId33"/>
    <p:sldId id="838840433" r:id="rId34"/>
    <p:sldId id="838840311" r:id="rId35"/>
    <p:sldId id="838840312" r:id="rId36"/>
    <p:sldId id="838840313" r:id="rId37"/>
    <p:sldId id="838840435" r:id="rId38"/>
    <p:sldId id="838840601" r:id="rId39"/>
    <p:sldId id="838840434" r:id="rId40"/>
    <p:sldId id="838840436" r:id="rId41"/>
    <p:sldId id="838840437" r:id="rId42"/>
    <p:sldId id="838840307" r:id="rId43"/>
    <p:sldId id="838840602" r:id="rId44"/>
    <p:sldId id="838840309" r:id="rId45"/>
    <p:sldId id="838840603" r:id="rId46"/>
    <p:sldId id="838840438" r:id="rId47"/>
    <p:sldId id="838840440" r:id="rId48"/>
    <p:sldId id="838840442" r:id="rId49"/>
    <p:sldId id="838840562" r:id="rId50"/>
    <p:sldId id="838840441" r:id="rId51"/>
    <p:sldId id="838840444" r:id="rId52"/>
    <p:sldId id="838840443" r:id="rId53"/>
    <p:sldId id="684" r:id="rId54"/>
    <p:sldId id="838840448" r:id="rId55"/>
    <p:sldId id="838840563" r:id="rId56"/>
    <p:sldId id="838840564" r:id="rId57"/>
    <p:sldId id="838840446" r:id="rId58"/>
    <p:sldId id="838840447" r:id="rId59"/>
    <p:sldId id="686" r:id="rId60"/>
    <p:sldId id="838840565" r:id="rId61"/>
    <p:sldId id="838840449" r:id="rId62"/>
    <p:sldId id="838840450" r:id="rId63"/>
    <p:sldId id="838840451" r:id="rId64"/>
    <p:sldId id="413" r:id="rId65"/>
    <p:sldId id="838840453" r:id="rId66"/>
    <p:sldId id="838840454" r:id="rId67"/>
    <p:sldId id="838840566" r:id="rId68"/>
    <p:sldId id="838840456" r:id="rId69"/>
    <p:sldId id="838840567" r:id="rId70"/>
    <p:sldId id="838840455" r:id="rId71"/>
    <p:sldId id="838840457" r:id="rId72"/>
    <p:sldId id="838840458" r:id="rId73"/>
    <p:sldId id="838840459" r:id="rId74"/>
    <p:sldId id="838840460" r:id="rId75"/>
    <p:sldId id="838840604" r:id="rId76"/>
    <p:sldId id="838840461" r:id="rId77"/>
    <p:sldId id="838840568" r:id="rId78"/>
    <p:sldId id="838840462" r:id="rId79"/>
    <p:sldId id="838840304" r:id="rId80"/>
    <p:sldId id="391" r:id="rId81"/>
    <p:sldId id="838840463" r:id="rId82"/>
    <p:sldId id="838840569" r:id="rId83"/>
    <p:sldId id="838840464" r:id="rId84"/>
    <p:sldId id="411" r:id="rId85"/>
    <p:sldId id="412" r:id="rId86"/>
    <p:sldId id="838840570" r:id="rId87"/>
    <p:sldId id="415" r:id="rId88"/>
    <p:sldId id="838840316" r:id="rId89"/>
    <p:sldId id="838840317" r:id="rId90"/>
    <p:sldId id="838840393" r:id="rId91"/>
    <p:sldId id="838840465" r:id="rId92"/>
    <p:sldId id="418" r:id="rId93"/>
    <p:sldId id="838840571" r:id="rId94"/>
    <p:sldId id="838840466" r:id="rId95"/>
    <p:sldId id="838840467" r:id="rId96"/>
    <p:sldId id="838840572" r:id="rId97"/>
    <p:sldId id="838840468" r:id="rId98"/>
    <p:sldId id="838840469" r:id="rId99"/>
    <p:sldId id="838840470" r:id="rId100"/>
    <p:sldId id="838840471" r:id="rId101"/>
    <p:sldId id="838840472" r:id="rId102"/>
    <p:sldId id="838840473" r:id="rId103"/>
    <p:sldId id="838840474" r:id="rId104"/>
    <p:sldId id="838840573" r:id="rId105"/>
    <p:sldId id="838840475" r:id="rId106"/>
    <p:sldId id="838840477" r:id="rId107"/>
    <p:sldId id="838840476" r:id="rId108"/>
    <p:sldId id="838840478" r:id="rId109"/>
    <p:sldId id="838840479" r:id="rId110"/>
    <p:sldId id="838840480" r:id="rId111"/>
    <p:sldId id="838840481" r:id="rId112"/>
    <p:sldId id="428" r:id="rId113"/>
    <p:sldId id="838840482" r:id="rId114"/>
    <p:sldId id="838840574" r:id="rId115"/>
    <p:sldId id="838840483" r:id="rId116"/>
    <p:sldId id="838840575" r:id="rId117"/>
    <p:sldId id="838840484" r:id="rId118"/>
    <p:sldId id="838840485" r:id="rId119"/>
    <p:sldId id="838840561" r:id="rId120"/>
    <p:sldId id="497" r:id="rId121"/>
    <p:sldId id="838840486" r:id="rId122"/>
    <p:sldId id="838840576" r:id="rId123"/>
    <p:sldId id="838840487" r:id="rId124"/>
    <p:sldId id="838840353" r:id="rId125"/>
    <p:sldId id="838840394" r:id="rId126"/>
    <p:sldId id="838840355" r:id="rId127"/>
    <p:sldId id="838840488" r:id="rId128"/>
    <p:sldId id="264" r:id="rId129"/>
    <p:sldId id="285" r:id="rId130"/>
    <p:sldId id="838840489" r:id="rId131"/>
    <p:sldId id="838840490" r:id="rId132"/>
    <p:sldId id="838840491" r:id="rId133"/>
    <p:sldId id="838840492" r:id="rId134"/>
    <p:sldId id="838840494" r:id="rId135"/>
    <p:sldId id="838840495" r:id="rId136"/>
    <p:sldId id="838840496" r:id="rId137"/>
    <p:sldId id="838840318" r:id="rId138"/>
    <p:sldId id="838840319" r:id="rId139"/>
    <p:sldId id="838840497" r:id="rId140"/>
    <p:sldId id="838840577" r:id="rId141"/>
    <p:sldId id="838840362" r:id="rId142"/>
    <p:sldId id="838840498" r:id="rId143"/>
    <p:sldId id="838840499" r:id="rId144"/>
    <p:sldId id="838840500" r:id="rId145"/>
    <p:sldId id="838840501" r:id="rId146"/>
    <p:sldId id="838840502" r:id="rId147"/>
    <p:sldId id="838840503" r:id="rId148"/>
    <p:sldId id="838840504" r:id="rId149"/>
    <p:sldId id="838840505" r:id="rId150"/>
    <p:sldId id="838840506" r:id="rId151"/>
    <p:sldId id="838840281" r:id="rId152"/>
    <p:sldId id="838840413" r:id="rId153"/>
    <p:sldId id="838840507" r:id="rId154"/>
    <p:sldId id="838840578" r:id="rId155"/>
    <p:sldId id="838840414" r:id="rId156"/>
    <p:sldId id="838840508" r:id="rId157"/>
    <p:sldId id="838840509" r:id="rId158"/>
    <p:sldId id="838840400" r:id="rId159"/>
    <p:sldId id="838840579" r:id="rId160"/>
    <p:sldId id="296" r:id="rId161"/>
    <p:sldId id="297" r:id="rId162"/>
    <p:sldId id="838840580" r:id="rId163"/>
    <p:sldId id="838840356" r:id="rId164"/>
    <p:sldId id="838840510" r:id="rId165"/>
    <p:sldId id="838840511" r:id="rId166"/>
    <p:sldId id="838840513" r:id="rId167"/>
    <p:sldId id="838840514" r:id="rId168"/>
    <p:sldId id="299" r:id="rId169"/>
    <p:sldId id="300" r:id="rId170"/>
    <p:sldId id="838840581" r:id="rId171"/>
    <p:sldId id="838840515" r:id="rId172"/>
    <p:sldId id="838840364" r:id="rId173"/>
    <p:sldId id="838840402" r:id="rId174"/>
    <p:sldId id="838840516" r:id="rId175"/>
    <p:sldId id="838840403" r:id="rId176"/>
    <p:sldId id="838840582" r:id="rId177"/>
    <p:sldId id="838840517" r:id="rId178"/>
    <p:sldId id="838840518" r:id="rId179"/>
    <p:sldId id="838840286" r:id="rId180"/>
    <p:sldId id="838840334" r:id="rId181"/>
    <p:sldId id="838840287" r:id="rId182"/>
    <p:sldId id="838840583" r:id="rId183"/>
    <p:sldId id="838840519" r:id="rId184"/>
    <p:sldId id="838840520" r:id="rId185"/>
    <p:sldId id="838840522" r:id="rId186"/>
    <p:sldId id="838840523" r:id="rId187"/>
    <p:sldId id="838840292" r:id="rId188"/>
    <p:sldId id="838840584" r:id="rId189"/>
    <p:sldId id="838840524" r:id="rId190"/>
    <p:sldId id="838840525" r:id="rId191"/>
    <p:sldId id="838840526" r:id="rId192"/>
    <p:sldId id="838840388" r:id="rId193"/>
    <p:sldId id="838840405" r:id="rId194"/>
    <p:sldId id="838840527" r:id="rId195"/>
    <p:sldId id="838840340" r:id="rId196"/>
    <p:sldId id="838840341" r:id="rId197"/>
    <p:sldId id="838840528" r:id="rId198"/>
    <p:sldId id="838840408" r:id="rId199"/>
    <p:sldId id="838840529" r:id="rId200"/>
    <p:sldId id="838840342" r:id="rId201"/>
    <p:sldId id="838840585" r:id="rId202"/>
    <p:sldId id="838840530" r:id="rId203"/>
    <p:sldId id="838840531" r:id="rId204"/>
    <p:sldId id="838840532" r:id="rId205"/>
    <p:sldId id="838840533" r:id="rId206"/>
    <p:sldId id="838840534" r:id="rId207"/>
    <p:sldId id="838840605" r:id="rId208"/>
    <p:sldId id="838840345" r:id="rId209"/>
    <p:sldId id="838840369" r:id="rId210"/>
    <p:sldId id="838840373" r:id="rId211"/>
    <p:sldId id="838840586" r:id="rId212"/>
    <p:sldId id="838840371" r:id="rId213"/>
    <p:sldId id="838840535" r:id="rId214"/>
    <p:sldId id="838840536" r:id="rId215"/>
    <p:sldId id="838840375" r:id="rId216"/>
    <p:sldId id="838840537" r:id="rId217"/>
    <p:sldId id="838840376" r:id="rId218"/>
    <p:sldId id="838840538" r:id="rId219"/>
    <p:sldId id="838840377" r:id="rId220"/>
    <p:sldId id="838840539" r:id="rId221"/>
    <p:sldId id="838840381" r:id="rId222"/>
    <p:sldId id="838840587" r:id="rId223"/>
    <p:sldId id="838840540" r:id="rId224"/>
    <p:sldId id="838840382" r:id="rId225"/>
    <p:sldId id="838840541" r:id="rId226"/>
    <p:sldId id="838840383" r:id="rId227"/>
    <p:sldId id="838840542" r:id="rId228"/>
    <p:sldId id="838840397" r:id="rId229"/>
    <p:sldId id="838840398" r:id="rId230"/>
    <p:sldId id="838840588" r:id="rId231"/>
    <p:sldId id="838840544" r:id="rId232"/>
    <p:sldId id="838840589" r:id="rId233"/>
    <p:sldId id="838840545" r:id="rId234"/>
    <p:sldId id="838840260" r:id="rId235"/>
    <p:sldId id="838840547" r:id="rId236"/>
    <p:sldId id="838840546" r:id="rId237"/>
    <p:sldId id="838840258" r:id="rId238"/>
    <p:sldId id="838840548" r:id="rId239"/>
    <p:sldId id="838840549" r:id="rId240"/>
    <p:sldId id="838840270" r:id="rId241"/>
    <p:sldId id="838840271" r:id="rId242"/>
    <p:sldId id="838840590" r:id="rId243"/>
    <p:sldId id="838840272" r:id="rId244"/>
    <p:sldId id="838840267" r:id="rId245"/>
    <p:sldId id="838840273" r:id="rId246"/>
    <p:sldId id="838840591" r:id="rId247"/>
    <p:sldId id="838840274" r:id="rId248"/>
    <p:sldId id="838840552" r:id="rId249"/>
    <p:sldId id="838840553" r:id="rId250"/>
    <p:sldId id="838840592" r:id="rId251"/>
    <p:sldId id="838840554" r:id="rId252"/>
    <p:sldId id="838840555" r:id="rId253"/>
    <p:sldId id="838840367" r:id="rId254"/>
    <p:sldId id="838840550" r:id="rId255"/>
    <p:sldId id="838840551" r:id="rId256"/>
    <p:sldId id="838840593" r:id="rId257"/>
    <p:sldId id="838840276" r:id="rId258"/>
    <p:sldId id="838840557" r:id="rId259"/>
    <p:sldId id="838840556" r:id="rId260"/>
    <p:sldId id="838840406" r:id="rId261"/>
    <p:sldId id="838840559" r:id="rId262"/>
    <p:sldId id="838840407" r:id="rId263"/>
    <p:sldId id="838840268" r:id="rId264"/>
    <p:sldId id="838840594" r:id="rId265"/>
    <p:sldId id="838840606" r:id="rId266"/>
    <p:sldId id="838840346" r:id="rId267"/>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B75B366-0DEB-2A74-60BF-221D2FFA3750}" name="Suzanne Lindfors" initials="SL" userId="fbf99614b2441996" providerId="Windows Live"/>
  <p188:author id="{A9F03A6C-68CB-1DD7-324D-23FA8A8DCC4B}" name="Isabella Giorgio" initials="IG" userId="S::IGiorgio@sightsavers.org::1d514ece-7b7b-43cd-b96a-1920a9068800" providerId="AD"/>
  <p188:author id="{29323784-5601-87CF-F0AA-20E0E9AA7B26}" name="Caro Drysdale" initials="CD" userId="S::cdrysdale@sightsavers.org::9322f509-235d-44ed-9166-4214a85c587c" providerId="AD"/>
  <p188:author id="{4840F2A4-826D-0389-3A6B-29B74DF2BBFE}" name="Renuka Bhogal" initials="RB" userId="S::rbhogal@sightsavers.org::954ebdc3-53c6-47cb-bcd6-bbad86069230" providerId="AD"/>
  <p188:author id="{E985D8D2-DE97-357A-A1FC-1A6A4CFEE20B}" name="Amalie Quevedo" initials="AQ" userId="S::aquevedo@sightsavers.org::022abf4f-8a99-44d1-b297-6c1d7d60473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66"/>
    <a:srgbClr val="FFFF99"/>
    <a:srgbClr val="993366"/>
    <a:srgbClr val="FF9966"/>
    <a:srgbClr val="66CCFF"/>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F52C5A-017B-4216-BA80-CC2A5EF61BE5}" v="5" dt="2024-11-19T10:15:52.398"/>
  </p1510:revLst>
</p1510:revInfo>
</file>

<file path=ppt/tableStyles.xml><?xml version="1.0" encoding="utf-8"?>
<a:tblStyleLst xmlns:a="http://schemas.openxmlformats.org/drawingml/2006/main" def="{0817EA92-75D0-4044-A80A-286907CE0DDB}">
  <a:tblStyle styleId="{0817EA92-75D0-4044-A80A-286907CE0DDB}" styleName="Sightsavers Table Style">
    <a:wholeTbl>
      <a:tcTxStyle>
        <a:fontRef idx="minor">
          <a:prstClr val="black"/>
        </a:fontRef>
        <a:schemeClr val="dk1"/>
      </a:tcTxStyle>
      <a:tcStyle>
        <a:tcBdr>
          <a:left>
            <a:ln w="12700" cmpd="sng">
              <a:solidFill>
                <a:schemeClr val="bg1"/>
              </a:solidFill>
            </a:ln>
          </a:left>
          <a:right>
            <a:ln w="12700" cmpd="sng">
              <a:solidFill>
                <a:schemeClr val="bg1"/>
              </a:solidFill>
            </a:ln>
          </a:right>
          <a:top>
            <a:ln w="12700" cmpd="sng">
              <a:solidFill>
                <a:schemeClr val="bg1"/>
              </a:solidFill>
            </a:ln>
          </a:top>
          <a:bottom>
            <a:ln w="12700" cmpd="sng">
              <a:solidFill>
                <a:schemeClr val="bg1"/>
              </a:solidFill>
            </a:ln>
          </a:bottom>
          <a:insideH>
            <a:ln w="12700" cmpd="sng">
              <a:solidFill>
                <a:schemeClr val="bg1"/>
              </a:solidFill>
            </a:ln>
          </a:insideH>
          <a:insideV>
            <a:ln w="12700" cmpd="sng">
              <a:solidFill>
                <a:schemeClr val="bg1"/>
              </a:solidFill>
            </a:ln>
          </a:insideV>
        </a:tcBdr>
        <a:fill>
          <a:solidFill>
            <a:schemeClr val="bg2"/>
          </a:solidFill>
        </a:fill>
      </a:tcStyle>
    </a:wholeTbl>
    <a:band1H>
      <a:tcStyle>
        <a:tcBdr/>
        <a:fill>
          <a:solidFill>
            <a:srgbClr val="D9D9D9"/>
          </a:solidFill>
        </a:fill>
      </a:tcStyle>
    </a:band1H>
    <a:band2H>
      <a:tcStyle>
        <a:tcBdr/>
      </a:tcStyle>
    </a:band2H>
    <a:band1V>
      <a:tcStyle>
        <a:tcBdr/>
        <a:fill>
          <a:solidFill>
            <a:srgbClr val="D9D9D9"/>
          </a:solidFill>
        </a:fill>
      </a:tcStyle>
    </a:band1V>
    <a:band2V>
      <a:tcStyle>
        <a:tcBdr/>
      </a:tcStyle>
    </a:band2V>
    <a:lastCol>
      <a:tcTxStyle>
        <a:fontRef idx="minor">
          <a:prstClr val="black"/>
        </a:fontRef>
        <a:schemeClr val="lt1"/>
      </a:tcTxStyle>
      <a:tcStyle>
        <a:tcBdr/>
        <a:fill>
          <a:solidFill>
            <a:srgbClr val="999999"/>
          </a:solidFill>
        </a:fill>
      </a:tcStyle>
    </a:lastCol>
    <a:firstCol>
      <a:tcTxStyle>
        <a:fontRef idx="minor">
          <a:prstClr val="black"/>
        </a:fontRef>
        <a:schemeClr val="dk1"/>
      </a:tcTxStyle>
      <a:tcStyle>
        <a:tcBdr/>
        <a:fill>
          <a:solidFill>
            <a:srgbClr val="999999"/>
          </a:solidFill>
        </a:fill>
      </a:tcStyle>
    </a:firstCol>
    <a:lastRow>
      <a:tcTxStyle>
        <a:fontRef idx="minor">
          <a:prstClr val="black"/>
        </a:fontRef>
        <a:schemeClr val="dk1"/>
      </a:tcTxStyle>
      <a:tcStyle>
        <a:tcBdr>
          <a:top>
            <a:ln w="12700" cmpd="sng">
              <a:solidFill>
                <a:schemeClr val="dk1"/>
              </a:solidFill>
            </a:ln>
          </a:top>
        </a:tcBdr>
        <a:fill>
          <a:solidFill>
            <a:srgbClr val="999999"/>
          </a:solidFill>
        </a:fill>
      </a:tcStyle>
    </a:lastRow>
    <a:firstRow>
      <a:tcTxStyle>
        <a:fontRef idx="minor">
          <a:prstClr val="black"/>
        </a:fontRef>
        <a:schemeClr val="lt1"/>
      </a:tcTxStyle>
      <a:tcStyle>
        <a:tcBdr>
          <a:bottom>
            <a:ln w="127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729" autoAdjust="0"/>
  </p:normalViewPr>
  <p:slideViewPr>
    <p:cSldViewPr snapToGrid="0">
      <p:cViewPr varScale="1">
        <p:scale>
          <a:sx n="99" d="100"/>
          <a:sy n="99" d="100"/>
        </p:scale>
        <p:origin x="996"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63" Type="http://schemas.openxmlformats.org/officeDocument/2006/relationships/slide" Target="slides/slide59.xml"/><Relationship Id="rId159" Type="http://schemas.openxmlformats.org/officeDocument/2006/relationships/slide" Target="slides/slide155.xml"/><Relationship Id="rId170" Type="http://schemas.openxmlformats.org/officeDocument/2006/relationships/slide" Target="slides/slide166.xml"/><Relationship Id="rId226" Type="http://schemas.openxmlformats.org/officeDocument/2006/relationships/slide" Target="slides/slide222.xml"/><Relationship Id="rId268" Type="http://schemas.openxmlformats.org/officeDocument/2006/relationships/notesMaster" Target="notesMasters/notesMaster1.xml"/><Relationship Id="rId32" Type="http://schemas.openxmlformats.org/officeDocument/2006/relationships/slide" Target="slides/slide28.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slide" Target="slides/slide233.xml"/><Relationship Id="rId258" Type="http://schemas.openxmlformats.org/officeDocument/2006/relationships/slide" Target="slides/slide254.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248" Type="http://schemas.openxmlformats.org/officeDocument/2006/relationships/slide" Target="slides/slide244.xml"/><Relationship Id="rId269" Type="http://schemas.openxmlformats.org/officeDocument/2006/relationships/handoutMaster" Target="handoutMasters/handoutMaster1.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59" Type="http://schemas.openxmlformats.org/officeDocument/2006/relationships/slide" Target="slides/slide255.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presProps" Target="presProps.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250" Type="http://schemas.openxmlformats.org/officeDocument/2006/relationships/slide" Target="slides/slide246.xml"/><Relationship Id="rId271" Type="http://schemas.openxmlformats.org/officeDocument/2006/relationships/viewProps" Target="viewProps.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slide" Target="slides/slide225.xml"/><Relationship Id="rId240" Type="http://schemas.openxmlformats.org/officeDocument/2006/relationships/slide" Target="slides/slide236.xml"/><Relationship Id="rId261" Type="http://schemas.openxmlformats.org/officeDocument/2006/relationships/slide" Target="slides/slide257.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230" Type="http://schemas.openxmlformats.org/officeDocument/2006/relationships/slide" Target="slides/slide226.xml"/><Relationship Id="rId251" Type="http://schemas.openxmlformats.org/officeDocument/2006/relationships/slide" Target="slides/slide247.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72" Type="http://schemas.openxmlformats.org/officeDocument/2006/relationships/theme" Target="theme/theme1.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95" Type="http://schemas.openxmlformats.org/officeDocument/2006/relationships/slide" Target="slides/slide191.xml"/><Relationship Id="rId209" Type="http://schemas.openxmlformats.org/officeDocument/2006/relationships/slide" Target="slides/slide205.xml"/><Relationship Id="rId220" Type="http://schemas.openxmlformats.org/officeDocument/2006/relationships/slide" Target="slides/slide216.xml"/><Relationship Id="rId241" Type="http://schemas.openxmlformats.org/officeDocument/2006/relationships/slide" Target="slides/slide23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262" Type="http://schemas.openxmlformats.org/officeDocument/2006/relationships/slide" Target="slides/slide258.xml"/><Relationship Id="rId78" Type="http://schemas.openxmlformats.org/officeDocument/2006/relationships/slide" Target="slides/slide74.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64" Type="http://schemas.openxmlformats.org/officeDocument/2006/relationships/slide" Target="slides/slide160.xml"/><Relationship Id="rId185" Type="http://schemas.openxmlformats.org/officeDocument/2006/relationships/slide" Target="slides/slide181.xml"/><Relationship Id="rId9" Type="http://schemas.openxmlformats.org/officeDocument/2006/relationships/slide" Target="slides/slide5.xml"/><Relationship Id="rId210" Type="http://schemas.openxmlformats.org/officeDocument/2006/relationships/slide" Target="slides/slide206.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tableStyles" Target="tableStyles.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microsoft.com/office/2016/11/relationships/changesInfo" Target="changesInfos/changesInfo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customXml" Target="../customXml/item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microsoft.com/office/2015/10/relationships/revisionInfo" Target="revisionInfo.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18" Type="http://schemas.openxmlformats.org/officeDocument/2006/relationships/slide" Target="slides/slide14.xml"/><Relationship Id="rId39" Type="http://schemas.openxmlformats.org/officeDocument/2006/relationships/slide" Target="slides/slide35.xml"/><Relationship Id="rId265" Type="http://schemas.openxmlformats.org/officeDocument/2006/relationships/slide" Target="slides/slide261.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2" Type="http://schemas.openxmlformats.org/officeDocument/2006/relationships/customXml" Target="../customXml/item2.xml"/><Relationship Id="rId29" Type="http://schemas.openxmlformats.org/officeDocument/2006/relationships/slide" Target="slides/slide25.xml"/><Relationship Id="rId255" Type="http://schemas.openxmlformats.org/officeDocument/2006/relationships/slide" Target="slides/slide251.xml"/><Relationship Id="rId276" Type="http://schemas.microsoft.com/office/2018/10/relationships/authors" Target="authors.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266" Type="http://schemas.openxmlformats.org/officeDocument/2006/relationships/slide" Target="slides/slide262.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 Type="http://schemas.openxmlformats.org/officeDocument/2006/relationships/customXml" Target="../customXml/item3.xml"/><Relationship Id="rId214" Type="http://schemas.openxmlformats.org/officeDocument/2006/relationships/slide" Target="slides/slide210.xml"/><Relationship Id="rId235" Type="http://schemas.openxmlformats.org/officeDocument/2006/relationships/slide" Target="slides/slide231.xml"/><Relationship Id="rId256" Type="http://schemas.openxmlformats.org/officeDocument/2006/relationships/slide" Target="slides/slide252.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179" Type="http://schemas.openxmlformats.org/officeDocument/2006/relationships/slide" Target="slides/slide175.xml"/><Relationship Id="rId190" Type="http://schemas.openxmlformats.org/officeDocument/2006/relationships/slide" Target="slides/slide186.xml"/><Relationship Id="rId204" Type="http://schemas.openxmlformats.org/officeDocument/2006/relationships/slide" Target="slides/slide200.xml"/><Relationship Id="rId225" Type="http://schemas.openxmlformats.org/officeDocument/2006/relationships/slide" Target="slides/slide221.xml"/><Relationship Id="rId246" Type="http://schemas.openxmlformats.org/officeDocument/2006/relationships/slide" Target="slides/slide242.xml"/><Relationship Id="rId267" Type="http://schemas.openxmlformats.org/officeDocument/2006/relationships/slide" Target="slides/slide26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94" Type="http://schemas.openxmlformats.org/officeDocument/2006/relationships/slide" Target="slides/slide90.xml"/><Relationship Id="rId148" Type="http://schemas.openxmlformats.org/officeDocument/2006/relationships/slide" Target="slides/slide144.xml"/><Relationship Id="rId169" Type="http://schemas.openxmlformats.org/officeDocument/2006/relationships/slide" Target="slides/slide165.xml"/><Relationship Id="rId4" Type="http://schemas.openxmlformats.org/officeDocument/2006/relationships/slideMaster" Target="slideMasters/slideMaster1.xml"/><Relationship Id="rId180" Type="http://schemas.openxmlformats.org/officeDocument/2006/relationships/slide" Target="slides/slide17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42" Type="http://schemas.openxmlformats.org/officeDocument/2006/relationships/slide" Target="slides/slide38.xml"/><Relationship Id="rId84" Type="http://schemas.openxmlformats.org/officeDocument/2006/relationships/slide" Target="slides/slide80.xml"/><Relationship Id="rId138" Type="http://schemas.openxmlformats.org/officeDocument/2006/relationships/slide" Target="slides/slide134.xml"/><Relationship Id="rId191" Type="http://schemas.openxmlformats.org/officeDocument/2006/relationships/slide" Target="slides/slide187.xml"/><Relationship Id="rId205" Type="http://schemas.openxmlformats.org/officeDocument/2006/relationships/slide" Target="slides/slide201.xml"/><Relationship Id="rId247" Type="http://schemas.openxmlformats.org/officeDocument/2006/relationships/slide" Target="slides/slide243.xml"/><Relationship Id="rId107" Type="http://schemas.openxmlformats.org/officeDocument/2006/relationships/slide" Target="slides/slide103.xml"/><Relationship Id="rId11" Type="http://schemas.openxmlformats.org/officeDocument/2006/relationships/slide" Target="slides/slide7.xml"/><Relationship Id="rId53" Type="http://schemas.openxmlformats.org/officeDocument/2006/relationships/slide" Target="slides/slide49.xml"/><Relationship Id="rId149" Type="http://schemas.openxmlformats.org/officeDocument/2006/relationships/slide" Target="slides/slide14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lie Quevedo" userId="022abf4f-8a99-44d1-b297-6c1d7d60473d" providerId="ADAL" clId="{39F52C5A-017B-4216-BA80-CC2A5EF61BE5}"/>
    <pc:docChg chg="undo redo custSel modSld sldOrd">
      <pc:chgData name="Amalie Quevedo" userId="022abf4f-8a99-44d1-b297-6c1d7d60473d" providerId="ADAL" clId="{39F52C5A-017B-4216-BA80-CC2A5EF61BE5}" dt="2024-11-19T10:34:00.870" v="97" actId="20577"/>
      <pc:docMkLst>
        <pc:docMk/>
      </pc:docMkLst>
      <pc:sldChg chg="modSp mod">
        <pc:chgData name="Amalie Quevedo" userId="022abf4f-8a99-44d1-b297-6c1d7d60473d" providerId="ADAL" clId="{39F52C5A-017B-4216-BA80-CC2A5EF61BE5}" dt="2024-11-19T10:34:00.870" v="97" actId="20577"/>
        <pc:sldMkLst>
          <pc:docMk/>
          <pc:sldMk cId="1386289977" sldId="497"/>
        </pc:sldMkLst>
        <pc:spChg chg="mod">
          <ac:chgData name="Amalie Quevedo" userId="022abf4f-8a99-44d1-b297-6c1d7d60473d" providerId="ADAL" clId="{39F52C5A-017B-4216-BA80-CC2A5EF61BE5}" dt="2024-11-19T10:34:00.870" v="97" actId="20577"/>
          <ac:spMkLst>
            <pc:docMk/>
            <pc:sldMk cId="1386289977" sldId="497"/>
            <ac:spMk id="2" creationId="{CBE33808-D316-518B-5DF2-056BADCE74E1}"/>
          </ac:spMkLst>
        </pc:spChg>
      </pc:sldChg>
      <pc:sldChg chg="ord">
        <pc:chgData name="Amalie Quevedo" userId="022abf4f-8a99-44d1-b297-6c1d7d60473d" providerId="ADAL" clId="{39F52C5A-017B-4216-BA80-CC2A5EF61BE5}" dt="2024-11-19T10:13:57.986" v="19"/>
        <pc:sldMkLst>
          <pc:docMk/>
          <pc:sldMk cId="2216677525" sldId="838840287"/>
        </pc:sldMkLst>
      </pc:sldChg>
      <pc:sldChg chg="addSp delSp modSp mod addAnim delAnim modAnim">
        <pc:chgData name="Amalie Quevedo" userId="022abf4f-8a99-44d1-b297-6c1d7d60473d" providerId="ADAL" clId="{39F52C5A-017B-4216-BA80-CC2A5EF61BE5}" dt="2024-11-19T10:13:56.360" v="17" actId="1076"/>
        <pc:sldMkLst>
          <pc:docMk/>
          <pc:sldMk cId="1252038849" sldId="838840334"/>
        </pc:sldMkLst>
        <pc:spChg chg="add del mod">
          <ac:chgData name="Amalie Quevedo" userId="022abf4f-8a99-44d1-b297-6c1d7d60473d" providerId="ADAL" clId="{39F52C5A-017B-4216-BA80-CC2A5EF61BE5}" dt="2024-11-19T10:13:44.188" v="11" actId="478"/>
          <ac:spMkLst>
            <pc:docMk/>
            <pc:sldMk cId="1252038849" sldId="838840334"/>
            <ac:spMk id="5" creationId="{C556BFF0-D2E4-E2AD-9291-C7A42805A74D}"/>
          </ac:spMkLst>
        </pc:spChg>
        <pc:picChg chg="add mod">
          <ac:chgData name="Amalie Quevedo" userId="022abf4f-8a99-44d1-b297-6c1d7d60473d" providerId="ADAL" clId="{39F52C5A-017B-4216-BA80-CC2A5EF61BE5}" dt="2024-11-19T10:13:56.360" v="17" actId="1076"/>
          <ac:picMkLst>
            <pc:docMk/>
            <pc:sldMk cId="1252038849" sldId="838840334"/>
            <ac:picMk id="6" creationId="{7DBCEF46-C68B-7FB0-1CA2-7795202C3A88}"/>
          </ac:picMkLst>
        </pc:picChg>
        <pc:picChg chg="add del">
          <ac:chgData name="Amalie Quevedo" userId="022abf4f-8a99-44d1-b297-6c1d7d60473d" providerId="ADAL" clId="{39F52C5A-017B-4216-BA80-CC2A5EF61BE5}" dt="2024-11-19T10:13:43.881" v="10" actId="478"/>
          <ac:picMkLst>
            <pc:docMk/>
            <pc:sldMk cId="1252038849" sldId="838840334"/>
            <ac:picMk id="8" creationId="{CD2EFCA0-3A8A-249E-7431-D11F3AE467D5}"/>
          </ac:picMkLst>
        </pc:picChg>
      </pc:sldChg>
      <pc:sldChg chg="modSp mod">
        <pc:chgData name="Amalie Quevedo" userId="022abf4f-8a99-44d1-b297-6c1d7d60473d" providerId="ADAL" clId="{39F52C5A-017B-4216-BA80-CC2A5EF61BE5}" dt="2024-11-19T10:16:45.737" v="49" actId="962"/>
        <pc:sldMkLst>
          <pc:docMk/>
          <pc:sldMk cId="1459569322" sldId="838840340"/>
        </pc:sldMkLst>
        <pc:spChg chg="mod">
          <ac:chgData name="Amalie Quevedo" userId="022abf4f-8a99-44d1-b297-6c1d7d60473d" providerId="ADAL" clId="{39F52C5A-017B-4216-BA80-CC2A5EF61BE5}" dt="2024-11-19T10:16:45.737" v="49" actId="962"/>
          <ac:spMkLst>
            <pc:docMk/>
            <pc:sldMk cId="1459569322" sldId="838840340"/>
            <ac:spMk id="3" creationId="{90637987-98B4-0B28-8339-024821E58DF3}"/>
          </ac:spMkLst>
        </pc:spChg>
      </pc:sldChg>
      <pc:sldChg chg="modSp mod">
        <pc:chgData name="Amalie Quevedo" userId="022abf4f-8a99-44d1-b297-6c1d7d60473d" providerId="ADAL" clId="{39F52C5A-017B-4216-BA80-CC2A5EF61BE5}" dt="2024-11-19T10:17:03.555" v="51" actId="962"/>
        <pc:sldMkLst>
          <pc:docMk/>
          <pc:sldMk cId="589673322" sldId="838840341"/>
        </pc:sldMkLst>
        <pc:spChg chg="mod">
          <ac:chgData name="Amalie Quevedo" userId="022abf4f-8a99-44d1-b297-6c1d7d60473d" providerId="ADAL" clId="{39F52C5A-017B-4216-BA80-CC2A5EF61BE5}" dt="2024-11-19T10:17:03.555" v="51" actId="962"/>
          <ac:spMkLst>
            <pc:docMk/>
            <pc:sldMk cId="589673322" sldId="838840341"/>
            <ac:spMk id="5" creationId="{0F199E1A-A680-6757-C227-1FE17F03FFF3}"/>
          </ac:spMkLst>
        </pc:spChg>
      </pc:sldChg>
      <pc:sldChg chg="modSp mod">
        <pc:chgData name="Amalie Quevedo" userId="022abf4f-8a99-44d1-b297-6c1d7d60473d" providerId="ADAL" clId="{39F52C5A-017B-4216-BA80-CC2A5EF61BE5}" dt="2024-11-19T10:19:22.317" v="81" actId="962"/>
        <pc:sldMkLst>
          <pc:docMk/>
          <pc:sldMk cId="1347261326" sldId="838840346"/>
        </pc:sldMkLst>
        <pc:picChg chg="mod">
          <ac:chgData name="Amalie Quevedo" userId="022abf4f-8a99-44d1-b297-6c1d7d60473d" providerId="ADAL" clId="{39F52C5A-017B-4216-BA80-CC2A5EF61BE5}" dt="2024-11-19T10:19:22.317" v="81" actId="962"/>
          <ac:picMkLst>
            <pc:docMk/>
            <pc:sldMk cId="1347261326" sldId="838840346"/>
            <ac:picMk id="5" creationId="{13496D88-DBA8-2F20-D9D4-1AD2D9F10E6E}"/>
          </ac:picMkLst>
        </pc:picChg>
      </pc:sldChg>
      <pc:sldChg chg="addSp delSp modSp mod delAnim modAnim modNotesTx">
        <pc:chgData name="Amalie Quevedo" userId="022abf4f-8a99-44d1-b297-6c1d7d60473d" providerId="ADAL" clId="{39F52C5A-017B-4216-BA80-CC2A5EF61BE5}" dt="2024-11-19T10:15:57.739" v="23" actId="1076"/>
        <pc:sldMkLst>
          <pc:docMk/>
          <pc:sldMk cId="811491965" sldId="838840388"/>
        </pc:sldMkLst>
        <pc:spChg chg="add del mod">
          <ac:chgData name="Amalie Quevedo" userId="022abf4f-8a99-44d1-b297-6c1d7d60473d" providerId="ADAL" clId="{39F52C5A-017B-4216-BA80-CC2A5EF61BE5}" dt="2024-11-19T10:15:52.397" v="22"/>
          <ac:spMkLst>
            <pc:docMk/>
            <pc:sldMk cId="811491965" sldId="838840388"/>
            <ac:spMk id="4" creationId="{01990A11-9919-1716-4C54-309CFF099BA6}"/>
          </ac:spMkLst>
        </pc:spChg>
        <pc:picChg chg="add mod">
          <ac:chgData name="Amalie Quevedo" userId="022abf4f-8a99-44d1-b297-6c1d7d60473d" providerId="ADAL" clId="{39F52C5A-017B-4216-BA80-CC2A5EF61BE5}" dt="2024-11-19T10:15:57.739" v="23" actId="1076"/>
          <ac:picMkLst>
            <pc:docMk/>
            <pc:sldMk cId="811491965" sldId="838840388"/>
            <ac:picMk id="5" creationId="{9745DED4-DA8A-FEFC-87B6-0B803D6539F3}"/>
          </ac:picMkLst>
        </pc:picChg>
        <pc:picChg chg="del">
          <ac:chgData name="Amalie Quevedo" userId="022abf4f-8a99-44d1-b297-6c1d7d60473d" providerId="ADAL" clId="{39F52C5A-017B-4216-BA80-CC2A5EF61BE5}" dt="2024-11-19T10:15:38.335" v="21" actId="478"/>
          <ac:picMkLst>
            <pc:docMk/>
            <pc:sldMk cId="811491965" sldId="838840388"/>
            <ac:picMk id="6" creationId="{D863964F-DFAC-AC3C-AFB3-5680FA5B7B82}"/>
          </ac:picMkLst>
        </pc:picChg>
      </pc:sldChg>
      <pc:sldChg chg="modSp mod modCm">
        <pc:chgData name="Amalie Quevedo" userId="022abf4f-8a99-44d1-b297-6c1d7d60473d" providerId="ADAL" clId="{39F52C5A-017B-4216-BA80-CC2A5EF61BE5}" dt="2024-11-19T10:17:30.114" v="78" actId="6549"/>
        <pc:sldMkLst>
          <pc:docMk/>
          <pc:sldMk cId="2074931870" sldId="838840533"/>
        </pc:sldMkLst>
        <pc:spChg chg="mod">
          <ac:chgData name="Amalie Quevedo" userId="022abf4f-8a99-44d1-b297-6c1d7d60473d" providerId="ADAL" clId="{39F52C5A-017B-4216-BA80-CC2A5EF61BE5}" dt="2024-11-19T10:17:30.114" v="78" actId="6549"/>
          <ac:spMkLst>
            <pc:docMk/>
            <pc:sldMk cId="2074931870" sldId="838840533"/>
            <ac:spMk id="6" creationId="{4210AA9D-2E36-7A98-E24F-85577294BC82}"/>
          </ac:spMkLst>
        </pc:spChg>
        <pc:extLst>
          <p:ext xmlns:p="http://schemas.openxmlformats.org/presentationml/2006/main" uri="{D6D511B9-2390-475A-947B-AFAB55BFBCF1}">
            <pc226:cmChg xmlns:pc226="http://schemas.microsoft.com/office/powerpoint/2022/06/main/command" chg="mod">
              <pc226:chgData name="Amalie Quevedo" userId="022abf4f-8a99-44d1-b297-6c1d7d60473d" providerId="ADAL" clId="{39F52C5A-017B-4216-BA80-CC2A5EF61BE5}" dt="2024-11-19T10:17:30.114" v="78" actId="6549"/>
              <pc2:cmMkLst xmlns:pc2="http://schemas.microsoft.com/office/powerpoint/2019/9/main/command">
                <pc:docMk/>
                <pc:sldMk cId="2074931870" sldId="838840533"/>
                <pc2:cmMk id="{8A97C174-1C0B-4E09-892A-8209C1196AFB}"/>
              </pc2:cmMkLst>
            </pc226:cmChg>
          </p:ext>
        </pc:extLst>
      </pc:sldChg>
      <pc:sldChg chg="modSp mod">
        <pc:chgData name="Amalie Quevedo" userId="022abf4f-8a99-44d1-b297-6c1d7d60473d" providerId="ADAL" clId="{39F52C5A-017B-4216-BA80-CC2A5EF61BE5}" dt="2024-11-19T10:17:45.131" v="79" actId="108"/>
        <pc:sldMkLst>
          <pc:docMk/>
          <pc:sldMk cId="1012500504" sldId="838840605"/>
        </pc:sldMkLst>
        <pc:spChg chg="mod">
          <ac:chgData name="Amalie Quevedo" userId="022abf4f-8a99-44d1-b297-6c1d7d60473d" providerId="ADAL" clId="{39F52C5A-017B-4216-BA80-CC2A5EF61BE5}" dt="2024-11-19T10:17:45.131" v="79" actId="108"/>
          <ac:spMkLst>
            <pc:docMk/>
            <pc:sldMk cId="1012500504" sldId="838840605"/>
            <ac:spMk id="2" creationId="{84F75414-9FCF-0810-0DD7-7BC42E9BE3B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3E7C9D-DA13-45E6-8A0C-5C8E435DA71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r-FR"/>
        </a:p>
      </dgm:t>
    </dgm:pt>
    <dgm:pt modelId="{DBF41BA6-6A0A-4132-A498-C4A86B9D0C83}">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gm:t>
    </dgm:pt>
    <dgm:pt modelId="{9B45C33B-7DB1-41BD-87ED-EF4FC1D29373}" type="parTrans" cxnId="{52329033-9763-454F-9292-B17473E9B0B6}">
      <dgm:prSet/>
      <dgm:spPr/>
      <dgm:t>
        <a:bodyPr/>
        <a:lstStyle/>
        <a:p>
          <a:endParaRPr lang="fr-FR" sz="1100" b="1">
            <a:solidFill>
              <a:schemeClr val="tx1"/>
            </a:solidFill>
            <a:latin typeface="+mn-lt"/>
          </a:endParaRPr>
        </a:p>
      </dgm:t>
    </dgm:pt>
    <dgm:pt modelId="{C347DAC3-1D54-4AEE-878B-0DA8A7D29D45}" type="sibTrans" cxnId="{52329033-9763-454F-9292-B17473E9B0B6}">
      <dgm:prSet/>
      <dgm:spPr/>
      <dgm:t>
        <a:bodyPr/>
        <a:lstStyle/>
        <a:p>
          <a:endParaRPr lang="fr-FR" sz="1100" b="1">
            <a:solidFill>
              <a:schemeClr val="tx1"/>
            </a:solidFill>
            <a:latin typeface="+mn-lt"/>
          </a:endParaRPr>
        </a:p>
      </dgm:t>
    </dgm:pt>
    <dgm:pt modelId="{3920723A-9FD8-4DAE-A566-C01F629C14A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gm:t>
    </dgm:pt>
    <dgm:pt modelId="{A1FB4789-A502-4D32-A1F4-60856B9205CC}" type="parTrans" cxnId="{832F0D2C-F379-4082-B955-ED6B165D317A}">
      <dgm:prSet custT="1"/>
      <dgm:spPr/>
      <dgm:t>
        <a:bodyPr/>
        <a:lstStyle/>
        <a:p>
          <a:endParaRPr lang="fr-FR" sz="1100" b="1">
            <a:solidFill>
              <a:schemeClr val="tx1"/>
            </a:solidFill>
            <a:latin typeface="+mn-lt"/>
          </a:endParaRPr>
        </a:p>
      </dgm:t>
    </dgm:pt>
    <dgm:pt modelId="{A075C50A-1FA2-479F-89B9-E3710FAC4142}" type="sibTrans" cxnId="{832F0D2C-F379-4082-B955-ED6B165D317A}">
      <dgm:prSet/>
      <dgm:spPr/>
      <dgm:t>
        <a:bodyPr/>
        <a:lstStyle/>
        <a:p>
          <a:endParaRPr lang="fr-FR" sz="1100" b="1">
            <a:solidFill>
              <a:schemeClr val="tx1"/>
            </a:solidFill>
            <a:latin typeface="+mn-lt"/>
          </a:endParaRPr>
        </a:p>
      </dgm:t>
    </dgm:pt>
    <dgm:pt modelId="{5C3052C5-19B4-47B2-862B-CD75E4D0CF56}">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gm:t>
    </dgm:pt>
    <dgm:pt modelId="{9BA720D1-7A57-4B63-ABF0-104F3622D670}" type="parTrans" cxnId="{FFAD0141-DFB9-4DDE-A262-FCADAF5C5EFD}">
      <dgm:prSet custT="1"/>
      <dgm:spPr/>
      <dgm:t>
        <a:bodyPr/>
        <a:lstStyle/>
        <a:p>
          <a:endParaRPr lang="fr-FR" sz="1100" b="1">
            <a:solidFill>
              <a:schemeClr val="tx1"/>
            </a:solidFill>
            <a:latin typeface="+mn-lt"/>
          </a:endParaRPr>
        </a:p>
      </dgm:t>
    </dgm:pt>
    <dgm:pt modelId="{9E70C3B7-6F22-4707-8D29-7F78125D0390}" type="sibTrans" cxnId="{FFAD0141-DFB9-4DDE-A262-FCADAF5C5EFD}">
      <dgm:prSet/>
      <dgm:spPr/>
      <dgm:t>
        <a:bodyPr/>
        <a:lstStyle/>
        <a:p>
          <a:endParaRPr lang="fr-FR" sz="1100" b="1">
            <a:solidFill>
              <a:schemeClr val="tx1"/>
            </a:solidFill>
            <a:latin typeface="+mn-lt"/>
          </a:endParaRPr>
        </a:p>
      </dgm:t>
    </dgm:pt>
    <dgm:pt modelId="{0EEC6006-2294-40E2-883C-1605932A1B8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gm:t>
    </dgm:pt>
    <dgm:pt modelId="{81CD4FB6-8C01-4B92-A350-7C1B9C3A64B5}" type="parTrans" cxnId="{4C45A0DB-DCB7-4F86-A803-F74DB551E68E}">
      <dgm:prSet custT="1"/>
      <dgm:spPr/>
      <dgm:t>
        <a:bodyPr/>
        <a:lstStyle/>
        <a:p>
          <a:endParaRPr lang="fr-FR" sz="1100" b="1">
            <a:solidFill>
              <a:schemeClr val="tx1"/>
            </a:solidFill>
            <a:latin typeface="+mn-lt"/>
          </a:endParaRPr>
        </a:p>
      </dgm:t>
    </dgm:pt>
    <dgm:pt modelId="{2F07AF63-1E74-4BA2-9321-35E46FE3DC89}" type="sibTrans" cxnId="{4C45A0DB-DCB7-4F86-A803-F74DB551E68E}">
      <dgm:prSet/>
      <dgm:spPr/>
      <dgm:t>
        <a:bodyPr/>
        <a:lstStyle/>
        <a:p>
          <a:endParaRPr lang="fr-FR" sz="1100" b="1">
            <a:solidFill>
              <a:schemeClr val="tx1"/>
            </a:solidFill>
            <a:latin typeface="+mn-lt"/>
          </a:endParaRPr>
        </a:p>
      </dgm:t>
    </dgm:pt>
    <dgm:pt modelId="{66ADDC0D-29BA-4AF5-8107-AFE9DECF8861}">
      <dgm:prSet phldrT="[Text]" custT="1"/>
      <dgm:spPr>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gm:t>
    </dgm:pt>
    <dgm:pt modelId="{AEDAF803-0681-4B07-B119-7C4C3756791D}" type="parTrans" cxnId="{574215E6-F185-4A68-96AE-CB5E2B729445}">
      <dgm:prSet custT="1"/>
      <dgm:spPr/>
      <dgm:t>
        <a:bodyPr/>
        <a:lstStyle/>
        <a:p>
          <a:endParaRPr lang="fr-FR" sz="1100" b="1">
            <a:solidFill>
              <a:schemeClr val="tx1"/>
            </a:solidFill>
            <a:latin typeface="+mn-lt"/>
          </a:endParaRPr>
        </a:p>
      </dgm:t>
    </dgm:pt>
    <dgm:pt modelId="{5488FF6D-AACC-4C7D-9B9B-8F0C13C5AE0A}" type="sibTrans" cxnId="{574215E6-F185-4A68-96AE-CB5E2B729445}">
      <dgm:prSet/>
      <dgm:spPr/>
      <dgm:t>
        <a:bodyPr/>
        <a:lstStyle/>
        <a:p>
          <a:endParaRPr lang="fr-FR" sz="1100" b="1">
            <a:solidFill>
              <a:schemeClr val="tx1"/>
            </a:solidFill>
            <a:latin typeface="+mn-lt"/>
          </a:endParaRPr>
        </a:p>
      </dgm:t>
    </dgm:pt>
    <dgm:pt modelId="{F159D0E7-53E8-48DD-9FFC-A37BAE81F535}">
      <dgm:prSe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gm:t>
    </dgm:pt>
    <dgm:pt modelId="{51F33EEF-9823-45BC-AE9A-9805FC0918C0}" type="parTrans" cxnId="{09F58223-A13B-4F75-B88C-8DB163DF2B6D}">
      <dgm:prSet custT="1"/>
      <dgm:spPr/>
      <dgm:t>
        <a:bodyPr/>
        <a:lstStyle/>
        <a:p>
          <a:endParaRPr lang="fr-FR" sz="1100" b="1">
            <a:solidFill>
              <a:schemeClr val="tx1"/>
            </a:solidFill>
            <a:latin typeface="+mn-lt"/>
          </a:endParaRPr>
        </a:p>
      </dgm:t>
    </dgm:pt>
    <dgm:pt modelId="{C03BE972-63BE-489F-9B33-6D130ADAA17B}" type="sibTrans" cxnId="{09F58223-A13B-4F75-B88C-8DB163DF2B6D}">
      <dgm:prSet/>
      <dgm:spPr/>
      <dgm:t>
        <a:bodyPr/>
        <a:lstStyle/>
        <a:p>
          <a:endParaRPr lang="fr-FR" sz="1100" b="1">
            <a:solidFill>
              <a:schemeClr val="tx1"/>
            </a:solidFill>
            <a:latin typeface="+mn-lt"/>
          </a:endParaRPr>
        </a:p>
      </dgm:t>
    </dgm:pt>
    <dgm:pt modelId="{45E72D25-1F72-4B92-825F-950DF7AC05D1}" type="pres">
      <dgm:prSet presAssocID="{183E7C9D-DA13-45E6-8A0C-5C8E435DA71F}" presName="cycle" presStyleCnt="0">
        <dgm:presLayoutVars>
          <dgm:chMax val="1"/>
          <dgm:dir/>
          <dgm:animLvl val="ctr"/>
          <dgm:resizeHandles val="exact"/>
        </dgm:presLayoutVars>
      </dgm:prSet>
      <dgm:spPr/>
    </dgm:pt>
    <dgm:pt modelId="{30AFE34B-C82B-4E29-BF44-2669E2BC47C6}" type="pres">
      <dgm:prSet presAssocID="{DBF41BA6-6A0A-4132-A498-C4A86B9D0C83}" presName="centerShape" presStyleLbl="node0" presStyleIdx="0" presStyleCnt="1"/>
      <dgm:spPr>
        <a:xfrm>
          <a:off x="2070972" y="1628952"/>
          <a:ext cx="1250746" cy="1250746"/>
        </a:xfrm>
        <a:prstGeom prst="ellipse">
          <a:avLst/>
        </a:prstGeom>
      </dgm:spPr>
    </dgm:pt>
    <dgm:pt modelId="{72C1EE30-F70B-480C-8500-9C9E57C33C02}" type="pres">
      <dgm:prSet presAssocID="{A1FB4789-A502-4D32-A1F4-60856B9205CC}" presName="Name9" presStyleLbl="parChTrans1D2" presStyleIdx="0" presStyleCnt="5"/>
      <dgm:spPr/>
    </dgm:pt>
    <dgm:pt modelId="{7DAAC197-EB4B-45DD-AA94-39FCE6836311}" type="pres">
      <dgm:prSet presAssocID="{A1FB4789-A502-4D32-A1F4-60856B9205CC}" presName="connTx" presStyleLbl="parChTrans1D2" presStyleIdx="0" presStyleCnt="5"/>
      <dgm:spPr/>
    </dgm:pt>
    <dgm:pt modelId="{3A3B3BB9-785C-4078-9662-A5A7CD24AFB7}" type="pres">
      <dgm:prSet presAssocID="{3920723A-9FD8-4DAE-A566-C01F629C14A1}" presName="node" presStyleLbl="node1" presStyleIdx="0" presStyleCnt="5">
        <dgm:presLayoutVars>
          <dgm:bulletEnabled val="1"/>
        </dgm:presLayoutVars>
      </dgm:prSet>
      <dgm:spPr>
        <a:xfrm>
          <a:off x="2070972" y="2866"/>
          <a:ext cx="1250746" cy="1250746"/>
        </a:xfrm>
        <a:prstGeom prst="ellipse">
          <a:avLst/>
        </a:prstGeom>
      </dgm:spPr>
    </dgm:pt>
    <dgm:pt modelId="{EC27581A-165D-407E-842A-D68E1DBED601}" type="pres">
      <dgm:prSet presAssocID="{9BA720D1-7A57-4B63-ABF0-104F3622D670}" presName="Name9" presStyleLbl="parChTrans1D2" presStyleIdx="1" presStyleCnt="5"/>
      <dgm:spPr/>
    </dgm:pt>
    <dgm:pt modelId="{067AC0D6-6F1E-43B8-A075-747237180CB5}" type="pres">
      <dgm:prSet presAssocID="{9BA720D1-7A57-4B63-ABF0-104F3622D670}" presName="connTx" presStyleLbl="parChTrans1D2" presStyleIdx="1" presStyleCnt="5"/>
      <dgm:spPr/>
    </dgm:pt>
    <dgm:pt modelId="{E0650D82-A84E-4862-A892-33FE22AA75B7}" type="pres">
      <dgm:prSet presAssocID="{5C3052C5-19B4-47B2-862B-CD75E4D0CF56}" presName="node" presStyleLbl="node1" presStyleIdx="1" presStyleCnt="5">
        <dgm:presLayoutVars>
          <dgm:bulletEnabled val="1"/>
        </dgm:presLayoutVars>
      </dgm:prSet>
      <dgm:spPr>
        <a:xfrm>
          <a:off x="3617472" y="1126464"/>
          <a:ext cx="1250746" cy="1250746"/>
        </a:xfrm>
        <a:prstGeom prst="ellipse">
          <a:avLst/>
        </a:prstGeom>
      </dgm:spPr>
    </dgm:pt>
    <dgm:pt modelId="{4B3A788D-39E3-41E9-AAA5-E5DC5706FF75}" type="pres">
      <dgm:prSet presAssocID="{81CD4FB6-8C01-4B92-A350-7C1B9C3A64B5}" presName="Name9" presStyleLbl="parChTrans1D2" presStyleIdx="2" presStyleCnt="5"/>
      <dgm:spPr/>
    </dgm:pt>
    <dgm:pt modelId="{70EFE80D-21CE-4735-8D27-36ABB01982DC}" type="pres">
      <dgm:prSet presAssocID="{81CD4FB6-8C01-4B92-A350-7C1B9C3A64B5}" presName="connTx" presStyleLbl="parChTrans1D2" presStyleIdx="2" presStyleCnt="5"/>
      <dgm:spPr/>
    </dgm:pt>
    <dgm:pt modelId="{FADDC23D-3A75-452D-926D-9430405F07D3}" type="pres">
      <dgm:prSet presAssocID="{0EEC6006-2294-40E2-883C-1605932A1B81}" presName="node" presStyleLbl="node1" presStyleIdx="2" presStyleCnt="5">
        <dgm:presLayoutVars>
          <dgm:bulletEnabled val="1"/>
        </dgm:presLayoutVars>
      </dgm:prSet>
      <dgm:spPr>
        <a:xfrm>
          <a:off x="3026761" y="2944483"/>
          <a:ext cx="1250746" cy="1250746"/>
        </a:xfrm>
        <a:prstGeom prst="ellipse">
          <a:avLst/>
        </a:prstGeom>
      </dgm:spPr>
    </dgm:pt>
    <dgm:pt modelId="{9C6241C9-9702-4590-B437-31F5C1558B98}" type="pres">
      <dgm:prSet presAssocID="{51F33EEF-9823-45BC-AE9A-9805FC0918C0}" presName="Name9" presStyleLbl="parChTrans1D2" presStyleIdx="3" presStyleCnt="5"/>
      <dgm:spPr/>
    </dgm:pt>
    <dgm:pt modelId="{02A06DB6-9C76-4C7B-8C27-0238BD5C1BE6}" type="pres">
      <dgm:prSet presAssocID="{51F33EEF-9823-45BC-AE9A-9805FC0918C0}" presName="connTx" presStyleLbl="parChTrans1D2" presStyleIdx="3" presStyleCnt="5"/>
      <dgm:spPr/>
    </dgm:pt>
    <dgm:pt modelId="{7ECF692F-74F3-452C-9EBF-2E565340B84F}" type="pres">
      <dgm:prSet presAssocID="{F159D0E7-53E8-48DD-9FFC-A37BAE81F535}" presName="node" presStyleLbl="node1" presStyleIdx="3" presStyleCnt="5">
        <dgm:presLayoutVars>
          <dgm:bulletEnabled val="1"/>
        </dgm:presLayoutVars>
      </dgm:prSet>
      <dgm:spPr>
        <a:xfrm>
          <a:off x="1115183" y="2944483"/>
          <a:ext cx="1250746" cy="1250746"/>
        </a:xfrm>
        <a:prstGeom prst="ellipse">
          <a:avLst/>
        </a:prstGeom>
      </dgm:spPr>
    </dgm:pt>
    <dgm:pt modelId="{57831A0F-3FC1-414E-B5F0-40B06AB82BBD}" type="pres">
      <dgm:prSet presAssocID="{AEDAF803-0681-4B07-B119-7C4C3756791D}" presName="Name9" presStyleLbl="parChTrans1D2" presStyleIdx="4" presStyleCnt="5"/>
      <dgm:spPr/>
    </dgm:pt>
    <dgm:pt modelId="{4FDC09DB-2543-403F-A567-2FBD99284E02}" type="pres">
      <dgm:prSet presAssocID="{AEDAF803-0681-4B07-B119-7C4C3756791D}" presName="connTx" presStyleLbl="parChTrans1D2" presStyleIdx="4" presStyleCnt="5"/>
      <dgm:spPr/>
    </dgm:pt>
    <dgm:pt modelId="{3E81CECF-F12D-42D5-B477-1A280B1115DA}" type="pres">
      <dgm:prSet presAssocID="{66ADDC0D-29BA-4AF5-8107-AFE9DECF8861}" presName="node" presStyleLbl="node1" presStyleIdx="4" presStyleCnt="5" custScaleX="112889">
        <dgm:presLayoutVars>
          <dgm:bulletEnabled val="1"/>
        </dgm:presLayoutVars>
      </dgm:prSet>
      <dgm:spPr>
        <a:xfrm>
          <a:off x="1374125" y="1963130"/>
          <a:ext cx="1492405" cy="1492405"/>
        </a:xfrm>
        <a:prstGeom prst="ellipse">
          <a:avLst/>
        </a:prstGeom>
      </dgm:spPr>
    </dgm:pt>
  </dgm:ptLst>
  <dgm:cxnLst>
    <dgm:cxn modelId="{ED9E3E03-F68C-4B7F-BC8E-2DAECFE288AA}" type="presOf" srcId="{DBF41BA6-6A0A-4132-A498-C4A86B9D0C83}" destId="{30AFE34B-C82B-4E29-BF44-2669E2BC47C6}" srcOrd="0" destOrd="0" presId="urn:microsoft.com/office/officeart/2005/8/layout/radial1"/>
    <dgm:cxn modelId="{2FE11408-F5E6-4E47-AEB8-D28900F90DD4}" type="presOf" srcId="{A1FB4789-A502-4D32-A1F4-60856B9205CC}" destId="{72C1EE30-F70B-480C-8500-9C9E57C33C02}" srcOrd="0" destOrd="0" presId="urn:microsoft.com/office/officeart/2005/8/layout/radial1"/>
    <dgm:cxn modelId="{E5578618-20C1-48F7-BB39-A5EC9107A1FC}" type="presOf" srcId="{A1FB4789-A502-4D32-A1F4-60856B9205CC}" destId="{7DAAC197-EB4B-45DD-AA94-39FCE6836311}" srcOrd="1" destOrd="0" presId="urn:microsoft.com/office/officeart/2005/8/layout/radial1"/>
    <dgm:cxn modelId="{95AB6922-0116-4C5A-950C-0C285D979B68}" type="presOf" srcId="{AEDAF803-0681-4B07-B119-7C4C3756791D}" destId="{4FDC09DB-2543-403F-A567-2FBD99284E02}" srcOrd="1" destOrd="0" presId="urn:microsoft.com/office/officeart/2005/8/layout/radial1"/>
    <dgm:cxn modelId="{09F58223-A13B-4F75-B88C-8DB163DF2B6D}" srcId="{DBF41BA6-6A0A-4132-A498-C4A86B9D0C83}" destId="{F159D0E7-53E8-48DD-9FFC-A37BAE81F535}" srcOrd="3" destOrd="0" parTransId="{51F33EEF-9823-45BC-AE9A-9805FC0918C0}" sibTransId="{C03BE972-63BE-489F-9B33-6D130ADAA17B}"/>
    <dgm:cxn modelId="{832F0D2C-F379-4082-B955-ED6B165D317A}" srcId="{DBF41BA6-6A0A-4132-A498-C4A86B9D0C83}" destId="{3920723A-9FD8-4DAE-A566-C01F629C14A1}" srcOrd="0" destOrd="0" parTransId="{A1FB4789-A502-4D32-A1F4-60856B9205CC}" sibTransId="{A075C50A-1FA2-479F-89B9-E3710FAC4142}"/>
    <dgm:cxn modelId="{52329033-9763-454F-9292-B17473E9B0B6}" srcId="{183E7C9D-DA13-45E6-8A0C-5C8E435DA71F}" destId="{DBF41BA6-6A0A-4132-A498-C4A86B9D0C83}" srcOrd="0" destOrd="0" parTransId="{9B45C33B-7DB1-41BD-87ED-EF4FC1D29373}" sibTransId="{C347DAC3-1D54-4AEE-878B-0DA8A7D29D45}"/>
    <dgm:cxn modelId="{FFAD0141-DFB9-4DDE-A262-FCADAF5C5EFD}" srcId="{DBF41BA6-6A0A-4132-A498-C4A86B9D0C83}" destId="{5C3052C5-19B4-47B2-862B-CD75E4D0CF56}" srcOrd="1" destOrd="0" parTransId="{9BA720D1-7A57-4B63-ABF0-104F3622D670}" sibTransId="{9E70C3B7-6F22-4707-8D29-7F78125D0390}"/>
    <dgm:cxn modelId="{5FD79749-CFB7-4AAD-9C0B-8EF838C611E6}" type="presOf" srcId="{51F33EEF-9823-45BC-AE9A-9805FC0918C0}" destId="{02A06DB6-9C76-4C7B-8C27-0238BD5C1BE6}" srcOrd="1" destOrd="0" presId="urn:microsoft.com/office/officeart/2005/8/layout/radial1"/>
    <dgm:cxn modelId="{6799CE6E-C448-4582-8701-DA8497D9DE79}" type="presOf" srcId="{9BA720D1-7A57-4B63-ABF0-104F3622D670}" destId="{EC27581A-165D-407E-842A-D68E1DBED601}" srcOrd="0" destOrd="0" presId="urn:microsoft.com/office/officeart/2005/8/layout/radial1"/>
    <dgm:cxn modelId="{196EFCA4-6085-4196-ACE9-90060DF853AC}" type="presOf" srcId="{51F33EEF-9823-45BC-AE9A-9805FC0918C0}" destId="{9C6241C9-9702-4590-B437-31F5C1558B98}" srcOrd="0" destOrd="0" presId="urn:microsoft.com/office/officeart/2005/8/layout/radial1"/>
    <dgm:cxn modelId="{FF3029B1-8005-49D6-8A00-DF4D697DE867}" type="presOf" srcId="{9BA720D1-7A57-4B63-ABF0-104F3622D670}" destId="{067AC0D6-6F1E-43B8-A075-747237180CB5}" srcOrd="1" destOrd="0" presId="urn:microsoft.com/office/officeart/2005/8/layout/radial1"/>
    <dgm:cxn modelId="{0F0558B2-27CA-4C46-8097-058D184FA6CB}" type="presOf" srcId="{5C3052C5-19B4-47B2-862B-CD75E4D0CF56}" destId="{E0650D82-A84E-4862-A892-33FE22AA75B7}" srcOrd="0" destOrd="0" presId="urn:microsoft.com/office/officeart/2005/8/layout/radial1"/>
    <dgm:cxn modelId="{A900CBB2-DD3E-4F30-9162-5B649BE230BE}" type="presOf" srcId="{81CD4FB6-8C01-4B92-A350-7C1B9C3A64B5}" destId="{4B3A788D-39E3-41E9-AAA5-E5DC5706FF75}" srcOrd="0" destOrd="0" presId="urn:microsoft.com/office/officeart/2005/8/layout/radial1"/>
    <dgm:cxn modelId="{AA1D66BC-789D-4743-BC7D-7FF3D7BAF385}" type="presOf" srcId="{3920723A-9FD8-4DAE-A566-C01F629C14A1}" destId="{3A3B3BB9-785C-4078-9662-A5A7CD24AFB7}" srcOrd="0" destOrd="0" presId="urn:microsoft.com/office/officeart/2005/8/layout/radial1"/>
    <dgm:cxn modelId="{81B1B3C6-6532-4145-BC27-4314AA8CA7E6}" type="presOf" srcId="{0EEC6006-2294-40E2-883C-1605932A1B81}" destId="{FADDC23D-3A75-452D-926D-9430405F07D3}" srcOrd="0" destOrd="0" presId="urn:microsoft.com/office/officeart/2005/8/layout/radial1"/>
    <dgm:cxn modelId="{9C8E20CF-8DD0-4309-8715-7A138D14ADF2}" type="presOf" srcId="{66ADDC0D-29BA-4AF5-8107-AFE9DECF8861}" destId="{3E81CECF-F12D-42D5-B477-1A280B1115DA}" srcOrd="0" destOrd="0" presId="urn:microsoft.com/office/officeart/2005/8/layout/radial1"/>
    <dgm:cxn modelId="{4C45A0DB-DCB7-4F86-A803-F74DB551E68E}" srcId="{DBF41BA6-6A0A-4132-A498-C4A86B9D0C83}" destId="{0EEC6006-2294-40E2-883C-1605932A1B81}" srcOrd="2" destOrd="0" parTransId="{81CD4FB6-8C01-4B92-A350-7C1B9C3A64B5}" sibTransId="{2F07AF63-1E74-4BA2-9321-35E46FE3DC89}"/>
    <dgm:cxn modelId="{9C23FBDB-7897-4259-A841-7779FF10D502}" type="presOf" srcId="{F159D0E7-53E8-48DD-9FFC-A37BAE81F535}" destId="{7ECF692F-74F3-452C-9EBF-2E565340B84F}" srcOrd="0" destOrd="0" presId="urn:microsoft.com/office/officeart/2005/8/layout/radial1"/>
    <dgm:cxn modelId="{574215E6-F185-4A68-96AE-CB5E2B729445}" srcId="{DBF41BA6-6A0A-4132-A498-C4A86B9D0C83}" destId="{66ADDC0D-29BA-4AF5-8107-AFE9DECF8861}" srcOrd="4" destOrd="0" parTransId="{AEDAF803-0681-4B07-B119-7C4C3756791D}" sibTransId="{5488FF6D-AACC-4C7D-9B9B-8F0C13C5AE0A}"/>
    <dgm:cxn modelId="{2C9B8FEB-628D-4997-88A3-3B46AADFB608}" type="presOf" srcId="{183E7C9D-DA13-45E6-8A0C-5C8E435DA71F}" destId="{45E72D25-1F72-4B92-825F-950DF7AC05D1}" srcOrd="0" destOrd="0" presId="urn:microsoft.com/office/officeart/2005/8/layout/radial1"/>
    <dgm:cxn modelId="{56FFE9EB-92FF-4171-BD6F-481C9EBD66F7}" type="presOf" srcId="{81CD4FB6-8C01-4B92-A350-7C1B9C3A64B5}" destId="{70EFE80D-21CE-4735-8D27-36ABB01982DC}" srcOrd="1" destOrd="0" presId="urn:microsoft.com/office/officeart/2005/8/layout/radial1"/>
    <dgm:cxn modelId="{68763FEE-F47A-41C2-A983-8B6BB15E8A42}" type="presOf" srcId="{AEDAF803-0681-4B07-B119-7C4C3756791D}" destId="{57831A0F-3FC1-414E-B5F0-40B06AB82BBD}" srcOrd="0" destOrd="0" presId="urn:microsoft.com/office/officeart/2005/8/layout/radial1"/>
    <dgm:cxn modelId="{C280E2A6-9E50-4F6B-B45C-06FA9F1FACEF}" type="presParOf" srcId="{45E72D25-1F72-4B92-825F-950DF7AC05D1}" destId="{30AFE34B-C82B-4E29-BF44-2669E2BC47C6}" srcOrd="0" destOrd="0" presId="urn:microsoft.com/office/officeart/2005/8/layout/radial1"/>
    <dgm:cxn modelId="{B7EF3D14-5115-4EB0-86DA-B677B84F77E8}" type="presParOf" srcId="{45E72D25-1F72-4B92-825F-950DF7AC05D1}" destId="{72C1EE30-F70B-480C-8500-9C9E57C33C02}" srcOrd="1" destOrd="0" presId="urn:microsoft.com/office/officeart/2005/8/layout/radial1"/>
    <dgm:cxn modelId="{834AA09A-EC02-4632-B36D-EB6A985393D7}" type="presParOf" srcId="{72C1EE30-F70B-480C-8500-9C9E57C33C02}" destId="{7DAAC197-EB4B-45DD-AA94-39FCE6836311}" srcOrd="0" destOrd="0" presId="urn:microsoft.com/office/officeart/2005/8/layout/radial1"/>
    <dgm:cxn modelId="{43E26D68-8049-4CB4-A4E0-18B45202568B}" type="presParOf" srcId="{45E72D25-1F72-4B92-825F-950DF7AC05D1}" destId="{3A3B3BB9-785C-4078-9662-A5A7CD24AFB7}" srcOrd="2" destOrd="0" presId="urn:microsoft.com/office/officeart/2005/8/layout/radial1"/>
    <dgm:cxn modelId="{FF051138-6C31-492F-852A-DF6FC5668A79}" type="presParOf" srcId="{45E72D25-1F72-4B92-825F-950DF7AC05D1}" destId="{EC27581A-165D-407E-842A-D68E1DBED601}" srcOrd="3" destOrd="0" presId="urn:microsoft.com/office/officeart/2005/8/layout/radial1"/>
    <dgm:cxn modelId="{9ADE2327-3029-4AD3-8164-B5F23070A2B7}" type="presParOf" srcId="{EC27581A-165D-407E-842A-D68E1DBED601}" destId="{067AC0D6-6F1E-43B8-A075-747237180CB5}" srcOrd="0" destOrd="0" presId="urn:microsoft.com/office/officeart/2005/8/layout/radial1"/>
    <dgm:cxn modelId="{FDE79A9D-AA05-4666-8B63-99F1E55CFD12}" type="presParOf" srcId="{45E72D25-1F72-4B92-825F-950DF7AC05D1}" destId="{E0650D82-A84E-4862-A892-33FE22AA75B7}" srcOrd="4" destOrd="0" presId="urn:microsoft.com/office/officeart/2005/8/layout/radial1"/>
    <dgm:cxn modelId="{69EFA7A6-67B1-475F-A8F7-B19990D62028}" type="presParOf" srcId="{45E72D25-1F72-4B92-825F-950DF7AC05D1}" destId="{4B3A788D-39E3-41E9-AAA5-E5DC5706FF75}" srcOrd="5" destOrd="0" presId="urn:microsoft.com/office/officeart/2005/8/layout/radial1"/>
    <dgm:cxn modelId="{399CD0FA-67AA-49C2-8851-D0B0E68F1A42}" type="presParOf" srcId="{4B3A788D-39E3-41E9-AAA5-E5DC5706FF75}" destId="{70EFE80D-21CE-4735-8D27-36ABB01982DC}" srcOrd="0" destOrd="0" presId="urn:microsoft.com/office/officeart/2005/8/layout/radial1"/>
    <dgm:cxn modelId="{B2635770-B616-4AEE-9917-C8F66857CC98}" type="presParOf" srcId="{45E72D25-1F72-4B92-825F-950DF7AC05D1}" destId="{FADDC23D-3A75-452D-926D-9430405F07D3}" srcOrd="6" destOrd="0" presId="urn:microsoft.com/office/officeart/2005/8/layout/radial1"/>
    <dgm:cxn modelId="{49D3B2C0-E2BE-4AF4-B868-9E93D699EA00}" type="presParOf" srcId="{45E72D25-1F72-4B92-825F-950DF7AC05D1}" destId="{9C6241C9-9702-4590-B437-31F5C1558B98}" srcOrd="7" destOrd="0" presId="urn:microsoft.com/office/officeart/2005/8/layout/radial1"/>
    <dgm:cxn modelId="{62037F73-050D-40B4-9DF9-F1F2776FA5E9}" type="presParOf" srcId="{9C6241C9-9702-4590-B437-31F5C1558B98}" destId="{02A06DB6-9C76-4C7B-8C27-0238BD5C1BE6}" srcOrd="0" destOrd="0" presId="urn:microsoft.com/office/officeart/2005/8/layout/radial1"/>
    <dgm:cxn modelId="{EBA9258B-DFBB-48C9-8778-B78D34CC6079}" type="presParOf" srcId="{45E72D25-1F72-4B92-825F-950DF7AC05D1}" destId="{7ECF692F-74F3-452C-9EBF-2E565340B84F}" srcOrd="8" destOrd="0" presId="urn:microsoft.com/office/officeart/2005/8/layout/radial1"/>
    <dgm:cxn modelId="{3F547F2F-8CA6-48D5-A8CA-6829F5B76FDD}" type="presParOf" srcId="{45E72D25-1F72-4B92-825F-950DF7AC05D1}" destId="{57831A0F-3FC1-414E-B5F0-40B06AB82BBD}" srcOrd="9" destOrd="0" presId="urn:microsoft.com/office/officeart/2005/8/layout/radial1"/>
    <dgm:cxn modelId="{32C7B7B3-EDF4-4369-A3EE-A7F21B164E7A}" type="presParOf" srcId="{57831A0F-3FC1-414E-B5F0-40B06AB82BBD}" destId="{4FDC09DB-2543-403F-A567-2FBD99284E02}" srcOrd="0" destOrd="0" presId="urn:microsoft.com/office/officeart/2005/8/layout/radial1"/>
    <dgm:cxn modelId="{69E49CB9-2713-451A-9600-09B74776C0EC}" type="presParOf" srcId="{45E72D25-1F72-4B92-825F-950DF7AC05D1}" destId="{3E81CECF-F12D-42D5-B477-1A280B1115D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83E7C9D-DA13-45E6-8A0C-5C8E435DA71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r-FR"/>
        </a:p>
      </dgm:t>
    </dgm:pt>
    <dgm:pt modelId="{DBF41BA6-6A0A-4132-A498-C4A86B9D0C83}">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gm:t>
    </dgm:pt>
    <dgm:pt modelId="{9B45C33B-7DB1-41BD-87ED-EF4FC1D29373}" type="parTrans" cxnId="{52329033-9763-454F-9292-B17473E9B0B6}">
      <dgm:prSet/>
      <dgm:spPr/>
      <dgm:t>
        <a:bodyPr/>
        <a:lstStyle/>
        <a:p>
          <a:endParaRPr lang="fr-FR" sz="1100" b="1">
            <a:solidFill>
              <a:schemeClr val="tx1"/>
            </a:solidFill>
            <a:latin typeface="+mn-lt"/>
          </a:endParaRPr>
        </a:p>
      </dgm:t>
    </dgm:pt>
    <dgm:pt modelId="{C347DAC3-1D54-4AEE-878B-0DA8A7D29D45}" type="sibTrans" cxnId="{52329033-9763-454F-9292-B17473E9B0B6}">
      <dgm:prSet/>
      <dgm:spPr/>
      <dgm:t>
        <a:bodyPr/>
        <a:lstStyle/>
        <a:p>
          <a:endParaRPr lang="fr-FR" sz="1100" b="1">
            <a:solidFill>
              <a:schemeClr val="tx1"/>
            </a:solidFill>
            <a:latin typeface="+mn-lt"/>
          </a:endParaRPr>
        </a:p>
      </dgm:t>
    </dgm:pt>
    <dgm:pt modelId="{3920723A-9FD8-4DAE-A566-C01F629C14A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gm:t>
    </dgm:pt>
    <dgm:pt modelId="{A1FB4789-A502-4D32-A1F4-60856B9205CC}" type="parTrans" cxnId="{832F0D2C-F379-4082-B955-ED6B165D317A}">
      <dgm:prSet custT="1"/>
      <dgm:spPr/>
      <dgm:t>
        <a:bodyPr/>
        <a:lstStyle/>
        <a:p>
          <a:endParaRPr lang="fr-FR" sz="1100" b="1">
            <a:solidFill>
              <a:schemeClr val="tx1"/>
            </a:solidFill>
            <a:latin typeface="+mn-lt"/>
          </a:endParaRPr>
        </a:p>
      </dgm:t>
    </dgm:pt>
    <dgm:pt modelId="{A075C50A-1FA2-479F-89B9-E3710FAC4142}" type="sibTrans" cxnId="{832F0D2C-F379-4082-B955-ED6B165D317A}">
      <dgm:prSet/>
      <dgm:spPr/>
      <dgm:t>
        <a:bodyPr/>
        <a:lstStyle/>
        <a:p>
          <a:endParaRPr lang="fr-FR" sz="1100" b="1">
            <a:solidFill>
              <a:schemeClr val="tx1"/>
            </a:solidFill>
            <a:latin typeface="+mn-lt"/>
          </a:endParaRPr>
        </a:p>
      </dgm:t>
    </dgm:pt>
    <dgm:pt modelId="{5C3052C5-19B4-47B2-862B-CD75E4D0CF56}">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gm:t>
    </dgm:pt>
    <dgm:pt modelId="{9BA720D1-7A57-4B63-ABF0-104F3622D670}" type="parTrans" cxnId="{FFAD0141-DFB9-4DDE-A262-FCADAF5C5EFD}">
      <dgm:prSet custT="1"/>
      <dgm:spPr/>
      <dgm:t>
        <a:bodyPr/>
        <a:lstStyle/>
        <a:p>
          <a:endParaRPr lang="fr-FR" sz="1100" b="1">
            <a:solidFill>
              <a:schemeClr val="tx1"/>
            </a:solidFill>
            <a:latin typeface="+mn-lt"/>
          </a:endParaRPr>
        </a:p>
      </dgm:t>
    </dgm:pt>
    <dgm:pt modelId="{9E70C3B7-6F22-4707-8D29-7F78125D0390}" type="sibTrans" cxnId="{FFAD0141-DFB9-4DDE-A262-FCADAF5C5EFD}">
      <dgm:prSet/>
      <dgm:spPr/>
      <dgm:t>
        <a:bodyPr/>
        <a:lstStyle/>
        <a:p>
          <a:endParaRPr lang="fr-FR" sz="1100" b="1">
            <a:solidFill>
              <a:schemeClr val="tx1"/>
            </a:solidFill>
            <a:latin typeface="+mn-lt"/>
          </a:endParaRPr>
        </a:p>
      </dgm:t>
    </dgm:pt>
    <dgm:pt modelId="{0EEC6006-2294-40E2-883C-1605932A1B8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gm:t>
    </dgm:pt>
    <dgm:pt modelId="{81CD4FB6-8C01-4B92-A350-7C1B9C3A64B5}" type="parTrans" cxnId="{4C45A0DB-DCB7-4F86-A803-F74DB551E68E}">
      <dgm:prSet custT="1"/>
      <dgm:spPr/>
      <dgm:t>
        <a:bodyPr/>
        <a:lstStyle/>
        <a:p>
          <a:endParaRPr lang="fr-FR" sz="1100" b="1">
            <a:solidFill>
              <a:schemeClr val="tx1"/>
            </a:solidFill>
            <a:latin typeface="+mn-lt"/>
          </a:endParaRPr>
        </a:p>
      </dgm:t>
    </dgm:pt>
    <dgm:pt modelId="{2F07AF63-1E74-4BA2-9321-35E46FE3DC89}" type="sibTrans" cxnId="{4C45A0DB-DCB7-4F86-A803-F74DB551E68E}">
      <dgm:prSet/>
      <dgm:spPr/>
      <dgm:t>
        <a:bodyPr/>
        <a:lstStyle/>
        <a:p>
          <a:endParaRPr lang="fr-FR" sz="1100" b="1">
            <a:solidFill>
              <a:schemeClr val="tx1"/>
            </a:solidFill>
            <a:latin typeface="+mn-lt"/>
          </a:endParaRPr>
        </a:p>
      </dgm:t>
    </dgm:pt>
    <dgm:pt modelId="{66ADDC0D-29BA-4AF5-8107-AFE9DECF8861}">
      <dgm:prSet phldrT="[Text]" custT="1"/>
      <dgm:spPr>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gm:t>
    </dgm:pt>
    <dgm:pt modelId="{AEDAF803-0681-4B07-B119-7C4C3756791D}" type="parTrans" cxnId="{574215E6-F185-4A68-96AE-CB5E2B729445}">
      <dgm:prSet custT="1"/>
      <dgm:spPr/>
      <dgm:t>
        <a:bodyPr/>
        <a:lstStyle/>
        <a:p>
          <a:endParaRPr lang="fr-FR" sz="1100" b="1">
            <a:solidFill>
              <a:schemeClr val="tx1"/>
            </a:solidFill>
            <a:latin typeface="+mn-lt"/>
          </a:endParaRPr>
        </a:p>
      </dgm:t>
    </dgm:pt>
    <dgm:pt modelId="{5488FF6D-AACC-4C7D-9B9B-8F0C13C5AE0A}" type="sibTrans" cxnId="{574215E6-F185-4A68-96AE-CB5E2B729445}">
      <dgm:prSet/>
      <dgm:spPr/>
      <dgm:t>
        <a:bodyPr/>
        <a:lstStyle/>
        <a:p>
          <a:endParaRPr lang="fr-FR" sz="1100" b="1">
            <a:solidFill>
              <a:schemeClr val="tx1"/>
            </a:solidFill>
            <a:latin typeface="+mn-lt"/>
          </a:endParaRPr>
        </a:p>
      </dgm:t>
    </dgm:pt>
    <dgm:pt modelId="{F159D0E7-53E8-48DD-9FFC-A37BAE81F535}">
      <dgm:prSe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gm:t>
    </dgm:pt>
    <dgm:pt modelId="{51F33EEF-9823-45BC-AE9A-9805FC0918C0}" type="parTrans" cxnId="{09F58223-A13B-4F75-B88C-8DB163DF2B6D}">
      <dgm:prSet custT="1"/>
      <dgm:spPr/>
      <dgm:t>
        <a:bodyPr/>
        <a:lstStyle/>
        <a:p>
          <a:endParaRPr lang="fr-FR" sz="1100" b="1">
            <a:solidFill>
              <a:schemeClr val="tx1"/>
            </a:solidFill>
            <a:latin typeface="+mn-lt"/>
          </a:endParaRPr>
        </a:p>
      </dgm:t>
    </dgm:pt>
    <dgm:pt modelId="{C03BE972-63BE-489F-9B33-6D130ADAA17B}" type="sibTrans" cxnId="{09F58223-A13B-4F75-B88C-8DB163DF2B6D}">
      <dgm:prSet/>
      <dgm:spPr/>
      <dgm:t>
        <a:bodyPr/>
        <a:lstStyle/>
        <a:p>
          <a:endParaRPr lang="fr-FR" sz="1100" b="1">
            <a:solidFill>
              <a:schemeClr val="tx1"/>
            </a:solidFill>
            <a:latin typeface="+mn-lt"/>
          </a:endParaRPr>
        </a:p>
      </dgm:t>
    </dgm:pt>
    <dgm:pt modelId="{45E72D25-1F72-4B92-825F-950DF7AC05D1}" type="pres">
      <dgm:prSet presAssocID="{183E7C9D-DA13-45E6-8A0C-5C8E435DA71F}" presName="cycle" presStyleCnt="0">
        <dgm:presLayoutVars>
          <dgm:chMax val="1"/>
          <dgm:dir/>
          <dgm:animLvl val="ctr"/>
          <dgm:resizeHandles val="exact"/>
        </dgm:presLayoutVars>
      </dgm:prSet>
      <dgm:spPr/>
    </dgm:pt>
    <dgm:pt modelId="{30AFE34B-C82B-4E29-BF44-2669E2BC47C6}" type="pres">
      <dgm:prSet presAssocID="{DBF41BA6-6A0A-4132-A498-C4A86B9D0C83}" presName="centerShape" presStyleLbl="node0" presStyleIdx="0" presStyleCnt="1"/>
      <dgm:spPr>
        <a:xfrm>
          <a:off x="2070972" y="1628952"/>
          <a:ext cx="1250746" cy="1250746"/>
        </a:xfrm>
        <a:prstGeom prst="ellipse">
          <a:avLst/>
        </a:prstGeom>
      </dgm:spPr>
    </dgm:pt>
    <dgm:pt modelId="{72C1EE30-F70B-480C-8500-9C9E57C33C02}" type="pres">
      <dgm:prSet presAssocID="{A1FB4789-A502-4D32-A1F4-60856B9205CC}" presName="Name9" presStyleLbl="parChTrans1D2" presStyleIdx="0" presStyleCnt="5"/>
      <dgm:spPr/>
    </dgm:pt>
    <dgm:pt modelId="{7DAAC197-EB4B-45DD-AA94-39FCE6836311}" type="pres">
      <dgm:prSet presAssocID="{A1FB4789-A502-4D32-A1F4-60856B9205CC}" presName="connTx" presStyleLbl="parChTrans1D2" presStyleIdx="0" presStyleCnt="5"/>
      <dgm:spPr/>
    </dgm:pt>
    <dgm:pt modelId="{3A3B3BB9-785C-4078-9662-A5A7CD24AFB7}" type="pres">
      <dgm:prSet presAssocID="{3920723A-9FD8-4DAE-A566-C01F629C14A1}" presName="node" presStyleLbl="node1" presStyleIdx="0" presStyleCnt="5">
        <dgm:presLayoutVars>
          <dgm:bulletEnabled val="1"/>
        </dgm:presLayoutVars>
      </dgm:prSet>
      <dgm:spPr>
        <a:xfrm>
          <a:off x="2070972" y="2866"/>
          <a:ext cx="1250746" cy="1250746"/>
        </a:xfrm>
        <a:prstGeom prst="ellipse">
          <a:avLst/>
        </a:prstGeom>
      </dgm:spPr>
    </dgm:pt>
    <dgm:pt modelId="{EC27581A-165D-407E-842A-D68E1DBED601}" type="pres">
      <dgm:prSet presAssocID="{9BA720D1-7A57-4B63-ABF0-104F3622D670}" presName="Name9" presStyleLbl="parChTrans1D2" presStyleIdx="1" presStyleCnt="5"/>
      <dgm:spPr/>
    </dgm:pt>
    <dgm:pt modelId="{067AC0D6-6F1E-43B8-A075-747237180CB5}" type="pres">
      <dgm:prSet presAssocID="{9BA720D1-7A57-4B63-ABF0-104F3622D670}" presName="connTx" presStyleLbl="parChTrans1D2" presStyleIdx="1" presStyleCnt="5"/>
      <dgm:spPr/>
    </dgm:pt>
    <dgm:pt modelId="{E0650D82-A84E-4862-A892-33FE22AA75B7}" type="pres">
      <dgm:prSet presAssocID="{5C3052C5-19B4-47B2-862B-CD75E4D0CF56}" presName="node" presStyleLbl="node1" presStyleIdx="1" presStyleCnt="5">
        <dgm:presLayoutVars>
          <dgm:bulletEnabled val="1"/>
        </dgm:presLayoutVars>
      </dgm:prSet>
      <dgm:spPr>
        <a:xfrm>
          <a:off x="3617472" y="1126464"/>
          <a:ext cx="1250746" cy="1250746"/>
        </a:xfrm>
        <a:prstGeom prst="ellipse">
          <a:avLst/>
        </a:prstGeom>
      </dgm:spPr>
    </dgm:pt>
    <dgm:pt modelId="{4B3A788D-39E3-41E9-AAA5-E5DC5706FF75}" type="pres">
      <dgm:prSet presAssocID="{81CD4FB6-8C01-4B92-A350-7C1B9C3A64B5}" presName="Name9" presStyleLbl="parChTrans1D2" presStyleIdx="2" presStyleCnt="5"/>
      <dgm:spPr/>
    </dgm:pt>
    <dgm:pt modelId="{70EFE80D-21CE-4735-8D27-36ABB01982DC}" type="pres">
      <dgm:prSet presAssocID="{81CD4FB6-8C01-4B92-A350-7C1B9C3A64B5}" presName="connTx" presStyleLbl="parChTrans1D2" presStyleIdx="2" presStyleCnt="5"/>
      <dgm:spPr/>
    </dgm:pt>
    <dgm:pt modelId="{FADDC23D-3A75-452D-926D-9430405F07D3}" type="pres">
      <dgm:prSet presAssocID="{0EEC6006-2294-40E2-883C-1605932A1B81}" presName="node" presStyleLbl="node1" presStyleIdx="2" presStyleCnt="5">
        <dgm:presLayoutVars>
          <dgm:bulletEnabled val="1"/>
        </dgm:presLayoutVars>
      </dgm:prSet>
      <dgm:spPr>
        <a:xfrm>
          <a:off x="3026761" y="2944483"/>
          <a:ext cx="1250746" cy="1250746"/>
        </a:xfrm>
        <a:prstGeom prst="ellipse">
          <a:avLst/>
        </a:prstGeom>
      </dgm:spPr>
    </dgm:pt>
    <dgm:pt modelId="{9C6241C9-9702-4590-B437-31F5C1558B98}" type="pres">
      <dgm:prSet presAssocID="{51F33EEF-9823-45BC-AE9A-9805FC0918C0}" presName="Name9" presStyleLbl="parChTrans1D2" presStyleIdx="3" presStyleCnt="5"/>
      <dgm:spPr/>
    </dgm:pt>
    <dgm:pt modelId="{02A06DB6-9C76-4C7B-8C27-0238BD5C1BE6}" type="pres">
      <dgm:prSet presAssocID="{51F33EEF-9823-45BC-AE9A-9805FC0918C0}" presName="connTx" presStyleLbl="parChTrans1D2" presStyleIdx="3" presStyleCnt="5"/>
      <dgm:spPr/>
    </dgm:pt>
    <dgm:pt modelId="{7ECF692F-74F3-452C-9EBF-2E565340B84F}" type="pres">
      <dgm:prSet presAssocID="{F159D0E7-53E8-48DD-9FFC-A37BAE81F535}" presName="node" presStyleLbl="node1" presStyleIdx="3" presStyleCnt="5">
        <dgm:presLayoutVars>
          <dgm:bulletEnabled val="1"/>
        </dgm:presLayoutVars>
      </dgm:prSet>
      <dgm:spPr>
        <a:xfrm>
          <a:off x="1115183" y="2944483"/>
          <a:ext cx="1250746" cy="1250746"/>
        </a:xfrm>
        <a:prstGeom prst="ellipse">
          <a:avLst/>
        </a:prstGeom>
      </dgm:spPr>
    </dgm:pt>
    <dgm:pt modelId="{57831A0F-3FC1-414E-B5F0-40B06AB82BBD}" type="pres">
      <dgm:prSet presAssocID="{AEDAF803-0681-4B07-B119-7C4C3756791D}" presName="Name9" presStyleLbl="parChTrans1D2" presStyleIdx="4" presStyleCnt="5"/>
      <dgm:spPr/>
    </dgm:pt>
    <dgm:pt modelId="{4FDC09DB-2543-403F-A567-2FBD99284E02}" type="pres">
      <dgm:prSet presAssocID="{AEDAF803-0681-4B07-B119-7C4C3756791D}" presName="connTx" presStyleLbl="parChTrans1D2" presStyleIdx="4" presStyleCnt="5"/>
      <dgm:spPr/>
    </dgm:pt>
    <dgm:pt modelId="{3E81CECF-F12D-42D5-B477-1A280B1115DA}" type="pres">
      <dgm:prSet presAssocID="{66ADDC0D-29BA-4AF5-8107-AFE9DECF8861}" presName="node" presStyleLbl="node1" presStyleIdx="4" presStyleCnt="5" custScaleX="112889">
        <dgm:presLayoutVars>
          <dgm:bulletEnabled val="1"/>
        </dgm:presLayoutVars>
      </dgm:prSet>
      <dgm:spPr>
        <a:xfrm>
          <a:off x="1374125" y="1963130"/>
          <a:ext cx="1492405" cy="1492405"/>
        </a:xfrm>
        <a:prstGeom prst="ellipse">
          <a:avLst/>
        </a:prstGeom>
      </dgm:spPr>
    </dgm:pt>
  </dgm:ptLst>
  <dgm:cxnLst>
    <dgm:cxn modelId="{ED9E3E03-F68C-4B7F-BC8E-2DAECFE288AA}" type="presOf" srcId="{DBF41BA6-6A0A-4132-A498-C4A86B9D0C83}" destId="{30AFE34B-C82B-4E29-BF44-2669E2BC47C6}" srcOrd="0" destOrd="0" presId="urn:microsoft.com/office/officeart/2005/8/layout/radial1"/>
    <dgm:cxn modelId="{2FE11408-F5E6-4E47-AEB8-D28900F90DD4}" type="presOf" srcId="{A1FB4789-A502-4D32-A1F4-60856B9205CC}" destId="{72C1EE30-F70B-480C-8500-9C9E57C33C02}" srcOrd="0" destOrd="0" presId="urn:microsoft.com/office/officeart/2005/8/layout/radial1"/>
    <dgm:cxn modelId="{E5578618-20C1-48F7-BB39-A5EC9107A1FC}" type="presOf" srcId="{A1FB4789-A502-4D32-A1F4-60856B9205CC}" destId="{7DAAC197-EB4B-45DD-AA94-39FCE6836311}" srcOrd="1" destOrd="0" presId="urn:microsoft.com/office/officeart/2005/8/layout/radial1"/>
    <dgm:cxn modelId="{95AB6922-0116-4C5A-950C-0C285D979B68}" type="presOf" srcId="{AEDAF803-0681-4B07-B119-7C4C3756791D}" destId="{4FDC09DB-2543-403F-A567-2FBD99284E02}" srcOrd="1" destOrd="0" presId="urn:microsoft.com/office/officeart/2005/8/layout/radial1"/>
    <dgm:cxn modelId="{09F58223-A13B-4F75-B88C-8DB163DF2B6D}" srcId="{DBF41BA6-6A0A-4132-A498-C4A86B9D0C83}" destId="{F159D0E7-53E8-48DD-9FFC-A37BAE81F535}" srcOrd="3" destOrd="0" parTransId="{51F33EEF-9823-45BC-AE9A-9805FC0918C0}" sibTransId="{C03BE972-63BE-489F-9B33-6D130ADAA17B}"/>
    <dgm:cxn modelId="{832F0D2C-F379-4082-B955-ED6B165D317A}" srcId="{DBF41BA6-6A0A-4132-A498-C4A86B9D0C83}" destId="{3920723A-9FD8-4DAE-A566-C01F629C14A1}" srcOrd="0" destOrd="0" parTransId="{A1FB4789-A502-4D32-A1F4-60856B9205CC}" sibTransId="{A075C50A-1FA2-479F-89B9-E3710FAC4142}"/>
    <dgm:cxn modelId="{52329033-9763-454F-9292-B17473E9B0B6}" srcId="{183E7C9D-DA13-45E6-8A0C-5C8E435DA71F}" destId="{DBF41BA6-6A0A-4132-A498-C4A86B9D0C83}" srcOrd="0" destOrd="0" parTransId="{9B45C33B-7DB1-41BD-87ED-EF4FC1D29373}" sibTransId="{C347DAC3-1D54-4AEE-878B-0DA8A7D29D45}"/>
    <dgm:cxn modelId="{FFAD0141-DFB9-4DDE-A262-FCADAF5C5EFD}" srcId="{DBF41BA6-6A0A-4132-A498-C4A86B9D0C83}" destId="{5C3052C5-19B4-47B2-862B-CD75E4D0CF56}" srcOrd="1" destOrd="0" parTransId="{9BA720D1-7A57-4B63-ABF0-104F3622D670}" sibTransId="{9E70C3B7-6F22-4707-8D29-7F78125D0390}"/>
    <dgm:cxn modelId="{5FD79749-CFB7-4AAD-9C0B-8EF838C611E6}" type="presOf" srcId="{51F33EEF-9823-45BC-AE9A-9805FC0918C0}" destId="{02A06DB6-9C76-4C7B-8C27-0238BD5C1BE6}" srcOrd="1" destOrd="0" presId="urn:microsoft.com/office/officeart/2005/8/layout/radial1"/>
    <dgm:cxn modelId="{6799CE6E-C448-4582-8701-DA8497D9DE79}" type="presOf" srcId="{9BA720D1-7A57-4B63-ABF0-104F3622D670}" destId="{EC27581A-165D-407E-842A-D68E1DBED601}" srcOrd="0" destOrd="0" presId="urn:microsoft.com/office/officeart/2005/8/layout/radial1"/>
    <dgm:cxn modelId="{196EFCA4-6085-4196-ACE9-90060DF853AC}" type="presOf" srcId="{51F33EEF-9823-45BC-AE9A-9805FC0918C0}" destId="{9C6241C9-9702-4590-B437-31F5C1558B98}" srcOrd="0" destOrd="0" presId="urn:microsoft.com/office/officeart/2005/8/layout/radial1"/>
    <dgm:cxn modelId="{FF3029B1-8005-49D6-8A00-DF4D697DE867}" type="presOf" srcId="{9BA720D1-7A57-4B63-ABF0-104F3622D670}" destId="{067AC0D6-6F1E-43B8-A075-747237180CB5}" srcOrd="1" destOrd="0" presId="urn:microsoft.com/office/officeart/2005/8/layout/radial1"/>
    <dgm:cxn modelId="{0F0558B2-27CA-4C46-8097-058D184FA6CB}" type="presOf" srcId="{5C3052C5-19B4-47B2-862B-CD75E4D0CF56}" destId="{E0650D82-A84E-4862-A892-33FE22AA75B7}" srcOrd="0" destOrd="0" presId="urn:microsoft.com/office/officeart/2005/8/layout/radial1"/>
    <dgm:cxn modelId="{A900CBB2-DD3E-4F30-9162-5B649BE230BE}" type="presOf" srcId="{81CD4FB6-8C01-4B92-A350-7C1B9C3A64B5}" destId="{4B3A788D-39E3-41E9-AAA5-E5DC5706FF75}" srcOrd="0" destOrd="0" presId="urn:microsoft.com/office/officeart/2005/8/layout/radial1"/>
    <dgm:cxn modelId="{AA1D66BC-789D-4743-BC7D-7FF3D7BAF385}" type="presOf" srcId="{3920723A-9FD8-4DAE-A566-C01F629C14A1}" destId="{3A3B3BB9-785C-4078-9662-A5A7CD24AFB7}" srcOrd="0" destOrd="0" presId="urn:microsoft.com/office/officeart/2005/8/layout/radial1"/>
    <dgm:cxn modelId="{81B1B3C6-6532-4145-BC27-4314AA8CA7E6}" type="presOf" srcId="{0EEC6006-2294-40E2-883C-1605932A1B81}" destId="{FADDC23D-3A75-452D-926D-9430405F07D3}" srcOrd="0" destOrd="0" presId="urn:microsoft.com/office/officeart/2005/8/layout/radial1"/>
    <dgm:cxn modelId="{9C8E20CF-8DD0-4309-8715-7A138D14ADF2}" type="presOf" srcId="{66ADDC0D-29BA-4AF5-8107-AFE9DECF8861}" destId="{3E81CECF-F12D-42D5-B477-1A280B1115DA}" srcOrd="0" destOrd="0" presId="urn:microsoft.com/office/officeart/2005/8/layout/radial1"/>
    <dgm:cxn modelId="{4C45A0DB-DCB7-4F86-A803-F74DB551E68E}" srcId="{DBF41BA6-6A0A-4132-A498-C4A86B9D0C83}" destId="{0EEC6006-2294-40E2-883C-1605932A1B81}" srcOrd="2" destOrd="0" parTransId="{81CD4FB6-8C01-4B92-A350-7C1B9C3A64B5}" sibTransId="{2F07AF63-1E74-4BA2-9321-35E46FE3DC89}"/>
    <dgm:cxn modelId="{9C23FBDB-7897-4259-A841-7779FF10D502}" type="presOf" srcId="{F159D0E7-53E8-48DD-9FFC-A37BAE81F535}" destId="{7ECF692F-74F3-452C-9EBF-2E565340B84F}" srcOrd="0" destOrd="0" presId="urn:microsoft.com/office/officeart/2005/8/layout/radial1"/>
    <dgm:cxn modelId="{574215E6-F185-4A68-96AE-CB5E2B729445}" srcId="{DBF41BA6-6A0A-4132-A498-C4A86B9D0C83}" destId="{66ADDC0D-29BA-4AF5-8107-AFE9DECF8861}" srcOrd="4" destOrd="0" parTransId="{AEDAF803-0681-4B07-B119-7C4C3756791D}" sibTransId="{5488FF6D-AACC-4C7D-9B9B-8F0C13C5AE0A}"/>
    <dgm:cxn modelId="{2C9B8FEB-628D-4997-88A3-3B46AADFB608}" type="presOf" srcId="{183E7C9D-DA13-45E6-8A0C-5C8E435DA71F}" destId="{45E72D25-1F72-4B92-825F-950DF7AC05D1}" srcOrd="0" destOrd="0" presId="urn:microsoft.com/office/officeart/2005/8/layout/radial1"/>
    <dgm:cxn modelId="{56FFE9EB-92FF-4171-BD6F-481C9EBD66F7}" type="presOf" srcId="{81CD4FB6-8C01-4B92-A350-7C1B9C3A64B5}" destId="{70EFE80D-21CE-4735-8D27-36ABB01982DC}" srcOrd="1" destOrd="0" presId="urn:microsoft.com/office/officeart/2005/8/layout/radial1"/>
    <dgm:cxn modelId="{68763FEE-F47A-41C2-A983-8B6BB15E8A42}" type="presOf" srcId="{AEDAF803-0681-4B07-B119-7C4C3756791D}" destId="{57831A0F-3FC1-414E-B5F0-40B06AB82BBD}" srcOrd="0" destOrd="0" presId="urn:microsoft.com/office/officeart/2005/8/layout/radial1"/>
    <dgm:cxn modelId="{C280E2A6-9E50-4F6B-B45C-06FA9F1FACEF}" type="presParOf" srcId="{45E72D25-1F72-4B92-825F-950DF7AC05D1}" destId="{30AFE34B-C82B-4E29-BF44-2669E2BC47C6}" srcOrd="0" destOrd="0" presId="urn:microsoft.com/office/officeart/2005/8/layout/radial1"/>
    <dgm:cxn modelId="{B7EF3D14-5115-4EB0-86DA-B677B84F77E8}" type="presParOf" srcId="{45E72D25-1F72-4B92-825F-950DF7AC05D1}" destId="{72C1EE30-F70B-480C-8500-9C9E57C33C02}" srcOrd="1" destOrd="0" presId="urn:microsoft.com/office/officeart/2005/8/layout/radial1"/>
    <dgm:cxn modelId="{834AA09A-EC02-4632-B36D-EB6A985393D7}" type="presParOf" srcId="{72C1EE30-F70B-480C-8500-9C9E57C33C02}" destId="{7DAAC197-EB4B-45DD-AA94-39FCE6836311}" srcOrd="0" destOrd="0" presId="urn:microsoft.com/office/officeart/2005/8/layout/radial1"/>
    <dgm:cxn modelId="{43E26D68-8049-4CB4-A4E0-18B45202568B}" type="presParOf" srcId="{45E72D25-1F72-4B92-825F-950DF7AC05D1}" destId="{3A3B3BB9-785C-4078-9662-A5A7CD24AFB7}" srcOrd="2" destOrd="0" presId="urn:microsoft.com/office/officeart/2005/8/layout/radial1"/>
    <dgm:cxn modelId="{FF051138-6C31-492F-852A-DF6FC5668A79}" type="presParOf" srcId="{45E72D25-1F72-4B92-825F-950DF7AC05D1}" destId="{EC27581A-165D-407E-842A-D68E1DBED601}" srcOrd="3" destOrd="0" presId="urn:microsoft.com/office/officeart/2005/8/layout/radial1"/>
    <dgm:cxn modelId="{9ADE2327-3029-4AD3-8164-B5F23070A2B7}" type="presParOf" srcId="{EC27581A-165D-407E-842A-D68E1DBED601}" destId="{067AC0D6-6F1E-43B8-A075-747237180CB5}" srcOrd="0" destOrd="0" presId="urn:microsoft.com/office/officeart/2005/8/layout/radial1"/>
    <dgm:cxn modelId="{FDE79A9D-AA05-4666-8B63-99F1E55CFD12}" type="presParOf" srcId="{45E72D25-1F72-4B92-825F-950DF7AC05D1}" destId="{E0650D82-A84E-4862-A892-33FE22AA75B7}" srcOrd="4" destOrd="0" presId="urn:microsoft.com/office/officeart/2005/8/layout/radial1"/>
    <dgm:cxn modelId="{69EFA7A6-67B1-475F-A8F7-B19990D62028}" type="presParOf" srcId="{45E72D25-1F72-4B92-825F-950DF7AC05D1}" destId="{4B3A788D-39E3-41E9-AAA5-E5DC5706FF75}" srcOrd="5" destOrd="0" presId="urn:microsoft.com/office/officeart/2005/8/layout/radial1"/>
    <dgm:cxn modelId="{399CD0FA-67AA-49C2-8851-D0B0E68F1A42}" type="presParOf" srcId="{4B3A788D-39E3-41E9-AAA5-E5DC5706FF75}" destId="{70EFE80D-21CE-4735-8D27-36ABB01982DC}" srcOrd="0" destOrd="0" presId="urn:microsoft.com/office/officeart/2005/8/layout/radial1"/>
    <dgm:cxn modelId="{B2635770-B616-4AEE-9917-C8F66857CC98}" type="presParOf" srcId="{45E72D25-1F72-4B92-825F-950DF7AC05D1}" destId="{FADDC23D-3A75-452D-926D-9430405F07D3}" srcOrd="6" destOrd="0" presId="urn:microsoft.com/office/officeart/2005/8/layout/radial1"/>
    <dgm:cxn modelId="{49D3B2C0-E2BE-4AF4-B868-9E93D699EA00}" type="presParOf" srcId="{45E72D25-1F72-4B92-825F-950DF7AC05D1}" destId="{9C6241C9-9702-4590-B437-31F5C1558B98}" srcOrd="7" destOrd="0" presId="urn:microsoft.com/office/officeart/2005/8/layout/radial1"/>
    <dgm:cxn modelId="{62037F73-050D-40B4-9DF9-F1F2776FA5E9}" type="presParOf" srcId="{9C6241C9-9702-4590-B437-31F5C1558B98}" destId="{02A06DB6-9C76-4C7B-8C27-0238BD5C1BE6}" srcOrd="0" destOrd="0" presId="urn:microsoft.com/office/officeart/2005/8/layout/radial1"/>
    <dgm:cxn modelId="{EBA9258B-DFBB-48C9-8778-B78D34CC6079}" type="presParOf" srcId="{45E72D25-1F72-4B92-825F-950DF7AC05D1}" destId="{7ECF692F-74F3-452C-9EBF-2E565340B84F}" srcOrd="8" destOrd="0" presId="urn:microsoft.com/office/officeart/2005/8/layout/radial1"/>
    <dgm:cxn modelId="{3F547F2F-8CA6-48D5-A8CA-6829F5B76FDD}" type="presParOf" srcId="{45E72D25-1F72-4B92-825F-950DF7AC05D1}" destId="{57831A0F-3FC1-414E-B5F0-40B06AB82BBD}" srcOrd="9" destOrd="0" presId="urn:microsoft.com/office/officeart/2005/8/layout/radial1"/>
    <dgm:cxn modelId="{32C7B7B3-EDF4-4369-A3EE-A7F21B164E7A}" type="presParOf" srcId="{57831A0F-3FC1-414E-B5F0-40B06AB82BBD}" destId="{4FDC09DB-2543-403F-A567-2FBD99284E02}" srcOrd="0" destOrd="0" presId="urn:microsoft.com/office/officeart/2005/8/layout/radial1"/>
    <dgm:cxn modelId="{69E49CB9-2713-451A-9600-09B74776C0EC}" type="presParOf" srcId="{45E72D25-1F72-4B92-825F-950DF7AC05D1}" destId="{3E81CECF-F12D-42D5-B477-1A280B1115D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3E7C9D-DA13-45E6-8A0C-5C8E435DA71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r-FR"/>
        </a:p>
      </dgm:t>
    </dgm:pt>
    <dgm:pt modelId="{DBF41BA6-6A0A-4132-A498-C4A86B9D0C83}">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gm:t>
    </dgm:pt>
    <dgm:pt modelId="{9B45C33B-7DB1-41BD-87ED-EF4FC1D29373}" type="parTrans" cxnId="{52329033-9763-454F-9292-B17473E9B0B6}">
      <dgm:prSet/>
      <dgm:spPr/>
      <dgm:t>
        <a:bodyPr/>
        <a:lstStyle/>
        <a:p>
          <a:endParaRPr lang="fr-FR" sz="1100" b="1">
            <a:solidFill>
              <a:schemeClr val="tx1"/>
            </a:solidFill>
            <a:latin typeface="+mn-lt"/>
          </a:endParaRPr>
        </a:p>
      </dgm:t>
    </dgm:pt>
    <dgm:pt modelId="{C347DAC3-1D54-4AEE-878B-0DA8A7D29D45}" type="sibTrans" cxnId="{52329033-9763-454F-9292-B17473E9B0B6}">
      <dgm:prSet/>
      <dgm:spPr/>
      <dgm:t>
        <a:bodyPr/>
        <a:lstStyle/>
        <a:p>
          <a:endParaRPr lang="fr-FR" sz="1100" b="1">
            <a:solidFill>
              <a:schemeClr val="tx1"/>
            </a:solidFill>
            <a:latin typeface="+mn-lt"/>
          </a:endParaRPr>
        </a:p>
      </dgm:t>
    </dgm:pt>
    <dgm:pt modelId="{3920723A-9FD8-4DAE-A566-C01F629C14A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gm:t>
    </dgm:pt>
    <dgm:pt modelId="{A1FB4789-A502-4D32-A1F4-60856B9205CC}" type="parTrans" cxnId="{832F0D2C-F379-4082-B955-ED6B165D317A}">
      <dgm:prSet custT="1"/>
      <dgm:spPr/>
      <dgm:t>
        <a:bodyPr/>
        <a:lstStyle/>
        <a:p>
          <a:endParaRPr lang="fr-FR" sz="1100" b="1">
            <a:solidFill>
              <a:schemeClr val="tx1"/>
            </a:solidFill>
            <a:latin typeface="+mn-lt"/>
          </a:endParaRPr>
        </a:p>
      </dgm:t>
    </dgm:pt>
    <dgm:pt modelId="{A075C50A-1FA2-479F-89B9-E3710FAC4142}" type="sibTrans" cxnId="{832F0D2C-F379-4082-B955-ED6B165D317A}">
      <dgm:prSet/>
      <dgm:spPr/>
      <dgm:t>
        <a:bodyPr/>
        <a:lstStyle/>
        <a:p>
          <a:endParaRPr lang="fr-FR" sz="1100" b="1">
            <a:solidFill>
              <a:schemeClr val="tx1"/>
            </a:solidFill>
            <a:latin typeface="+mn-lt"/>
          </a:endParaRPr>
        </a:p>
      </dgm:t>
    </dgm:pt>
    <dgm:pt modelId="{5C3052C5-19B4-47B2-862B-CD75E4D0CF56}">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gm:t>
    </dgm:pt>
    <dgm:pt modelId="{9BA720D1-7A57-4B63-ABF0-104F3622D670}" type="parTrans" cxnId="{FFAD0141-DFB9-4DDE-A262-FCADAF5C5EFD}">
      <dgm:prSet custT="1"/>
      <dgm:spPr/>
      <dgm:t>
        <a:bodyPr/>
        <a:lstStyle/>
        <a:p>
          <a:endParaRPr lang="fr-FR" sz="1100" b="1">
            <a:solidFill>
              <a:schemeClr val="tx1"/>
            </a:solidFill>
            <a:latin typeface="+mn-lt"/>
          </a:endParaRPr>
        </a:p>
      </dgm:t>
    </dgm:pt>
    <dgm:pt modelId="{9E70C3B7-6F22-4707-8D29-7F78125D0390}" type="sibTrans" cxnId="{FFAD0141-DFB9-4DDE-A262-FCADAF5C5EFD}">
      <dgm:prSet/>
      <dgm:spPr/>
      <dgm:t>
        <a:bodyPr/>
        <a:lstStyle/>
        <a:p>
          <a:endParaRPr lang="fr-FR" sz="1100" b="1">
            <a:solidFill>
              <a:schemeClr val="tx1"/>
            </a:solidFill>
            <a:latin typeface="+mn-lt"/>
          </a:endParaRPr>
        </a:p>
      </dgm:t>
    </dgm:pt>
    <dgm:pt modelId="{0EEC6006-2294-40E2-883C-1605932A1B8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gm:t>
    </dgm:pt>
    <dgm:pt modelId="{81CD4FB6-8C01-4B92-A350-7C1B9C3A64B5}" type="parTrans" cxnId="{4C45A0DB-DCB7-4F86-A803-F74DB551E68E}">
      <dgm:prSet custT="1"/>
      <dgm:spPr/>
      <dgm:t>
        <a:bodyPr/>
        <a:lstStyle/>
        <a:p>
          <a:endParaRPr lang="fr-FR" sz="1100" b="1">
            <a:solidFill>
              <a:schemeClr val="tx1"/>
            </a:solidFill>
            <a:latin typeface="+mn-lt"/>
          </a:endParaRPr>
        </a:p>
      </dgm:t>
    </dgm:pt>
    <dgm:pt modelId="{2F07AF63-1E74-4BA2-9321-35E46FE3DC89}" type="sibTrans" cxnId="{4C45A0DB-DCB7-4F86-A803-F74DB551E68E}">
      <dgm:prSet/>
      <dgm:spPr/>
      <dgm:t>
        <a:bodyPr/>
        <a:lstStyle/>
        <a:p>
          <a:endParaRPr lang="fr-FR" sz="1100" b="1">
            <a:solidFill>
              <a:schemeClr val="tx1"/>
            </a:solidFill>
            <a:latin typeface="+mn-lt"/>
          </a:endParaRPr>
        </a:p>
      </dgm:t>
    </dgm:pt>
    <dgm:pt modelId="{66ADDC0D-29BA-4AF5-8107-AFE9DECF8861}">
      <dgm:prSet phldrT="[Text]" custT="1"/>
      <dgm:spPr>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gm:t>
    </dgm:pt>
    <dgm:pt modelId="{AEDAF803-0681-4B07-B119-7C4C3756791D}" type="parTrans" cxnId="{574215E6-F185-4A68-96AE-CB5E2B729445}">
      <dgm:prSet custT="1"/>
      <dgm:spPr/>
      <dgm:t>
        <a:bodyPr/>
        <a:lstStyle/>
        <a:p>
          <a:endParaRPr lang="fr-FR" sz="1100" b="1">
            <a:solidFill>
              <a:schemeClr val="tx1"/>
            </a:solidFill>
            <a:latin typeface="+mn-lt"/>
          </a:endParaRPr>
        </a:p>
      </dgm:t>
    </dgm:pt>
    <dgm:pt modelId="{5488FF6D-AACC-4C7D-9B9B-8F0C13C5AE0A}" type="sibTrans" cxnId="{574215E6-F185-4A68-96AE-CB5E2B729445}">
      <dgm:prSet/>
      <dgm:spPr/>
      <dgm:t>
        <a:bodyPr/>
        <a:lstStyle/>
        <a:p>
          <a:endParaRPr lang="fr-FR" sz="1100" b="1">
            <a:solidFill>
              <a:schemeClr val="tx1"/>
            </a:solidFill>
            <a:latin typeface="+mn-lt"/>
          </a:endParaRPr>
        </a:p>
      </dgm:t>
    </dgm:pt>
    <dgm:pt modelId="{F159D0E7-53E8-48DD-9FFC-A37BAE81F535}">
      <dgm:prSe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gm:t>
    </dgm:pt>
    <dgm:pt modelId="{51F33EEF-9823-45BC-AE9A-9805FC0918C0}" type="parTrans" cxnId="{09F58223-A13B-4F75-B88C-8DB163DF2B6D}">
      <dgm:prSet custT="1"/>
      <dgm:spPr/>
      <dgm:t>
        <a:bodyPr/>
        <a:lstStyle/>
        <a:p>
          <a:endParaRPr lang="fr-FR" sz="1100" b="1">
            <a:solidFill>
              <a:schemeClr val="tx1"/>
            </a:solidFill>
            <a:latin typeface="+mn-lt"/>
          </a:endParaRPr>
        </a:p>
      </dgm:t>
    </dgm:pt>
    <dgm:pt modelId="{C03BE972-63BE-489F-9B33-6D130ADAA17B}" type="sibTrans" cxnId="{09F58223-A13B-4F75-B88C-8DB163DF2B6D}">
      <dgm:prSet/>
      <dgm:spPr/>
      <dgm:t>
        <a:bodyPr/>
        <a:lstStyle/>
        <a:p>
          <a:endParaRPr lang="fr-FR" sz="1100" b="1">
            <a:solidFill>
              <a:schemeClr val="tx1"/>
            </a:solidFill>
            <a:latin typeface="+mn-lt"/>
          </a:endParaRPr>
        </a:p>
      </dgm:t>
    </dgm:pt>
    <dgm:pt modelId="{45E72D25-1F72-4B92-825F-950DF7AC05D1}" type="pres">
      <dgm:prSet presAssocID="{183E7C9D-DA13-45E6-8A0C-5C8E435DA71F}" presName="cycle" presStyleCnt="0">
        <dgm:presLayoutVars>
          <dgm:chMax val="1"/>
          <dgm:dir/>
          <dgm:animLvl val="ctr"/>
          <dgm:resizeHandles val="exact"/>
        </dgm:presLayoutVars>
      </dgm:prSet>
      <dgm:spPr/>
    </dgm:pt>
    <dgm:pt modelId="{30AFE34B-C82B-4E29-BF44-2669E2BC47C6}" type="pres">
      <dgm:prSet presAssocID="{DBF41BA6-6A0A-4132-A498-C4A86B9D0C83}" presName="centerShape" presStyleLbl="node0" presStyleIdx="0" presStyleCnt="1"/>
      <dgm:spPr>
        <a:xfrm>
          <a:off x="2070972" y="1628952"/>
          <a:ext cx="1250746" cy="1250746"/>
        </a:xfrm>
        <a:prstGeom prst="ellipse">
          <a:avLst/>
        </a:prstGeom>
      </dgm:spPr>
    </dgm:pt>
    <dgm:pt modelId="{72C1EE30-F70B-480C-8500-9C9E57C33C02}" type="pres">
      <dgm:prSet presAssocID="{A1FB4789-A502-4D32-A1F4-60856B9205CC}" presName="Name9" presStyleLbl="parChTrans1D2" presStyleIdx="0" presStyleCnt="5"/>
      <dgm:spPr/>
    </dgm:pt>
    <dgm:pt modelId="{7DAAC197-EB4B-45DD-AA94-39FCE6836311}" type="pres">
      <dgm:prSet presAssocID="{A1FB4789-A502-4D32-A1F4-60856B9205CC}" presName="connTx" presStyleLbl="parChTrans1D2" presStyleIdx="0" presStyleCnt="5"/>
      <dgm:spPr/>
    </dgm:pt>
    <dgm:pt modelId="{3A3B3BB9-785C-4078-9662-A5A7CD24AFB7}" type="pres">
      <dgm:prSet presAssocID="{3920723A-9FD8-4DAE-A566-C01F629C14A1}" presName="node" presStyleLbl="node1" presStyleIdx="0" presStyleCnt="5">
        <dgm:presLayoutVars>
          <dgm:bulletEnabled val="1"/>
        </dgm:presLayoutVars>
      </dgm:prSet>
      <dgm:spPr>
        <a:xfrm>
          <a:off x="2070972" y="2866"/>
          <a:ext cx="1250746" cy="1250746"/>
        </a:xfrm>
        <a:prstGeom prst="ellipse">
          <a:avLst/>
        </a:prstGeom>
      </dgm:spPr>
    </dgm:pt>
    <dgm:pt modelId="{EC27581A-165D-407E-842A-D68E1DBED601}" type="pres">
      <dgm:prSet presAssocID="{9BA720D1-7A57-4B63-ABF0-104F3622D670}" presName="Name9" presStyleLbl="parChTrans1D2" presStyleIdx="1" presStyleCnt="5"/>
      <dgm:spPr/>
    </dgm:pt>
    <dgm:pt modelId="{067AC0D6-6F1E-43B8-A075-747237180CB5}" type="pres">
      <dgm:prSet presAssocID="{9BA720D1-7A57-4B63-ABF0-104F3622D670}" presName="connTx" presStyleLbl="parChTrans1D2" presStyleIdx="1" presStyleCnt="5"/>
      <dgm:spPr/>
    </dgm:pt>
    <dgm:pt modelId="{E0650D82-A84E-4862-A892-33FE22AA75B7}" type="pres">
      <dgm:prSet presAssocID="{5C3052C5-19B4-47B2-862B-CD75E4D0CF56}" presName="node" presStyleLbl="node1" presStyleIdx="1" presStyleCnt="5">
        <dgm:presLayoutVars>
          <dgm:bulletEnabled val="1"/>
        </dgm:presLayoutVars>
      </dgm:prSet>
      <dgm:spPr>
        <a:xfrm>
          <a:off x="3617472" y="1126464"/>
          <a:ext cx="1250746" cy="1250746"/>
        </a:xfrm>
        <a:prstGeom prst="ellipse">
          <a:avLst/>
        </a:prstGeom>
      </dgm:spPr>
    </dgm:pt>
    <dgm:pt modelId="{4B3A788D-39E3-41E9-AAA5-E5DC5706FF75}" type="pres">
      <dgm:prSet presAssocID="{81CD4FB6-8C01-4B92-A350-7C1B9C3A64B5}" presName="Name9" presStyleLbl="parChTrans1D2" presStyleIdx="2" presStyleCnt="5"/>
      <dgm:spPr/>
    </dgm:pt>
    <dgm:pt modelId="{70EFE80D-21CE-4735-8D27-36ABB01982DC}" type="pres">
      <dgm:prSet presAssocID="{81CD4FB6-8C01-4B92-A350-7C1B9C3A64B5}" presName="connTx" presStyleLbl="parChTrans1D2" presStyleIdx="2" presStyleCnt="5"/>
      <dgm:spPr/>
    </dgm:pt>
    <dgm:pt modelId="{FADDC23D-3A75-452D-926D-9430405F07D3}" type="pres">
      <dgm:prSet presAssocID="{0EEC6006-2294-40E2-883C-1605932A1B81}" presName="node" presStyleLbl="node1" presStyleIdx="2" presStyleCnt="5">
        <dgm:presLayoutVars>
          <dgm:bulletEnabled val="1"/>
        </dgm:presLayoutVars>
      </dgm:prSet>
      <dgm:spPr>
        <a:xfrm>
          <a:off x="3026761" y="2944483"/>
          <a:ext cx="1250746" cy="1250746"/>
        </a:xfrm>
        <a:prstGeom prst="ellipse">
          <a:avLst/>
        </a:prstGeom>
      </dgm:spPr>
    </dgm:pt>
    <dgm:pt modelId="{9C6241C9-9702-4590-B437-31F5C1558B98}" type="pres">
      <dgm:prSet presAssocID="{51F33EEF-9823-45BC-AE9A-9805FC0918C0}" presName="Name9" presStyleLbl="parChTrans1D2" presStyleIdx="3" presStyleCnt="5"/>
      <dgm:spPr/>
    </dgm:pt>
    <dgm:pt modelId="{02A06DB6-9C76-4C7B-8C27-0238BD5C1BE6}" type="pres">
      <dgm:prSet presAssocID="{51F33EEF-9823-45BC-AE9A-9805FC0918C0}" presName="connTx" presStyleLbl="parChTrans1D2" presStyleIdx="3" presStyleCnt="5"/>
      <dgm:spPr/>
    </dgm:pt>
    <dgm:pt modelId="{7ECF692F-74F3-452C-9EBF-2E565340B84F}" type="pres">
      <dgm:prSet presAssocID="{F159D0E7-53E8-48DD-9FFC-A37BAE81F535}" presName="node" presStyleLbl="node1" presStyleIdx="3" presStyleCnt="5">
        <dgm:presLayoutVars>
          <dgm:bulletEnabled val="1"/>
        </dgm:presLayoutVars>
      </dgm:prSet>
      <dgm:spPr>
        <a:xfrm>
          <a:off x="1115183" y="2944483"/>
          <a:ext cx="1250746" cy="1250746"/>
        </a:xfrm>
        <a:prstGeom prst="ellipse">
          <a:avLst/>
        </a:prstGeom>
      </dgm:spPr>
    </dgm:pt>
    <dgm:pt modelId="{57831A0F-3FC1-414E-B5F0-40B06AB82BBD}" type="pres">
      <dgm:prSet presAssocID="{AEDAF803-0681-4B07-B119-7C4C3756791D}" presName="Name9" presStyleLbl="parChTrans1D2" presStyleIdx="4" presStyleCnt="5"/>
      <dgm:spPr/>
    </dgm:pt>
    <dgm:pt modelId="{4FDC09DB-2543-403F-A567-2FBD99284E02}" type="pres">
      <dgm:prSet presAssocID="{AEDAF803-0681-4B07-B119-7C4C3756791D}" presName="connTx" presStyleLbl="parChTrans1D2" presStyleIdx="4" presStyleCnt="5"/>
      <dgm:spPr/>
    </dgm:pt>
    <dgm:pt modelId="{3E81CECF-F12D-42D5-B477-1A280B1115DA}" type="pres">
      <dgm:prSet presAssocID="{66ADDC0D-29BA-4AF5-8107-AFE9DECF8861}" presName="node" presStyleLbl="node1" presStyleIdx="4" presStyleCnt="5" custScaleX="112889">
        <dgm:presLayoutVars>
          <dgm:bulletEnabled val="1"/>
        </dgm:presLayoutVars>
      </dgm:prSet>
      <dgm:spPr>
        <a:xfrm>
          <a:off x="1374125" y="1963130"/>
          <a:ext cx="1492405" cy="1492405"/>
        </a:xfrm>
        <a:prstGeom prst="ellipse">
          <a:avLst/>
        </a:prstGeom>
      </dgm:spPr>
    </dgm:pt>
  </dgm:ptLst>
  <dgm:cxnLst>
    <dgm:cxn modelId="{ED9E3E03-F68C-4B7F-BC8E-2DAECFE288AA}" type="presOf" srcId="{DBF41BA6-6A0A-4132-A498-C4A86B9D0C83}" destId="{30AFE34B-C82B-4E29-BF44-2669E2BC47C6}" srcOrd="0" destOrd="0" presId="urn:microsoft.com/office/officeart/2005/8/layout/radial1"/>
    <dgm:cxn modelId="{2FE11408-F5E6-4E47-AEB8-D28900F90DD4}" type="presOf" srcId="{A1FB4789-A502-4D32-A1F4-60856B9205CC}" destId="{72C1EE30-F70B-480C-8500-9C9E57C33C02}" srcOrd="0" destOrd="0" presId="urn:microsoft.com/office/officeart/2005/8/layout/radial1"/>
    <dgm:cxn modelId="{E5578618-20C1-48F7-BB39-A5EC9107A1FC}" type="presOf" srcId="{A1FB4789-A502-4D32-A1F4-60856B9205CC}" destId="{7DAAC197-EB4B-45DD-AA94-39FCE6836311}" srcOrd="1" destOrd="0" presId="urn:microsoft.com/office/officeart/2005/8/layout/radial1"/>
    <dgm:cxn modelId="{95AB6922-0116-4C5A-950C-0C285D979B68}" type="presOf" srcId="{AEDAF803-0681-4B07-B119-7C4C3756791D}" destId="{4FDC09DB-2543-403F-A567-2FBD99284E02}" srcOrd="1" destOrd="0" presId="urn:microsoft.com/office/officeart/2005/8/layout/radial1"/>
    <dgm:cxn modelId="{09F58223-A13B-4F75-B88C-8DB163DF2B6D}" srcId="{DBF41BA6-6A0A-4132-A498-C4A86B9D0C83}" destId="{F159D0E7-53E8-48DD-9FFC-A37BAE81F535}" srcOrd="3" destOrd="0" parTransId="{51F33EEF-9823-45BC-AE9A-9805FC0918C0}" sibTransId="{C03BE972-63BE-489F-9B33-6D130ADAA17B}"/>
    <dgm:cxn modelId="{832F0D2C-F379-4082-B955-ED6B165D317A}" srcId="{DBF41BA6-6A0A-4132-A498-C4A86B9D0C83}" destId="{3920723A-9FD8-4DAE-A566-C01F629C14A1}" srcOrd="0" destOrd="0" parTransId="{A1FB4789-A502-4D32-A1F4-60856B9205CC}" sibTransId="{A075C50A-1FA2-479F-89B9-E3710FAC4142}"/>
    <dgm:cxn modelId="{52329033-9763-454F-9292-B17473E9B0B6}" srcId="{183E7C9D-DA13-45E6-8A0C-5C8E435DA71F}" destId="{DBF41BA6-6A0A-4132-A498-C4A86B9D0C83}" srcOrd="0" destOrd="0" parTransId="{9B45C33B-7DB1-41BD-87ED-EF4FC1D29373}" sibTransId="{C347DAC3-1D54-4AEE-878B-0DA8A7D29D45}"/>
    <dgm:cxn modelId="{FFAD0141-DFB9-4DDE-A262-FCADAF5C5EFD}" srcId="{DBF41BA6-6A0A-4132-A498-C4A86B9D0C83}" destId="{5C3052C5-19B4-47B2-862B-CD75E4D0CF56}" srcOrd="1" destOrd="0" parTransId="{9BA720D1-7A57-4B63-ABF0-104F3622D670}" sibTransId="{9E70C3B7-6F22-4707-8D29-7F78125D0390}"/>
    <dgm:cxn modelId="{5FD79749-CFB7-4AAD-9C0B-8EF838C611E6}" type="presOf" srcId="{51F33EEF-9823-45BC-AE9A-9805FC0918C0}" destId="{02A06DB6-9C76-4C7B-8C27-0238BD5C1BE6}" srcOrd="1" destOrd="0" presId="urn:microsoft.com/office/officeart/2005/8/layout/radial1"/>
    <dgm:cxn modelId="{6799CE6E-C448-4582-8701-DA8497D9DE79}" type="presOf" srcId="{9BA720D1-7A57-4B63-ABF0-104F3622D670}" destId="{EC27581A-165D-407E-842A-D68E1DBED601}" srcOrd="0" destOrd="0" presId="urn:microsoft.com/office/officeart/2005/8/layout/radial1"/>
    <dgm:cxn modelId="{196EFCA4-6085-4196-ACE9-90060DF853AC}" type="presOf" srcId="{51F33EEF-9823-45BC-AE9A-9805FC0918C0}" destId="{9C6241C9-9702-4590-B437-31F5C1558B98}" srcOrd="0" destOrd="0" presId="urn:microsoft.com/office/officeart/2005/8/layout/radial1"/>
    <dgm:cxn modelId="{FF3029B1-8005-49D6-8A00-DF4D697DE867}" type="presOf" srcId="{9BA720D1-7A57-4B63-ABF0-104F3622D670}" destId="{067AC0D6-6F1E-43B8-A075-747237180CB5}" srcOrd="1" destOrd="0" presId="urn:microsoft.com/office/officeart/2005/8/layout/radial1"/>
    <dgm:cxn modelId="{0F0558B2-27CA-4C46-8097-058D184FA6CB}" type="presOf" srcId="{5C3052C5-19B4-47B2-862B-CD75E4D0CF56}" destId="{E0650D82-A84E-4862-A892-33FE22AA75B7}" srcOrd="0" destOrd="0" presId="urn:microsoft.com/office/officeart/2005/8/layout/radial1"/>
    <dgm:cxn modelId="{A900CBB2-DD3E-4F30-9162-5B649BE230BE}" type="presOf" srcId="{81CD4FB6-8C01-4B92-A350-7C1B9C3A64B5}" destId="{4B3A788D-39E3-41E9-AAA5-E5DC5706FF75}" srcOrd="0" destOrd="0" presId="urn:microsoft.com/office/officeart/2005/8/layout/radial1"/>
    <dgm:cxn modelId="{AA1D66BC-789D-4743-BC7D-7FF3D7BAF385}" type="presOf" srcId="{3920723A-9FD8-4DAE-A566-C01F629C14A1}" destId="{3A3B3BB9-785C-4078-9662-A5A7CD24AFB7}" srcOrd="0" destOrd="0" presId="urn:microsoft.com/office/officeart/2005/8/layout/radial1"/>
    <dgm:cxn modelId="{81B1B3C6-6532-4145-BC27-4314AA8CA7E6}" type="presOf" srcId="{0EEC6006-2294-40E2-883C-1605932A1B81}" destId="{FADDC23D-3A75-452D-926D-9430405F07D3}" srcOrd="0" destOrd="0" presId="urn:microsoft.com/office/officeart/2005/8/layout/radial1"/>
    <dgm:cxn modelId="{9C8E20CF-8DD0-4309-8715-7A138D14ADF2}" type="presOf" srcId="{66ADDC0D-29BA-4AF5-8107-AFE9DECF8861}" destId="{3E81CECF-F12D-42D5-B477-1A280B1115DA}" srcOrd="0" destOrd="0" presId="urn:microsoft.com/office/officeart/2005/8/layout/radial1"/>
    <dgm:cxn modelId="{4C45A0DB-DCB7-4F86-A803-F74DB551E68E}" srcId="{DBF41BA6-6A0A-4132-A498-C4A86B9D0C83}" destId="{0EEC6006-2294-40E2-883C-1605932A1B81}" srcOrd="2" destOrd="0" parTransId="{81CD4FB6-8C01-4B92-A350-7C1B9C3A64B5}" sibTransId="{2F07AF63-1E74-4BA2-9321-35E46FE3DC89}"/>
    <dgm:cxn modelId="{9C23FBDB-7897-4259-A841-7779FF10D502}" type="presOf" srcId="{F159D0E7-53E8-48DD-9FFC-A37BAE81F535}" destId="{7ECF692F-74F3-452C-9EBF-2E565340B84F}" srcOrd="0" destOrd="0" presId="urn:microsoft.com/office/officeart/2005/8/layout/radial1"/>
    <dgm:cxn modelId="{574215E6-F185-4A68-96AE-CB5E2B729445}" srcId="{DBF41BA6-6A0A-4132-A498-C4A86B9D0C83}" destId="{66ADDC0D-29BA-4AF5-8107-AFE9DECF8861}" srcOrd="4" destOrd="0" parTransId="{AEDAF803-0681-4B07-B119-7C4C3756791D}" sibTransId="{5488FF6D-AACC-4C7D-9B9B-8F0C13C5AE0A}"/>
    <dgm:cxn modelId="{2C9B8FEB-628D-4997-88A3-3B46AADFB608}" type="presOf" srcId="{183E7C9D-DA13-45E6-8A0C-5C8E435DA71F}" destId="{45E72D25-1F72-4B92-825F-950DF7AC05D1}" srcOrd="0" destOrd="0" presId="urn:microsoft.com/office/officeart/2005/8/layout/radial1"/>
    <dgm:cxn modelId="{56FFE9EB-92FF-4171-BD6F-481C9EBD66F7}" type="presOf" srcId="{81CD4FB6-8C01-4B92-A350-7C1B9C3A64B5}" destId="{70EFE80D-21CE-4735-8D27-36ABB01982DC}" srcOrd="1" destOrd="0" presId="urn:microsoft.com/office/officeart/2005/8/layout/radial1"/>
    <dgm:cxn modelId="{68763FEE-F47A-41C2-A983-8B6BB15E8A42}" type="presOf" srcId="{AEDAF803-0681-4B07-B119-7C4C3756791D}" destId="{57831A0F-3FC1-414E-B5F0-40B06AB82BBD}" srcOrd="0" destOrd="0" presId="urn:microsoft.com/office/officeart/2005/8/layout/radial1"/>
    <dgm:cxn modelId="{C280E2A6-9E50-4F6B-B45C-06FA9F1FACEF}" type="presParOf" srcId="{45E72D25-1F72-4B92-825F-950DF7AC05D1}" destId="{30AFE34B-C82B-4E29-BF44-2669E2BC47C6}" srcOrd="0" destOrd="0" presId="urn:microsoft.com/office/officeart/2005/8/layout/radial1"/>
    <dgm:cxn modelId="{B7EF3D14-5115-4EB0-86DA-B677B84F77E8}" type="presParOf" srcId="{45E72D25-1F72-4B92-825F-950DF7AC05D1}" destId="{72C1EE30-F70B-480C-8500-9C9E57C33C02}" srcOrd="1" destOrd="0" presId="urn:microsoft.com/office/officeart/2005/8/layout/radial1"/>
    <dgm:cxn modelId="{834AA09A-EC02-4632-B36D-EB6A985393D7}" type="presParOf" srcId="{72C1EE30-F70B-480C-8500-9C9E57C33C02}" destId="{7DAAC197-EB4B-45DD-AA94-39FCE6836311}" srcOrd="0" destOrd="0" presId="urn:microsoft.com/office/officeart/2005/8/layout/radial1"/>
    <dgm:cxn modelId="{43E26D68-8049-4CB4-A4E0-18B45202568B}" type="presParOf" srcId="{45E72D25-1F72-4B92-825F-950DF7AC05D1}" destId="{3A3B3BB9-785C-4078-9662-A5A7CD24AFB7}" srcOrd="2" destOrd="0" presId="urn:microsoft.com/office/officeart/2005/8/layout/radial1"/>
    <dgm:cxn modelId="{FF051138-6C31-492F-852A-DF6FC5668A79}" type="presParOf" srcId="{45E72D25-1F72-4B92-825F-950DF7AC05D1}" destId="{EC27581A-165D-407E-842A-D68E1DBED601}" srcOrd="3" destOrd="0" presId="urn:microsoft.com/office/officeart/2005/8/layout/radial1"/>
    <dgm:cxn modelId="{9ADE2327-3029-4AD3-8164-B5F23070A2B7}" type="presParOf" srcId="{EC27581A-165D-407E-842A-D68E1DBED601}" destId="{067AC0D6-6F1E-43B8-A075-747237180CB5}" srcOrd="0" destOrd="0" presId="urn:microsoft.com/office/officeart/2005/8/layout/radial1"/>
    <dgm:cxn modelId="{FDE79A9D-AA05-4666-8B63-99F1E55CFD12}" type="presParOf" srcId="{45E72D25-1F72-4B92-825F-950DF7AC05D1}" destId="{E0650D82-A84E-4862-A892-33FE22AA75B7}" srcOrd="4" destOrd="0" presId="urn:microsoft.com/office/officeart/2005/8/layout/radial1"/>
    <dgm:cxn modelId="{69EFA7A6-67B1-475F-A8F7-B19990D62028}" type="presParOf" srcId="{45E72D25-1F72-4B92-825F-950DF7AC05D1}" destId="{4B3A788D-39E3-41E9-AAA5-E5DC5706FF75}" srcOrd="5" destOrd="0" presId="urn:microsoft.com/office/officeart/2005/8/layout/radial1"/>
    <dgm:cxn modelId="{399CD0FA-67AA-49C2-8851-D0B0E68F1A42}" type="presParOf" srcId="{4B3A788D-39E3-41E9-AAA5-E5DC5706FF75}" destId="{70EFE80D-21CE-4735-8D27-36ABB01982DC}" srcOrd="0" destOrd="0" presId="urn:microsoft.com/office/officeart/2005/8/layout/radial1"/>
    <dgm:cxn modelId="{B2635770-B616-4AEE-9917-C8F66857CC98}" type="presParOf" srcId="{45E72D25-1F72-4B92-825F-950DF7AC05D1}" destId="{FADDC23D-3A75-452D-926D-9430405F07D3}" srcOrd="6" destOrd="0" presId="urn:microsoft.com/office/officeart/2005/8/layout/radial1"/>
    <dgm:cxn modelId="{49D3B2C0-E2BE-4AF4-B868-9E93D699EA00}" type="presParOf" srcId="{45E72D25-1F72-4B92-825F-950DF7AC05D1}" destId="{9C6241C9-9702-4590-B437-31F5C1558B98}" srcOrd="7" destOrd="0" presId="urn:microsoft.com/office/officeart/2005/8/layout/radial1"/>
    <dgm:cxn modelId="{62037F73-050D-40B4-9DF9-F1F2776FA5E9}" type="presParOf" srcId="{9C6241C9-9702-4590-B437-31F5C1558B98}" destId="{02A06DB6-9C76-4C7B-8C27-0238BD5C1BE6}" srcOrd="0" destOrd="0" presId="urn:microsoft.com/office/officeart/2005/8/layout/radial1"/>
    <dgm:cxn modelId="{EBA9258B-DFBB-48C9-8778-B78D34CC6079}" type="presParOf" srcId="{45E72D25-1F72-4B92-825F-950DF7AC05D1}" destId="{7ECF692F-74F3-452C-9EBF-2E565340B84F}" srcOrd="8" destOrd="0" presId="urn:microsoft.com/office/officeart/2005/8/layout/radial1"/>
    <dgm:cxn modelId="{3F547F2F-8CA6-48D5-A8CA-6829F5B76FDD}" type="presParOf" srcId="{45E72D25-1F72-4B92-825F-950DF7AC05D1}" destId="{57831A0F-3FC1-414E-B5F0-40B06AB82BBD}" srcOrd="9" destOrd="0" presId="urn:microsoft.com/office/officeart/2005/8/layout/radial1"/>
    <dgm:cxn modelId="{32C7B7B3-EDF4-4369-A3EE-A7F21B164E7A}" type="presParOf" srcId="{57831A0F-3FC1-414E-B5F0-40B06AB82BBD}" destId="{4FDC09DB-2543-403F-A567-2FBD99284E02}" srcOrd="0" destOrd="0" presId="urn:microsoft.com/office/officeart/2005/8/layout/radial1"/>
    <dgm:cxn modelId="{69E49CB9-2713-451A-9600-09B74776C0EC}" type="presParOf" srcId="{45E72D25-1F72-4B92-825F-950DF7AC05D1}" destId="{3E81CECF-F12D-42D5-B477-1A280B1115D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83E7C9D-DA13-45E6-8A0C-5C8E435DA71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r-FR"/>
        </a:p>
      </dgm:t>
    </dgm:pt>
    <dgm:pt modelId="{DBF41BA6-6A0A-4132-A498-C4A86B9D0C83}">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gm:t>
    </dgm:pt>
    <dgm:pt modelId="{9B45C33B-7DB1-41BD-87ED-EF4FC1D29373}" type="parTrans" cxnId="{52329033-9763-454F-9292-B17473E9B0B6}">
      <dgm:prSet/>
      <dgm:spPr/>
      <dgm:t>
        <a:bodyPr/>
        <a:lstStyle/>
        <a:p>
          <a:endParaRPr lang="fr-FR" sz="1100" b="1">
            <a:solidFill>
              <a:schemeClr val="tx1"/>
            </a:solidFill>
            <a:latin typeface="+mn-lt"/>
          </a:endParaRPr>
        </a:p>
      </dgm:t>
    </dgm:pt>
    <dgm:pt modelId="{C347DAC3-1D54-4AEE-878B-0DA8A7D29D45}" type="sibTrans" cxnId="{52329033-9763-454F-9292-B17473E9B0B6}">
      <dgm:prSet/>
      <dgm:spPr/>
      <dgm:t>
        <a:bodyPr/>
        <a:lstStyle/>
        <a:p>
          <a:endParaRPr lang="fr-FR" sz="1100" b="1">
            <a:solidFill>
              <a:schemeClr val="tx1"/>
            </a:solidFill>
            <a:latin typeface="+mn-lt"/>
          </a:endParaRPr>
        </a:p>
      </dgm:t>
    </dgm:pt>
    <dgm:pt modelId="{3920723A-9FD8-4DAE-A566-C01F629C14A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gm:t>
    </dgm:pt>
    <dgm:pt modelId="{A1FB4789-A502-4D32-A1F4-60856B9205CC}" type="parTrans" cxnId="{832F0D2C-F379-4082-B955-ED6B165D317A}">
      <dgm:prSet custT="1"/>
      <dgm:spPr/>
      <dgm:t>
        <a:bodyPr/>
        <a:lstStyle/>
        <a:p>
          <a:endParaRPr lang="fr-FR" sz="1100" b="1">
            <a:solidFill>
              <a:schemeClr val="tx1"/>
            </a:solidFill>
            <a:latin typeface="+mn-lt"/>
          </a:endParaRPr>
        </a:p>
      </dgm:t>
    </dgm:pt>
    <dgm:pt modelId="{A075C50A-1FA2-479F-89B9-E3710FAC4142}" type="sibTrans" cxnId="{832F0D2C-F379-4082-B955-ED6B165D317A}">
      <dgm:prSet/>
      <dgm:spPr/>
      <dgm:t>
        <a:bodyPr/>
        <a:lstStyle/>
        <a:p>
          <a:endParaRPr lang="fr-FR" sz="1100" b="1">
            <a:solidFill>
              <a:schemeClr val="tx1"/>
            </a:solidFill>
            <a:latin typeface="+mn-lt"/>
          </a:endParaRPr>
        </a:p>
      </dgm:t>
    </dgm:pt>
    <dgm:pt modelId="{5C3052C5-19B4-47B2-862B-CD75E4D0CF56}">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gm:t>
    </dgm:pt>
    <dgm:pt modelId="{9BA720D1-7A57-4B63-ABF0-104F3622D670}" type="parTrans" cxnId="{FFAD0141-DFB9-4DDE-A262-FCADAF5C5EFD}">
      <dgm:prSet custT="1"/>
      <dgm:spPr/>
      <dgm:t>
        <a:bodyPr/>
        <a:lstStyle/>
        <a:p>
          <a:endParaRPr lang="fr-FR" sz="1100" b="1">
            <a:solidFill>
              <a:schemeClr val="tx1"/>
            </a:solidFill>
            <a:latin typeface="+mn-lt"/>
          </a:endParaRPr>
        </a:p>
      </dgm:t>
    </dgm:pt>
    <dgm:pt modelId="{9E70C3B7-6F22-4707-8D29-7F78125D0390}" type="sibTrans" cxnId="{FFAD0141-DFB9-4DDE-A262-FCADAF5C5EFD}">
      <dgm:prSet/>
      <dgm:spPr/>
      <dgm:t>
        <a:bodyPr/>
        <a:lstStyle/>
        <a:p>
          <a:endParaRPr lang="fr-FR" sz="1100" b="1">
            <a:solidFill>
              <a:schemeClr val="tx1"/>
            </a:solidFill>
            <a:latin typeface="+mn-lt"/>
          </a:endParaRPr>
        </a:p>
      </dgm:t>
    </dgm:pt>
    <dgm:pt modelId="{0EEC6006-2294-40E2-883C-1605932A1B8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gm:t>
    </dgm:pt>
    <dgm:pt modelId="{81CD4FB6-8C01-4B92-A350-7C1B9C3A64B5}" type="parTrans" cxnId="{4C45A0DB-DCB7-4F86-A803-F74DB551E68E}">
      <dgm:prSet custT="1"/>
      <dgm:spPr/>
      <dgm:t>
        <a:bodyPr/>
        <a:lstStyle/>
        <a:p>
          <a:endParaRPr lang="fr-FR" sz="1100" b="1">
            <a:solidFill>
              <a:schemeClr val="tx1"/>
            </a:solidFill>
            <a:latin typeface="+mn-lt"/>
          </a:endParaRPr>
        </a:p>
      </dgm:t>
    </dgm:pt>
    <dgm:pt modelId="{2F07AF63-1E74-4BA2-9321-35E46FE3DC89}" type="sibTrans" cxnId="{4C45A0DB-DCB7-4F86-A803-F74DB551E68E}">
      <dgm:prSet/>
      <dgm:spPr/>
      <dgm:t>
        <a:bodyPr/>
        <a:lstStyle/>
        <a:p>
          <a:endParaRPr lang="fr-FR" sz="1100" b="1">
            <a:solidFill>
              <a:schemeClr val="tx1"/>
            </a:solidFill>
            <a:latin typeface="+mn-lt"/>
          </a:endParaRPr>
        </a:p>
      </dgm:t>
    </dgm:pt>
    <dgm:pt modelId="{66ADDC0D-29BA-4AF5-8107-AFE9DECF8861}">
      <dgm:prSet phldrT="[Text]" custT="1"/>
      <dgm:spPr>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gm:t>
    </dgm:pt>
    <dgm:pt modelId="{AEDAF803-0681-4B07-B119-7C4C3756791D}" type="parTrans" cxnId="{574215E6-F185-4A68-96AE-CB5E2B729445}">
      <dgm:prSet custT="1"/>
      <dgm:spPr/>
      <dgm:t>
        <a:bodyPr/>
        <a:lstStyle/>
        <a:p>
          <a:endParaRPr lang="fr-FR" sz="1100" b="1">
            <a:solidFill>
              <a:schemeClr val="tx1"/>
            </a:solidFill>
            <a:latin typeface="+mn-lt"/>
          </a:endParaRPr>
        </a:p>
      </dgm:t>
    </dgm:pt>
    <dgm:pt modelId="{5488FF6D-AACC-4C7D-9B9B-8F0C13C5AE0A}" type="sibTrans" cxnId="{574215E6-F185-4A68-96AE-CB5E2B729445}">
      <dgm:prSet/>
      <dgm:spPr/>
      <dgm:t>
        <a:bodyPr/>
        <a:lstStyle/>
        <a:p>
          <a:endParaRPr lang="fr-FR" sz="1100" b="1">
            <a:solidFill>
              <a:schemeClr val="tx1"/>
            </a:solidFill>
            <a:latin typeface="+mn-lt"/>
          </a:endParaRPr>
        </a:p>
      </dgm:t>
    </dgm:pt>
    <dgm:pt modelId="{F159D0E7-53E8-48DD-9FFC-A37BAE81F535}">
      <dgm:prSe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gm:t>
    </dgm:pt>
    <dgm:pt modelId="{51F33EEF-9823-45BC-AE9A-9805FC0918C0}" type="parTrans" cxnId="{09F58223-A13B-4F75-B88C-8DB163DF2B6D}">
      <dgm:prSet custT="1"/>
      <dgm:spPr/>
      <dgm:t>
        <a:bodyPr/>
        <a:lstStyle/>
        <a:p>
          <a:endParaRPr lang="fr-FR" sz="1100" b="1">
            <a:solidFill>
              <a:schemeClr val="tx1"/>
            </a:solidFill>
            <a:latin typeface="+mn-lt"/>
          </a:endParaRPr>
        </a:p>
      </dgm:t>
    </dgm:pt>
    <dgm:pt modelId="{C03BE972-63BE-489F-9B33-6D130ADAA17B}" type="sibTrans" cxnId="{09F58223-A13B-4F75-B88C-8DB163DF2B6D}">
      <dgm:prSet/>
      <dgm:spPr/>
      <dgm:t>
        <a:bodyPr/>
        <a:lstStyle/>
        <a:p>
          <a:endParaRPr lang="fr-FR" sz="1100" b="1">
            <a:solidFill>
              <a:schemeClr val="tx1"/>
            </a:solidFill>
            <a:latin typeface="+mn-lt"/>
          </a:endParaRPr>
        </a:p>
      </dgm:t>
    </dgm:pt>
    <dgm:pt modelId="{45E72D25-1F72-4B92-825F-950DF7AC05D1}" type="pres">
      <dgm:prSet presAssocID="{183E7C9D-DA13-45E6-8A0C-5C8E435DA71F}" presName="cycle" presStyleCnt="0">
        <dgm:presLayoutVars>
          <dgm:chMax val="1"/>
          <dgm:dir/>
          <dgm:animLvl val="ctr"/>
          <dgm:resizeHandles val="exact"/>
        </dgm:presLayoutVars>
      </dgm:prSet>
      <dgm:spPr/>
    </dgm:pt>
    <dgm:pt modelId="{30AFE34B-C82B-4E29-BF44-2669E2BC47C6}" type="pres">
      <dgm:prSet presAssocID="{DBF41BA6-6A0A-4132-A498-C4A86B9D0C83}" presName="centerShape" presStyleLbl="node0" presStyleIdx="0" presStyleCnt="1"/>
      <dgm:spPr>
        <a:xfrm>
          <a:off x="2070972" y="1628952"/>
          <a:ext cx="1250746" cy="1250746"/>
        </a:xfrm>
        <a:prstGeom prst="ellipse">
          <a:avLst/>
        </a:prstGeom>
      </dgm:spPr>
    </dgm:pt>
    <dgm:pt modelId="{72C1EE30-F70B-480C-8500-9C9E57C33C02}" type="pres">
      <dgm:prSet presAssocID="{A1FB4789-A502-4D32-A1F4-60856B9205CC}" presName="Name9" presStyleLbl="parChTrans1D2" presStyleIdx="0" presStyleCnt="5"/>
      <dgm:spPr/>
    </dgm:pt>
    <dgm:pt modelId="{7DAAC197-EB4B-45DD-AA94-39FCE6836311}" type="pres">
      <dgm:prSet presAssocID="{A1FB4789-A502-4D32-A1F4-60856B9205CC}" presName="connTx" presStyleLbl="parChTrans1D2" presStyleIdx="0" presStyleCnt="5"/>
      <dgm:spPr/>
    </dgm:pt>
    <dgm:pt modelId="{3A3B3BB9-785C-4078-9662-A5A7CD24AFB7}" type="pres">
      <dgm:prSet presAssocID="{3920723A-9FD8-4DAE-A566-C01F629C14A1}" presName="node" presStyleLbl="node1" presStyleIdx="0" presStyleCnt="5">
        <dgm:presLayoutVars>
          <dgm:bulletEnabled val="1"/>
        </dgm:presLayoutVars>
      </dgm:prSet>
      <dgm:spPr>
        <a:xfrm>
          <a:off x="2070972" y="2866"/>
          <a:ext cx="1250746" cy="1250746"/>
        </a:xfrm>
        <a:prstGeom prst="ellipse">
          <a:avLst/>
        </a:prstGeom>
      </dgm:spPr>
    </dgm:pt>
    <dgm:pt modelId="{EC27581A-165D-407E-842A-D68E1DBED601}" type="pres">
      <dgm:prSet presAssocID="{9BA720D1-7A57-4B63-ABF0-104F3622D670}" presName="Name9" presStyleLbl="parChTrans1D2" presStyleIdx="1" presStyleCnt="5"/>
      <dgm:spPr/>
    </dgm:pt>
    <dgm:pt modelId="{067AC0D6-6F1E-43B8-A075-747237180CB5}" type="pres">
      <dgm:prSet presAssocID="{9BA720D1-7A57-4B63-ABF0-104F3622D670}" presName="connTx" presStyleLbl="parChTrans1D2" presStyleIdx="1" presStyleCnt="5"/>
      <dgm:spPr/>
    </dgm:pt>
    <dgm:pt modelId="{E0650D82-A84E-4862-A892-33FE22AA75B7}" type="pres">
      <dgm:prSet presAssocID="{5C3052C5-19B4-47B2-862B-CD75E4D0CF56}" presName="node" presStyleLbl="node1" presStyleIdx="1" presStyleCnt="5">
        <dgm:presLayoutVars>
          <dgm:bulletEnabled val="1"/>
        </dgm:presLayoutVars>
      </dgm:prSet>
      <dgm:spPr>
        <a:xfrm>
          <a:off x="3617472" y="1126464"/>
          <a:ext cx="1250746" cy="1250746"/>
        </a:xfrm>
        <a:prstGeom prst="ellipse">
          <a:avLst/>
        </a:prstGeom>
      </dgm:spPr>
    </dgm:pt>
    <dgm:pt modelId="{4B3A788D-39E3-41E9-AAA5-E5DC5706FF75}" type="pres">
      <dgm:prSet presAssocID="{81CD4FB6-8C01-4B92-A350-7C1B9C3A64B5}" presName="Name9" presStyleLbl="parChTrans1D2" presStyleIdx="2" presStyleCnt="5"/>
      <dgm:spPr/>
    </dgm:pt>
    <dgm:pt modelId="{70EFE80D-21CE-4735-8D27-36ABB01982DC}" type="pres">
      <dgm:prSet presAssocID="{81CD4FB6-8C01-4B92-A350-7C1B9C3A64B5}" presName="connTx" presStyleLbl="parChTrans1D2" presStyleIdx="2" presStyleCnt="5"/>
      <dgm:spPr/>
    </dgm:pt>
    <dgm:pt modelId="{FADDC23D-3A75-452D-926D-9430405F07D3}" type="pres">
      <dgm:prSet presAssocID="{0EEC6006-2294-40E2-883C-1605932A1B81}" presName="node" presStyleLbl="node1" presStyleIdx="2" presStyleCnt="5">
        <dgm:presLayoutVars>
          <dgm:bulletEnabled val="1"/>
        </dgm:presLayoutVars>
      </dgm:prSet>
      <dgm:spPr>
        <a:xfrm>
          <a:off x="3026761" y="2944483"/>
          <a:ext cx="1250746" cy="1250746"/>
        </a:xfrm>
        <a:prstGeom prst="ellipse">
          <a:avLst/>
        </a:prstGeom>
      </dgm:spPr>
    </dgm:pt>
    <dgm:pt modelId="{9C6241C9-9702-4590-B437-31F5C1558B98}" type="pres">
      <dgm:prSet presAssocID="{51F33EEF-9823-45BC-AE9A-9805FC0918C0}" presName="Name9" presStyleLbl="parChTrans1D2" presStyleIdx="3" presStyleCnt="5"/>
      <dgm:spPr/>
    </dgm:pt>
    <dgm:pt modelId="{02A06DB6-9C76-4C7B-8C27-0238BD5C1BE6}" type="pres">
      <dgm:prSet presAssocID="{51F33EEF-9823-45BC-AE9A-9805FC0918C0}" presName="connTx" presStyleLbl="parChTrans1D2" presStyleIdx="3" presStyleCnt="5"/>
      <dgm:spPr/>
    </dgm:pt>
    <dgm:pt modelId="{7ECF692F-74F3-452C-9EBF-2E565340B84F}" type="pres">
      <dgm:prSet presAssocID="{F159D0E7-53E8-48DD-9FFC-A37BAE81F535}" presName="node" presStyleLbl="node1" presStyleIdx="3" presStyleCnt="5">
        <dgm:presLayoutVars>
          <dgm:bulletEnabled val="1"/>
        </dgm:presLayoutVars>
      </dgm:prSet>
      <dgm:spPr>
        <a:xfrm>
          <a:off x="1115183" y="2944483"/>
          <a:ext cx="1250746" cy="1250746"/>
        </a:xfrm>
        <a:prstGeom prst="ellipse">
          <a:avLst/>
        </a:prstGeom>
      </dgm:spPr>
    </dgm:pt>
    <dgm:pt modelId="{57831A0F-3FC1-414E-B5F0-40B06AB82BBD}" type="pres">
      <dgm:prSet presAssocID="{AEDAF803-0681-4B07-B119-7C4C3756791D}" presName="Name9" presStyleLbl="parChTrans1D2" presStyleIdx="4" presStyleCnt="5"/>
      <dgm:spPr/>
    </dgm:pt>
    <dgm:pt modelId="{4FDC09DB-2543-403F-A567-2FBD99284E02}" type="pres">
      <dgm:prSet presAssocID="{AEDAF803-0681-4B07-B119-7C4C3756791D}" presName="connTx" presStyleLbl="parChTrans1D2" presStyleIdx="4" presStyleCnt="5"/>
      <dgm:spPr/>
    </dgm:pt>
    <dgm:pt modelId="{3E81CECF-F12D-42D5-B477-1A280B1115DA}" type="pres">
      <dgm:prSet presAssocID="{66ADDC0D-29BA-4AF5-8107-AFE9DECF8861}" presName="node" presStyleLbl="node1" presStyleIdx="4" presStyleCnt="5" custScaleX="112889">
        <dgm:presLayoutVars>
          <dgm:bulletEnabled val="1"/>
        </dgm:presLayoutVars>
      </dgm:prSet>
      <dgm:spPr>
        <a:xfrm>
          <a:off x="1374125" y="1963130"/>
          <a:ext cx="1492405" cy="1492405"/>
        </a:xfrm>
        <a:prstGeom prst="ellipse">
          <a:avLst/>
        </a:prstGeom>
      </dgm:spPr>
    </dgm:pt>
  </dgm:ptLst>
  <dgm:cxnLst>
    <dgm:cxn modelId="{ED9E3E03-F68C-4B7F-BC8E-2DAECFE288AA}" type="presOf" srcId="{DBF41BA6-6A0A-4132-A498-C4A86B9D0C83}" destId="{30AFE34B-C82B-4E29-BF44-2669E2BC47C6}" srcOrd="0" destOrd="0" presId="urn:microsoft.com/office/officeart/2005/8/layout/radial1"/>
    <dgm:cxn modelId="{2FE11408-F5E6-4E47-AEB8-D28900F90DD4}" type="presOf" srcId="{A1FB4789-A502-4D32-A1F4-60856B9205CC}" destId="{72C1EE30-F70B-480C-8500-9C9E57C33C02}" srcOrd="0" destOrd="0" presId="urn:microsoft.com/office/officeart/2005/8/layout/radial1"/>
    <dgm:cxn modelId="{E5578618-20C1-48F7-BB39-A5EC9107A1FC}" type="presOf" srcId="{A1FB4789-A502-4D32-A1F4-60856B9205CC}" destId="{7DAAC197-EB4B-45DD-AA94-39FCE6836311}" srcOrd="1" destOrd="0" presId="urn:microsoft.com/office/officeart/2005/8/layout/radial1"/>
    <dgm:cxn modelId="{95AB6922-0116-4C5A-950C-0C285D979B68}" type="presOf" srcId="{AEDAF803-0681-4B07-B119-7C4C3756791D}" destId="{4FDC09DB-2543-403F-A567-2FBD99284E02}" srcOrd="1" destOrd="0" presId="urn:microsoft.com/office/officeart/2005/8/layout/radial1"/>
    <dgm:cxn modelId="{09F58223-A13B-4F75-B88C-8DB163DF2B6D}" srcId="{DBF41BA6-6A0A-4132-A498-C4A86B9D0C83}" destId="{F159D0E7-53E8-48DD-9FFC-A37BAE81F535}" srcOrd="3" destOrd="0" parTransId="{51F33EEF-9823-45BC-AE9A-9805FC0918C0}" sibTransId="{C03BE972-63BE-489F-9B33-6D130ADAA17B}"/>
    <dgm:cxn modelId="{832F0D2C-F379-4082-B955-ED6B165D317A}" srcId="{DBF41BA6-6A0A-4132-A498-C4A86B9D0C83}" destId="{3920723A-9FD8-4DAE-A566-C01F629C14A1}" srcOrd="0" destOrd="0" parTransId="{A1FB4789-A502-4D32-A1F4-60856B9205CC}" sibTransId="{A075C50A-1FA2-479F-89B9-E3710FAC4142}"/>
    <dgm:cxn modelId="{52329033-9763-454F-9292-B17473E9B0B6}" srcId="{183E7C9D-DA13-45E6-8A0C-5C8E435DA71F}" destId="{DBF41BA6-6A0A-4132-A498-C4A86B9D0C83}" srcOrd="0" destOrd="0" parTransId="{9B45C33B-7DB1-41BD-87ED-EF4FC1D29373}" sibTransId="{C347DAC3-1D54-4AEE-878B-0DA8A7D29D45}"/>
    <dgm:cxn modelId="{FFAD0141-DFB9-4DDE-A262-FCADAF5C5EFD}" srcId="{DBF41BA6-6A0A-4132-A498-C4A86B9D0C83}" destId="{5C3052C5-19B4-47B2-862B-CD75E4D0CF56}" srcOrd="1" destOrd="0" parTransId="{9BA720D1-7A57-4B63-ABF0-104F3622D670}" sibTransId="{9E70C3B7-6F22-4707-8D29-7F78125D0390}"/>
    <dgm:cxn modelId="{5FD79749-CFB7-4AAD-9C0B-8EF838C611E6}" type="presOf" srcId="{51F33EEF-9823-45BC-AE9A-9805FC0918C0}" destId="{02A06DB6-9C76-4C7B-8C27-0238BD5C1BE6}" srcOrd="1" destOrd="0" presId="urn:microsoft.com/office/officeart/2005/8/layout/radial1"/>
    <dgm:cxn modelId="{6799CE6E-C448-4582-8701-DA8497D9DE79}" type="presOf" srcId="{9BA720D1-7A57-4B63-ABF0-104F3622D670}" destId="{EC27581A-165D-407E-842A-D68E1DBED601}" srcOrd="0" destOrd="0" presId="urn:microsoft.com/office/officeart/2005/8/layout/radial1"/>
    <dgm:cxn modelId="{196EFCA4-6085-4196-ACE9-90060DF853AC}" type="presOf" srcId="{51F33EEF-9823-45BC-AE9A-9805FC0918C0}" destId="{9C6241C9-9702-4590-B437-31F5C1558B98}" srcOrd="0" destOrd="0" presId="urn:microsoft.com/office/officeart/2005/8/layout/radial1"/>
    <dgm:cxn modelId="{FF3029B1-8005-49D6-8A00-DF4D697DE867}" type="presOf" srcId="{9BA720D1-7A57-4B63-ABF0-104F3622D670}" destId="{067AC0D6-6F1E-43B8-A075-747237180CB5}" srcOrd="1" destOrd="0" presId="urn:microsoft.com/office/officeart/2005/8/layout/radial1"/>
    <dgm:cxn modelId="{0F0558B2-27CA-4C46-8097-058D184FA6CB}" type="presOf" srcId="{5C3052C5-19B4-47B2-862B-CD75E4D0CF56}" destId="{E0650D82-A84E-4862-A892-33FE22AA75B7}" srcOrd="0" destOrd="0" presId="urn:microsoft.com/office/officeart/2005/8/layout/radial1"/>
    <dgm:cxn modelId="{A900CBB2-DD3E-4F30-9162-5B649BE230BE}" type="presOf" srcId="{81CD4FB6-8C01-4B92-A350-7C1B9C3A64B5}" destId="{4B3A788D-39E3-41E9-AAA5-E5DC5706FF75}" srcOrd="0" destOrd="0" presId="urn:microsoft.com/office/officeart/2005/8/layout/radial1"/>
    <dgm:cxn modelId="{AA1D66BC-789D-4743-BC7D-7FF3D7BAF385}" type="presOf" srcId="{3920723A-9FD8-4DAE-A566-C01F629C14A1}" destId="{3A3B3BB9-785C-4078-9662-A5A7CD24AFB7}" srcOrd="0" destOrd="0" presId="urn:microsoft.com/office/officeart/2005/8/layout/radial1"/>
    <dgm:cxn modelId="{81B1B3C6-6532-4145-BC27-4314AA8CA7E6}" type="presOf" srcId="{0EEC6006-2294-40E2-883C-1605932A1B81}" destId="{FADDC23D-3A75-452D-926D-9430405F07D3}" srcOrd="0" destOrd="0" presId="urn:microsoft.com/office/officeart/2005/8/layout/radial1"/>
    <dgm:cxn modelId="{9C8E20CF-8DD0-4309-8715-7A138D14ADF2}" type="presOf" srcId="{66ADDC0D-29BA-4AF5-8107-AFE9DECF8861}" destId="{3E81CECF-F12D-42D5-B477-1A280B1115DA}" srcOrd="0" destOrd="0" presId="urn:microsoft.com/office/officeart/2005/8/layout/radial1"/>
    <dgm:cxn modelId="{4C45A0DB-DCB7-4F86-A803-F74DB551E68E}" srcId="{DBF41BA6-6A0A-4132-A498-C4A86B9D0C83}" destId="{0EEC6006-2294-40E2-883C-1605932A1B81}" srcOrd="2" destOrd="0" parTransId="{81CD4FB6-8C01-4B92-A350-7C1B9C3A64B5}" sibTransId="{2F07AF63-1E74-4BA2-9321-35E46FE3DC89}"/>
    <dgm:cxn modelId="{9C23FBDB-7897-4259-A841-7779FF10D502}" type="presOf" srcId="{F159D0E7-53E8-48DD-9FFC-A37BAE81F535}" destId="{7ECF692F-74F3-452C-9EBF-2E565340B84F}" srcOrd="0" destOrd="0" presId="urn:microsoft.com/office/officeart/2005/8/layout/radial1"/>
    <dgm:cxn modelId="{574215E6-F185-4A68-96AE-CB5E2B729445}" srcId="{DBF41BA6-6A0A-4132-A498-C4A86B9D0C83}" destId="{66ADDC0D-29BA-4AF5-8107-AFE9DECF8861}" srcOrd="4" destOrd="0" parTransId="{AEDAF803-0681-4B07-B119-7C4C3756791D}" sibTransId="{5488FF6D-AACC-4C7D-9B9B-8F0C13C5AE0A}"/>
    <dgm:cxn modelId="{2C9B8FEB-628D-4997-88A3-3B46AADFB608}" type="presOf" srcId="{183E7C9D-DA13-45E6-8A0C-5C8E435DA71F}" destId="{45E72D25-1F72-4B92-825F-950DF7AC05D1}" srcOrd="0" destOrd="0" presId="urn:microsoft.com/office/officeart/2005/8/layout/radial1"/>
    <dgm:cxn modelId="{56FFE9EB-92FF-4171-BD6F-481C9EBD66F7}" type="presOf" srcId="{81CD4FB6-8C01-4B92-A350-7C1B9C3A64B5}" destId="{70EFE80D-21CE-4735-8D27-36ABB01982DC}" srcOrd="1" destOrd="0" presId="urn:microsoft.com/office/officeart/2005/8/layout/radial1"/>
    <dgm:cxn modelId="{68763FEE-F47A-41C2-A983-8B6BB15E8A42}" type="presOf" srcId="{AEDAF803-0681-4B07-B119-7C4C3756791D}" destId="{57831A0F-3FC1-414E-B5F0-40B06AB82BBD}" srcOrd="0" destOrd="0" presId="urn:microsoft.com/office/officeart/2005/8/layout/radial1"/>
    <dgm:cxn modelId="{C280E2A6-9E50-4F6B-B45C-06FA9F1FACEF}" type="presParOf" srcId="{45E72D25-1F72-4B92-825F-950DF7AC05D1}" destId="{30AFE34B-C82B-4E29-BF44-2669E2BC47C6}" srcOrd="0" destOrd="0" presId="urn:microsoft.com/office/officeart/2005/8/layout/radial1"/>
    <dgm:cxn modelId="{B7EF3D14-5115-4EB0-86DA-B677B84F77E8}" type="presParOf" srcId="{45E72D25-1F72-4B92-825F-950DF7AC05D1}" destId="{72C1EE30-F70B-480C-8500-9C9E57C33C02}" srcOrd="1" destOrd="0" presId="urn:microsoft.com/office/officeart/2005/8/layout/radial1"/>
    <dgm:cxn modelId="{834AA09A-EC02-4632-B36D-EB6A985393D7}" type="presParOf" srcId="{72C1EE30-F70B-480C-8500-9C9E57C33C02}" destId="{7DAAC197-EB4B-45DD-AA94-39FCE6836311}" srcOrd="0" destOrd="0" presId="urn:microsoft.com/office/officeart/2005/8/layout/radial1"/>
    <dgm:cxn modelId="{43E26D68-8049-4CB4-A4E0-18B45202568B}" type="presParOf" srcId="{45E72D25-1F72-4B92-825F-950DF7AC05D1}" destId="{3A3B3BB9-785C-4078-9662-A5A7CD24AFB7}" srcOrd="2" destOrd="0" presId="urn:microsoft.com/office/officeart/2005/8/layout/radial1"/>
    <dgm:cxn modelId="{FF051138-6C31-492F-852A-DF6FC5668A79}" type="presParOf" srcId="{45E72D25-1F72-4B92-825F-950DF7AC05D1}" destId="{EC27581A-165D-407E-842A-D68E1DBED601}" srcOrd="3" destOrd="0" presId="urn:microsoft.com/office/officeart/2005/8/layout/radial1"/>
    <dgm:cxn modelId="{9ADE2327-3029-4AD3-8164-B5F23070A2B7}" type="presParOf" srcId="{EC27581A-165D-407E-842A-D68E1DBED601}" destId="{067AC0D6-6F1E-43B8-A075-747237180CB5}" srcOrd="0" destOrd="0" presId="urn:microsoft.com/office/officeart/2005/8/layout/radial1"/>
    <dgm:cxn modelId="{FDE79A9D-AA05-4666-8B63-99F1E55CFD12}" type="presParOf" srcId="{45E72D25-1F72-4B92-825F-950DF7AC05D1}" destId="{E0650D82-A84E-4862-A892-33FE22AA75B7}" srcOrd="4" destOrd="0" presId="urn:microsoft.com/office/officeart/2005/8/layout/radial1"/>
    <dgm:cxn modelId="{69EFA7A6-67B1-475F-A8F7-B19990D62028}" type="presParOf" srcId="{45E72D25-1F72-4B92-825F-950DF7AC05D1}" destId="{4B3A788D-39E3-41E9-AAA5-E5DC5706FF75}" srcOrd="5" destOrd="0" presId="urn:microsoft.com/office/officeart/2005/8/layout/radial1"/>
    <dgm:cxn modelId="{399CD0FA-67AA-49C2-8851-D0B0E68F1A42}" type="presParOf" srcId="{4B3A788D-39E3-41E9-AAA5-E5DC5706FF75}" destId="{70EFE80D-21CE-4735-8D27-36ABB01982DC}" srcOrd="0" destOrd="0" presId="urn:microsoft.com/office/officeart/2005/8/layout/radial1"/>
    <dgm:cxn modelId="{B2635770-B616-4AEE-9917-C8F66857CC98}" type="presParOf" srcId="{45E72D25-1F72-4B92-825F-950DF7AC05D1}" destId="{FADDC23D-3A75-452D-926D-9430405F07D3}" srcOrd="6" destOrd="0" presId="urn:microsoft.com/office/officeart/2005/8/layout/radial1"/>
    <dgm:cxn modelId="{49D3B2C0-E2BE-4AF4-B868-9E93D699EA00}" type="presParOf" srcId="{45E72D25-1F72-4B92-825F-950DF7AC05D1}" destId="{9C6241C9-9702-4590-B437-31F5C1558B98}" srcOrd="7" destOrd="0" presId="urn:microsoft.com/office/officeart/2005/8/layout/radial1"/>
    <dgm:cxn modelId="{62037F73-050D-40B4-9DF9-F1F2776FA5E9}" type="presParOf" srcId="{9C6241C9-9702-4590-B437-31F5C1558B98}" destId="{02A06DB6-9C76-4C7B-8C27-0238BD5C1BE6}" srcOrd="0" destOrd="0" presId="urn:microsoft.com/office/officeart/2005/8/layout/radial1"/>
    <dgm:cxn modelId="{EBA9258B-DFBB-48C9-8778-B78D34CC6079}" type="presParOf" srcId="{45E72D25-1F72-4B92-825F-950DF7AC05D1}" destId="{7ECF692F-74F3-452C-9EBF-2E565340B84F}" srcOrd="8" destOrd="0" presId="urn:microsoft.com/office/officeart/2005/8/layout/radial1"/>
    <dgm:cxn modelId="{3F547F2F-8CA6-48D5-A8CA-6829F5B76FDD}" type="presParOf" srcId="{45E72D25-1F72-4B92-825F-950DF7AC05D1}" destId="{57831A0F-3FC1-414E-B5F0-40B06AB82BBD}" srcOrd="9" destOrd="0" presId="urn:microsoft.com/office/officeart/2005/8/layout/radial1"/>
    <dgm:cxn modelId="{32C7B7B3-EDF4-4369-A3EE-A7F21B164E7A}" type="presParOf" srcId="{57831A0F-3FC1-414E-B5F0-40B06AB82BBD}" destId="{4FDC09DB-2543-403F-A567-2FBD99284E02}" srcOrd="0" destOrd="0" presId="urn:microsoft.com/office/officeart/2005/8/layout/radial1"/>
    <dgm:cxn modelId="{69E49CB9-2713-451A-9600-09B74776C0EC}" type="presParOf" srcId="{45E72D25-1F72-4B92-825F-950DF7AC05D1}" destId="{3E81CECF-F12D-42D5-B477-1A280B1115D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83E7C9D-DA13-45E6-8A0C-5C8E435DA71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r-FR"/>
        </a:p>
      </dgm:t>
    </dgm:pt>
    <dgm:pt modelId="{DBF41BA6-6A0A-4132-A498-C4A86B9D0C83}">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gm:t>
    </dgm:pt>
    <dgm:pt modelId="{9B45C33B-7DB1-41BD-87ED-EF4FC1D29373}" type="parTrans" cxnId="{52329033-9763-454F-9292-B17473E9B0B6}">
      <dgm:prSet/>
      <dgm:spPr/>
      <dgm:t>
        <a:bodyPr/>
        <a:lstStyle/>
        <a:p>
          <a:endParaRPr lang="fr-FR" sz="1100" b="1">
            <a:solidFill>
              <a:schemeClr val="tx1"/>
            </a:solidFill>
            <a:latin typeface="+mn-lt"/>
          </a:endParaRPr>
        </a:p>
      </dgm:t>
    </dgm:pt>
    <dgm:pt modelId="{C347DAC3-1D54-4AEE-878B-0DA8A7D29D45}" type="sibTrans" cxnId="{52329033-9763-454F-9292-B17473E9B0B6}">
      <dgm:prSet/>
      <dgm:spPr/>
      <dgm:t>
        <a:bodyPr/>
        <a:lstStyle/>
        <a:p>
          <a:endParaRPr lang="fr-FR" sz="1100" b="1">
            <a:solidFill>
              <a:schemeClr val="tx1"/>
            </a:solidFill>
            <a:latin typeface="+mn-lt"/>
          </a:endParaRPr>
        </a:p>
      </dgm:t>
    </dgm:pt>
    <dgm:pt modelId="{3920723A-9FD8-4DAE-A566-C01F629C14A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gm:t>
    </dgm:pt>
    <dgm:pt modelId="{A1FB4789-A502-4D32-A1F4-60856B9205CC}" type="parTrans" cxnId="{832F0D2C-F379-4082-B955-ED6B165D317A}">
      <dgm:prSet custT="1"/>
      <dgm:spPr/>
      <dgm:t>
        <a:bodyPr/>
        <a:lstStyle/>
        <a:p>
          <a:endParaRPr lang="fr-FR" sz="1100" b="1">
            <a:solidFill>
              <a:schemeClr val="tx1"/>
            </a:solidFill>
            <a:latin typeface="+mn-lt"/>
          </a:endParaRPr>
        </a:p>
      </dgm:t>
    </dgm:pt>
    <dgm:pt modelId="{A075C50A-1FA2-479F-89B9-E3710FAC4142}" type="sibTrans" cxnId="{832F0D2C-F379-4082-B955-ED6B165D317A}">
      <dgm:prSet/>
      <dgm:spPr/>
      <dgm:t>
        <a:bodyPr/>
        <a:lstStyle/>
        <a:p>
          <a:endParaRPr lang="fr-FR" sz="1100" b="1">
            <a:solidFill>
              <a:schemeClr val="tx1"/>
            </a:solidFill>
            <a:latin typeface="+mn-lt"/>
          </a:endParaRPr>
        </a:p>
      </dgm:t>
    </dgm:pt>
    <dgm:pt modelId="{5C3052C5-19B4-47B2-862B-CD75E4D0CF56}">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gm:t>
    </dgm:pt>
    <dgm:pt modelId="{9BA720D1-7A57-4B63-ABF0-104F3622D670}" type="parTrans" cxnId="{FFAD0141-DFB9-4DDE-A262-FCADAF5C5EFD}">
      <dgm:prSet custT="1"/>
      <dgm:spPr/>
      <dgm:t>
        <a:bodyPr/>
        <a:lstStyle/>
        <a:p>
          <a:endParaRPr lang="fr-FR" sz="1100" b="1">
            <a:solidFill>
              <a:schemeClr val="tx1"/>
            </a:solidFill>
            <a:latin typeface="+mn-lt"/>
          </a:endParaRPr>
        </a:p>
      </dgm:t>
    </dgm:pt>
    <dgm:pt modelId="{9E70C3B7-6F22-4707-8D29-7F78125D0390}" type="sibTrans" cxnId="{FFAD0141-DFB9-4DDE-A262-FCADAF5C5EFD}">
      <dgm:prSet/>
      <dgm:spPr/>
      <dgm:t>
        <a:bodyPr/>
        <a:lstStyle/>
        <a:p>
          <a:endParaRPr lang="fr-FR" sz="1100" b="1">
            <a:solidFill>
              <a:schemeClr val="tx1"/>
            </a:solidFill>
            <a:latin typeface="+mn-lt"/>
          </a:endParaRPr>
        </a:p>
      </dgm:t>
    </dgm:pt>
    <dgm:pt modelId="{0EEC6006-2294-40E2-883C-1605932A1B8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gm:t>
    </dgm:pt>
    <dgm:pt modelId="{81CD4FB6-8C01-4B92-A350-7C1B9C3A64B5}" type="parTrans" cxnId="{4C45A0DB-DCB7-4F86-A803-F74DB551E68E}">
      <dgm:prSet custT="1"/>
      <dgm:spPr/>
      <dgm:t>
        <a:bodyPr/>
        <a:lstStyle/>
        <a:p>
          <a:endParaRPr lang="fr-FR" sz="1100" b="1">
            <a:solidFill>
              <a:schemeClr val="tx1"/>
            </a:solidFill>
            <a:latin typeface="+mn-lt"/>
          </a:endParaRPr>
        </a:p>
      </dgm:t>
    </dgm:pt>
    <dgm:pt modelId="{2F07AF63-1E74-4BA2-9321-35E46FE3DC89}" type="sibTrans" cxnId="{4C45A0DB-DCB7-4F86-A803-F74DB551E68E}">
      <dgm:prSet/>
      <dgm:spPr/>
      <dgm:t>
        <a:bodyPr/>
        <a:lstStyle/>
        <a:p>
          <a:endParaRPr lang="fr-FR" sz="1100" b="1">
            <a:solidFill>
              <a:schemeClr val="tx1"/>
            </a:solidFill>
            <a:latin typeface="+mn-lt"/>
          </a:endParaRPr>
        </a:p>
      </dgm:t>
    </dgm:pt>
    <dgm:pt modelId="{66ADDC0D-29BA-4AF5-8107-AFE9DECF8861}">
      <dgm:prSet phldrT="[Text]" custT="1"/>
      <dgm:spPr>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gm:t>
    </dgm:pt>
    <dgm:pt modelId="{AEDAF803-0681-4B07-B119-7C4C3756791D}" type="parTrans" cxnId="{574215E6-F185-4A68-96AE-CB5E2B729445}">
      <dgm:prSet custT="1"/>
      <dgm:spPr/>
      <dgm:t>
        <a:bodyPr/>
        <a:lstStyle/>
        <a:p>
          <a:endParaRPr lang="fr-FR" sz="1100" b="1">
            <a:solidFill>
              <a:schemeClr val="tx1"/>
            </a:solidFill>
            <a:latin typeface="+mn-lt"/>
          </a:endParaRPr>
        </a:p>
      </dgm:t>
    </dgm:pt>
    <dgm:pt modelId="{5488FF6D-AACC-4C7D-9B9B-8F0C13C5AE0A}" type="sibTrans" cxnId="{574215E6-F185-4A68-96AE-CB5E2B729445}">
      <dgm:prSet/>
      <dgm:spPr/>
      <dgm:t>
        <a:bodyPr/>
        <a:lstStyle/>
        <a:p>
          <a:endParaRPr lang="fr-FR" sz="1100" b="1">
            <a:solidFill>
              <a:schemeClr val="tx1"/>
            </a:solidFill>
            <a:latin typeface="+mn-lt"/>
          </a:endParaRPr>
        </a:p>
      </dgm:t>
    </dgm:pt>
    <dgm:pt modelId="{F159D0E7-53E8-48DD-9FFC-A37BAE81F535}">
      <dgm:prSe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gm:t>
    </dgm:pt>
    <dgm:pt modelId="{51F33EEF-9823-45BC-AE9A-9805FC0918C0}" type="parTrans" cxnId="{09F58223-A13B-4F75-B88C-8DB163DF2B6D}">
      <dgm:prSet custT="1"/>
      <dgm:spPr/>
      <dgm:t>
        <a:bodyPr/>
        <a:lstStyle/>
        <a:p>
          <a:endParaRPr lang="fr-FR" sz="1100" b="1">
            <a:solidFill>
              <a:schemeClr val="tx1"/>
            </a:solidFill>
            <a:latin typeface="+mn-lt"/>
          </a:endParaRPr>
        </a:p>
      </dgm:t>
    </dgm:pt>
    <dgm:pt modelId="{C03BE972-63BE-489F-9B33-6D130ADAA17B}" type="sibTrans" cxnId="{09F58223-A13B-4F75-B88C-8DB163DF2B6D}">
      <dgm:prSet/>
      <dgm:spPr/>
      <dgm:t>
        <a:bodyPr/>
        <a:lstStyle/>
        <a:p>
          <a:endParaRPr lang="fr-FR" sz="1100" b="1">
            <a:solidFill>
              <a:schemeClr val="tx1"/>
            </a:solidFill>
            <a:latin typeface="+mn-lt"/>
          </a:endParaRPr>
        </a:p>
      </dgm:t>
    </dgm:pt>
    <dgm:pt modelId="{45E72D25-1F72-4B92-825F-950DF7AC05D1}" type="pres">
      <dgm:prSet presAssocID="{183E7C9D-DA13-45E6-8A0C-5C8E435DA71F}" presName="cycle" presStyleCnt="0">
        <dgm:presLayoutVars>
          <dgm:chMax val="1"/>
          <dgm:dir/>
          <dgm:animLvl val="ctr"/>
          <dgm:resizeHandles val="exact"/>
        </dgm:presLayoutVars>
      </dgm:prSet>
      <dgm:spPr/>
    </dgm:pt>
    <dgm:pt modelId="{30AFE34B-C82B-4E29-BF44-2669E2BC47C6}" type="pres">
      <dgm:prSet presAssocID="{DBF41BA6-6A0A-4132-A498-C4A86B9D0C83}" presName="centerShape" presStyleLbl="node0" presStyleIdx="0" presStyleCnt="1"/>
      <dgm:spPr>
        <a:xfrm>
          <a:off x="2070972" y="1628952"/>
          <a:ext cx="1250746" cy="1250746"/>
        </a:xfrm>
        <a:prstGeom prst="ellipse">
          <a:avLst/>
        </a:prstGeom>
      </dgm:spPr>
    </dgm:pt>
    <dgm:pt modelId="{72C1EE30-F70B-480C-8500-9C9E57C33C02}" type="pres">
      <dgm:prSet presAssocID="{A1FB4789-A502-4D32-A1F4-60856B9205CC}" presName="Name9" presStyleLbl="parChTrans1D2" presStyleIdx="0" presStyleCnt="5"/>
      <dgm:spPr/>
    </dgm:pt>
    <dgm:pt modelId="{7DAAC197-EB4B-45DD-AA94-39FCE6836311}" type="pres">
      <dgm:prSet presAssocID="{A1FB4789-A502-4D32-A1F4-60856B9205CC}" presName="connTx" presStyleLbl="parChTrans1D2" presStyleIdx="0" presStyleCnt="5"/>
      <dgm:spPr/>
    </dgm:pt>
    <dgm:pt modelId="{3A3B3BB9-785C-4078-9662-A5A7CD24AFB7}" type="pres">
      <dgm:prSet presAssocID="{3920723A-9FD8-4DAE-A566-C01F629C14A1}" presName="node" presStyleLbl="node1" presStyleIdx="0" presStyleCnt="5">
        <dgm:presLayoutVars>
          <dgm:bulletEnabled val="1"/>
        </dgm:presLayoutVars>
      </dgm:prSet>
      <dgm:spPr>
        <a:xfrm>
          <a:off x="2070972" y="2866"/>
          <a:ext cx="1250746" cy="1250746"/>
        </a:xfrm>
        <a:prstGeom prst="ellipse">
          <a:avLst/>
        </a:prstGeom>
      </dgm:spPr>
    </dgm:pt>
    <dgm:pt modelId="{EC27581A-165D-407E-842A-D68E1DBED601}" type="pres">
      <dgm:prSet presAssocID="{9BA720D1-7A57-4B63-ABF0-104F3622D670}" presName="Name9" presStyleLbl="parChTrans1D2" presStyleIdx="1" presStyleCnt="5"/>
      <dgm:spPr/>
    </dgm:pt>
    <dgm:pt modelId="{067AC0D6-6F1E-43B8-A075-747237180CB5}" type="pres">
      <dgm:prSet presAssocID="{9BA720D1-7A57-4B63-ABF0-104F3622D670}" presName="connTx" presStyleLbl="parChTrans1D2" presStyleIdx="1" presStyleCnt="5"/>
      <dgm:spPr/>
    </dgm:pt>
    <dgm:pt modelId="{E0650D82-A84E-4862-A892-33FE22AA75B7}" type="pres">
      <dgm:prSet presAssocID="{5C3052C5-19B4-47B2-862B-CD75E4D0CF56}" presName="node" presStyleLbl="node1" presStyleIdx="1" presStyleCnt="5">
        <dgm:presLayoutVars>
          <dgm:bulletEnabled val="1"/>
        </dgm:presLayoutVars>
      </dgm:prSet>
      <dgm:spPr>
        <a:xfrm>
          <a:off x="3617472" y="1126464"/>
          <a:ext cx="1250746" cy="1250746"/>
        </a:xfrm>
        <a:prstGeom prst="ellipse">
          <a:avLst/>
        </a:prstGeom>
      </dgm:spPr>
    </dgm:pt>
    <dgm:pt modelId="{4B3A788D-39E3-41E9-AAA5-E5DC5706FF75}" type="pres">
      <dgm:prSet presAssocID="{81CD4FB6-8C01-4B92-A350-7C1B9C3A64B5}" presName="Name9" presStyleLbl="parChTrans1D2" presStyleIdx="2" presStyleCnt="5"/>
      <dgm:spPr/>
    </dgm:pt>
    <dgm:pt modelId="{70EFE80D-21CE-4735-8D27-36ABB01982DC}" type="pres">
      <dgm:prSet presAssocID="{81CD4FB6-8C01-4B92-A350-7C1B9C3A64B5}" presName="connTx" presStyleLbl="parChTrans1D2" presStyleIdx="2" presStyleCnt="5"/>
      <dgm:spPr/>
    </dgm:pt>
    <dgm:pt modelId="{FADDC23D-3A75-452D-926D-9430405F07D3}" type="pres">
      <dgm:prSet presAssocID="{0EEC6006-2294-40E2-883C-1605932A1B81}" presName="node" presStyleLbl="node1" presStyleIdx="2" presStyleCnt="5">
        <dgm:presLayoutVars>
          <dgm:bulletEnabled val="1"/>
        </dgm:presLayoutVars>
      </dgm:prSet>
      <dgm:spPr>
        <a:xfrm>
          <a:off x="3026761" y="2944483"/>
          <a:ext cx="1250746" cy="1250746"/>
        </a:xfrm>
        <a:prstGeom prst="ellipse">
          <a:avLst/>
        </a:prstGeom>
      </dgm:spPr>
    </dgm:pt>
    <dgm:pt modelId="{9C6241C9-9702-4590-B437-31F5C1558B98}" type="pres">
      <dgm:prSet presAssocID="{51F33EEF-9823-45BC-AE9A-9805FC0918C0}" presName="Name9" presStyleLbl="parChTrans1D2" presStyleIdx="3" presStyleCnt="5"/>
      <dgm:spPr/>
    </dgm:pt>
    <dgm:pt modelId="{02A06DB6-9C76-4C7B-8C27-0238BD5C1BE6}" type="pres">
      <dgm:prSet presAssocID="{51F33EEF-9823-45BC-AE9A-9805FC0918C0}" presName="connTx" presStyleLbl="parChTrans1D2" presStyleIdx="3" presStyleCnt="5"/>
      <dgm:spPr/>
    </dgm:pt>
    <dgm:pt modelId="{7ECF692F-74F3-452C-9EBF-2E565340B84F}" type="pres">
      <dgm:prSet presAssocID="{F159D0E7-53E8-48DD-9FFC-A37BAE81F535}" presName="node" presStyleLbl="node1" presStyleIdx="3" presStyleCnt="5">
        <dgm:presLayoutVars>
          <dgm:bulletEnabled val="1"/>
        </dgm:presLayoutVars>
      </dgm:prSet>
      <dgm:spPr>
        <a:xfrm>
          <a:off x="1115183" y="2944483"/>
          <a:ext cx="1250746" cy="1250746"/>
        </a:xfrm>
        <a:prstGeom prst="ellipse">
          <a:avLst/>
        </a:prstGeom>
      </dgm:spPr>
    </dgm:pt>
    <dgm:pt modelId="{57831A0F-3FC1-414E-B5F0-40B06AB82BBD}" type="pres">
      <dgm:prSet presAssocID="{AEDAF803-0681-4B07-B119-7C4C3756791D}" presName="Name9" presStyleLbl="parChTrans1D2" presStyleIdx="4" presStyleCnt="5"/>
      <dgm:spPr/>
    </dgm:pt>
    <dgm:pt modelId="{4FDC09DB-2543-403F-A567-2FBD99284E02}" type="pres">
      <dgm:prSet presAssocID="{AEDAF803-0681-4B07-B119-7C4C3756791D}" presName="connTx" presStyleLbl="parChTrans1D2" presStyleIdx="4" presStyleCnt="5"/>
      <dgm:spPr/>
    </dgm:pt>
    <dgm:pt modelId="{3E81CECF-F12D-42D5-B477-1A280B1115DA}" type="pres">
      <dgm:prSet presAssocID="{66ADDC0D-29BA-4AF5-8107-AFE9DECF8861}" presName="node" presStyleLbl="node1" presStyleIdx="4" presStyleCnt="5" custScaleX="112889">
        <dgm:presLayoutVars>
          <dgm:bulletEnabled val="1"/>
        </dgm:presLayoutVars>
      </dgm:prSet>
      <dgm:spPr>
        <a:xfrm>
          <a:off x="1374125" y="1963130"/>
          <a:ext cx="1492405" cy="1492405"/>
        </a:xfrm>
        <a:prstGeom prst="ellipse">
          <a:avLst/>
        </a:prstGeom>
      </dgm:spPr>
    </dgm:pt>
  </dgm:ptLst>
  <dgm:cxnLst>
    <dgm:cxn modelId="{ED9E3E03-F68C-4B7F-BC8E-2DAECFE288AA}" type="presOf" srcId="{DBF41BA6-6A0A-4132-A498-C4A86B9D0C83}" destId="{30AFE34B-C82B-4E29-BF44-2669E2BC47C6}" srcOrd="0" destOrd="0" presId="urn:microsoft.com/office/officeart/2005/8/layout/radial1"/>
    <dgm:cxn modelId="{2FE11408-F5E6-4E47-AEB8-D28900F90DD4}" type="presOf" srcId="{A1FB4789-A502-4D32-A1F4-60856B9205CC}" destId="{72C1EE30-F70B-480C-8500-9C9E57C33C02}" srcOrd="0" destOrd="0" presId="urn:microsoft.com/office/officeart/2005/8/layout/radial1"/>
    <dgm:cxn modelId="{E5578618-20C1-48F7-BB39-A5EC9107A1FC}" type="presOf" srcId="{A1FB4789-A502-4D32-A1F4-60856B9205CC}" destId="{7DAAC197-EB4B-45DD-AA94-39FCE6836311}" srcOrd="1" destOrd="0" presId="urn:microsoft.com/office/officeart/2005/8/layout/radial1"/>
    <dgm:cxn modelId="{95AB6922-0116-4C5A-950C-0C285D979B68}" type="presOf" srcId="{AEDAF803-0681-4B07-B119-7C4C3756791D}" destId="{4FDC09DB-2543-403F-A567-2FBD99284E02}" srcOrd="1" destOrd="0" presId="urn:microsoft.com/office/officeart/2005/8/layout/radial1"/>
    <dgm:cxn modelId="{09F58223-A13B-4F75-B88C-8DB163DF2B6D}" srcId="{DBF41BA6-6A0A-4132-A498-C4A86B9D0C83}" destId="{F159D0E7-53E8-48DD-9FFC-A37BAE81F535}" srcOrd="3" destOrd="0" parTransId="{51F33EEF-9823-45BC-AE9A-9805FC0918C0}" sibTransId="{C03BE972-63BE-489F-9B33-6D130ADAA17B}"/>
    <dgm:cxn modelId="{832F0D2C-F379-4082-B955-ED6B165D317A}" srcId="{DBF41BA6-6A0A-4132-A498-C4A86B9D0C83}" destId="{3920723A-9FD8-4DAE-A566-C01F629C14A1}" srcOrd="0" destOrd="0" parTransId="{A1FB4789-A502-4D32-A1F4-60856B9205CC}" sibTransId="{A075C50A-1FA2-479F-89B9-E3710FAC4142}"/>
    <dgm:cxn modelId="{52329033-9763-454F-9292-B17473E9B0B6}" srcId="{183E7C9D-DA13-45E6-8A0C-5C8E435DA71F}" destId="{DBF41BA6-6A0A-4132-A498-C4A86B9D0C83}" srcOrd="0" destOrd="0" parTransId="{9B45C33B-7DB1-41BD-87ED-EF4FC1D29373}" sibTransId="{C347DAC3-1D54-4AEE-878B-0DA8A7D29D45}"/>
    <dgm:cxn modelId="{FFAD0141-DFB9-4DDE-A262-FCADAF5C5EFD}" srcId="{DBF41BA6-6A0A-4132-A498-C4A86B9D0C83}" destId="{5C3052C5-19B4-47B2-862B-CD75E4D0CF56}" srcOrd="1" destOrd="0" parTransId="{9BA720D1-7A57-4B63-ABF0-104F3622D670}" sibTransId="{9E70C3B7-6F22-4707-8D29-7F78125D0390}"/>
    <dgm:cxn modelId="{5FD79749-CFB7-4AAD-9C0B-8EF838C611E6}" type="presOf" srcId="{51F33EEF-9823-45BC-AE9A-9805FC0918C0}" destId="{02A06DB6-9C76-4C7B-8C27-0238BD5C1BE6}" srcOrd="1" destOrd="0" presId="urn:microsoft.com/office/officeart/2005/8/layout/radial1"/>
    <dgm:cxn modelId="{6799CE6E-C448-4582-8701-DA8497D9DE79}" type="presOf" srcId="{9BA720D1-7A57-4B63-ABF0-104F3622D670}" destId="{EC27581A-165D-407E-842A-D68E1DBED601}" srcOrd="0" destOrd="0" presId="urn:microsoft.com/office/officeart/2005/8/layout/radial1"/>
    <dgm:cxn modelId="{196EFCA4-6085-4196-ACE9-90060DF853AC}" type="presOf" srcId="{51F33EEF-9823-45BC-AE9A-9805FC0918C0}" destId="{9C6241C9-9702-4590-B437-31F5C1558B98}" srcOrd="0" destOrd="0" presId="urn:microsoft.com/office/officeart/2005/8/layout/radial1"/>
    <dgm:cxn modelId="{FF3029B1-8005-49D6-8A00-DF4D697DE867}" type="presOf" srcId="{9BA720D1-7A57-4B63-ABF0-104F3622D670}" destId="{067AC0D6-6F1E-43B8-A075-747237180CB5}" srcOrd="1" destOrd="0" presId="urn:microsoft.com/office/officeart/2005/8/layout/radial1"/>
    <dgm:cxn modelId="{0F0558B2-27CA-4C46-8097-058D184FA6CB}" type="presOf" srcId="{5C3052C5-19B4-47B2-862B-CD75E4D0CF56}" destId="{E0650D82-A84E-4862-A892-33FE22AA75B7}" srcOrd="0" destOrd="0" presId="urn:microsoft.com/office/officeart/2005/8/layout/radial1"/>
    <dgm:cxn modelId="{A900CBB2-DD3E-4F30-9162-5B649BE230BE}" type="presOf" srcId="{81CD4FB6-8C01-4B92-A350-7C1B9C3A64B5}" destId="{4B3A788D-39E3-41E9-AAA5-E5DC5706FF75}" srcOrd="0" destOrd="0" presId="urn:microsoft.com/office/officeart/2005/8/layout/radial1"/>
    <dgm:cxn modelId="{AA1D66BC-789D-4743-BC7D-7FF3D7BAF385}" type="presOf" srcId="{3920723A-9FD8-4DAE-A566-C01F629C14A1}" destId="{3A3B3BB9-785C-4078-9662-A5A7CD24AFB7}" srcOrd="0" destOrd="0" presId="urn:microsoft.com/office/officeart/2005/8/layout/radial1"/>
    <dgm:cxn modelId="{81B1B3C6-6532-4145-BC27-4314AA8CA7E6}" type="presOf" srcId="{0EEC6006-2294-40E2-883C-1605932A1B81}" destId="{FADDC23D-3A75-452D-926D-9430405F07D3}" srcOrd="0" destOrd="0" presId="urn:microsoft.com/office/officeart/2005/8/layout/radial1"/>
    <dgm:cxn modelId="{9C8E20CF-8DD0-4309-8715-7A138D14ADF2}" type="presOf" srcId="{66ADDC0D-29BA-4AF5-8107-AFE9DECF8861}" destId="{3E81CECF-F12D-42D5-B477-1A280B1115DA}" srcOrd="0" destOrd="0" presId="urn:microsoft.com/office/officeart/2005/8/layout/radial1"/>
    <dgm:cxn modelId="{4C45A0DB-DCB7-4F86-A803-F74DB551E68E}" srcId="{DBF41BA6-6A0A-4132-A498-C4A86B9D0C83}" destId="{0EEC6006-2294-40E2-883C-1605932A1B81}" srcOrd="2" destOrd="0" parTransId="{81CD4FB6-8C01-4B92-A350-7C1B9C3A64B5}" sibTransId="{2F07AF63-1E74-4BA2-9321-35E46FE3DC89}"/>
    <dgm:cxn modelId="{9C23FBDB-7897-4259-A841-7779FF10D502}" type="presOf" srcId="{F159D0E7-53E8-48DD-9FFC-A37BAE81F535}" destId="{7ECF692F-74F3-452C-9EBF-2E565340B84F}" srcOrd="0" destOrd="0" presId="urn:microsoft.com/office/officeart/2005/8/layout/radial1"/>
    <dgm:cxn modelId="{574215E6-F185-4A68-96AE-CB5E2B729445}" srcId="{DBF41BA6-6A0A-4132-A498-C4A86B9D0C83}" destId="{66ADDC0D-29BA-4AF5-8107-AFE9DECF8861}" srcOrd="4" destOrd="0" parTransId="{AEDAF803-0681-4B07-B119-7C4C3756791D}" sibTransId="{5488FF6D-AACC-4C7D-9B9B-8F0C13C5AE0A}"/>
    <dgm:cxn modelId="{2C9B8FEB-628D-4997-88A3-3B46AADFB608}" type="presOf" srcId="{183E7C9D-DA13-45E6-8A0C-5C8E435DA71F}" destId="{45E72D25-1F72-4B92-825F-950DF7AC05D1}" srcOrd="0" destOrd="0" presId="urn:microsoft.com/office/officeart/2005/8/layout/radial1"/>
    <dgm:cxn modelId="{56FFE9EB-92FF-4171-BD6F-481C9EBD66F7}" type="presOf" srcId="{81CD4FB6-8C01-4B92-A350-7C1B9C3A64B5}" destId="{70EFE80D-21CE-4735-8D27-36ABB01982DC}" srcOrd="1" destOrd="0" presId="urn:microsoft.com/office/officeart/2005/8/layout/radial1"/>
    <dgm:cxn modelId="{68763FEE-F47A-41C2-A983-8B6BB15E8A42}" type="presOf" srcId="{AEDAF803-0681-4B07-B119-7C4C3756791D}" destId="{57831A0F-3FC1-414E-B5F0-40B06AB82BBD}" srcOrd="0" destOrd="0" presId="urn:microsoft.com/office/officeart/2005/8/layout/radial1"/>
    <dgm:cxn modelId="{C280E2A6-9E50-4F6B-B45C-06FA9F1FACEF}" type="presParOf" srcId="{45E72D25-1F72-4B92-825F-950DF7AC05D1}" destId="{30AFE34B-C82B-4E29-BF44-2669E2BC47C6}" srcOrd="0" destOrd="0" presId="urn:microsoft.com/office/officeart/2005/8/layout/radial1"/>
    <dgm:cxn modelId="{B7EF3D14-5115-4EB0-86DA-B677B84F77E8}" type="presParOf" srcId="{45E72D25-1F72-4B92-825F-950DF7AC05D1}" destId="{72C1EE30-F70B-480C-8500-9C9E57C33C02}" srcOrd="1" destOrd="0" presId="urn:microsoft.com/office/officeart/2005/8/layout/radial1"/>
    <dgm:cxn modelId="{834AA09A-EC02-4632-B36D-EB6A985393D7}" type="presParOf" srcId="{72C1EE30-F70B-480C-8500-9C9E57C33C02}" destId="{7DAAC197-EB4B-45DD-AA94-39FCE6836311}" srcOrd="0" destOrd="0" presId="urn:microsoft.com/office/officeart/2005/8/layout/radial1"/>
    <dgm:cxn modelId="{43E26D68-8049-4CB4-A4E0-18B45202568B}" type="presParOf" srcId="{45E72D25-1F72-4B92-825F-950DF7AC05D1}" destId="{3A3B3BB9-785C-4078-9662-A5A7CD24AFB7}" srcOrd="2" destOrd="0" presId="urn:microsoft.com/office/officeart/2005/8/layout/radial1"/>
    <dgm:cxn modelId="{FF051138-6C31-492F-852A-DF6FC5668A79}" type="presParOf" srcId="{45E72D25-1F72-4B92-825F-950DF7AC05D1}" destId="{EC27581A-165D-407E-842A-D68E1DBED601}" srcOrd="3" destOrd="0" presId="urn:microsoft.com/office/officeart/2005/8/layout/radial1"/>
    <dgm:cxn modelId="{9ADE2327-3029-4AD3-8164-B5F23070A2B7}" type="presParOf" srcId="{EC27581A-165D-407E-842A-D68E1DBED601}" destId="{067AC0D6-6F1E-43B8-A075-747237180CB5}" srcOrd="0" destOrd="0" presId="urn:microsoft.com/office/officeart/2005/8/layout/radial1"/>
    <dgm:cxn modelId="{FDE79A9D-AA05-4666-8B63-99F1E55CFD12}" type="presParOf" srcId="{45E72D25-1F72-4B92-825F-950DF7AC05D1}" destId="{E0650D82-A84E-4862-A892-33FE22AA75B7}" srcOrd="4" destOrd="0" presId="urn:microsoft.com/office/officeart/2005/8/layout/radial1"/>
    <dgm:cxn modelId="{69EFA7A6-67B1-475F-A8F7-B19990D62028}" type="presParOf" srcId="{45E72D25-1F72-4B92-825F-950DF7AC05D1}" destId="{4B3A788D-39E3-41E9-AAA5-E5DC5706FF75}" srcOrd="5" destOrd="0" presId="urn:microsoft.com/office/officeart/2005/8/layout/radial1"/>
    <dgm:cxn modelId="{399CD0FA-67AA-49C2-8851-D0B0E68F1A42}" type="presParOf" srcId="{4B3A788D-39E3-41E9-AAA5-E5DC5706FF75}" destId="{70EFE80D-21CE-4735-8D27-36ABB01982DC}" srcOrd="0" destOrd="0" presId="urn:microsoft.com/office/officeart/2005/8/layout/radial1"/>
    <dgm:cxn modelId="{B2635770-B616-4AEE-9917-C8F66857CC98}" type="presParOf" srcId="{45E72D25-1F72-4B92-825F-950DF7AC05D1}" destId="{FADDC23D-3A75-452D-926D-9430405F07D3}" srcOrd="6" destOrd="0" presId="urn:microsoft.com/office/officeart/2005/8/layout/radial1"/>
    <dgm:cxn modelId="{49D3B2C0-E2BE-4AF4-B868-9E93D699EA00}" type="presParOf" srcId="{45E72D25-1F72-4B92-825F-950DF7AC05D1}" destId="{9C6241C9-9702-4590-B437-31F5C1558B98}" srcOrd="7" destOrd="0" presId="urn:microsoft.com/office/officeart/2005/8/layout/radial1"/>
    <dgm:cxn modelId="{62037F73-050D-40B4-9DF9-F1F2776FA5E9}" type="presParOf" srcId="{9C6241C9-9702-4590-B437-31F5C1558B98}" destId="{02A06DB6-9C76-4C7B-8C27-0238BD5C1BE6}" srcOrd="0" destOrd="0" presId="urn:microsoft.com/office/officeart/2005/8/layout/radial1"/>
    <dgm:cxn modelId="{EBA9258B-DFBB-48C9-8778-B78D34CC6079}" type="presParOf" srcId="{45E72D25-1F72-4B92-825F-950DF7AC05D1}" destId="{7ECF692F-74F3-452C-9EBF-2E565340B84F}" srcOrd="8" destOrd="0" presId="urn:microsoft.com/office/officeart/2005/8/layout/radial1"/>
    <dgm:cxn modelId="{3F547F2F-8CA6-48D5-A8CA-6829F5B76FDD}" type="presParOf" srcId="{45E72D25-1F72-4B92-825F-950DF7AC05D1}" destId="{57831A0F-3FC1-414E-B5F0-40B06AB82BBD}" srcOrd="9" destOrd="0" presId="urn:microsoft.com/office/officeart/2005/8/layout/radial1"/>
    <dgm:cxn modelId="{32C7B7B3-EDF4-4369-A3EE-A7F21B164E7A}" type="presParOf" srcId="{57831A0F-3FC1-414E-B5F0-40B06AB82BBD}" destId="{4FDC09DB-2543-403F-A567-2FBD99284E02}" srcOrd="0" destOrd="0" presId="urn:microsoft.com/office/officeart/2005/8/layout/radial1"/>
    <dgm:cxn modelId="{69E49CB9-2713-451A-9600-09B74776C0EC}" type="presParOf" srcId="{45E72D25-1F72-4B92-825F-950DF7AC05D1}" destId="{3E81CECF-F12D-42D5-B477-1A280B1115D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83E7C9D-DA13-45E6-8A0C-5C8E435DA71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r-FR"/>
        </a:p>
      </dgm:t>
    </dgm:pt>
    <dgm:pt modelId="{DBF41BA6-6A0A-4132-A498-C4A86B9D0C83}">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gm:t>
    </dgm:pt>
    <dgm:pt modelId="{9B45C33B-7DB1-41BD-87ED-EF4FC1D29373}" type="parTrans" cxnId="{52329033-9763-454F-9292-B17473E9B0B6}">
      <dgm:prSet/>
      <dgm:spPr/>
      <dgm:t>
        <a:bodyPr/>
        <a:lstStyle/>
        <a:p>
          <a:endParaRPr lang="fr-FR" sz="1100" b="1">
            <a:solidFill>
              <a:schemeClr val="tx1"/>
            </a:solidFill>
            <a:latin typeface="+mn-lt"/>
          </a:endParaRPr>
        </a:p>
      </dgm:t>
    </dgm:pt>
    <dgm:pt modelId="{C347DAC3-1D54-4AEE-878B-0DA8A7D29D45}" type="sibTrans" cxnId="{52329033-9763-454F-9292-B17473E9B0B6}">
      <dgm:prSet/>
      <dgm:spPr/>
      <dgm:t>
        <a:bodyPr/>
        <a:lstStyle/>
        <a:p>
          <a:endParaRPr lang="fr-FR" sz="1100" b="1">
            <a:solidFill>
              <a:schemeClr val="tx1"/>
            </a:solidFill>
            <a:latin typeface="+mn-lt"/>
          </a:endParaRPr>
        </a:p>
      </dgm:t>
    </dgm:pt>
    <dgm:pt modelId="{3920723A-9FD8-4DAE-A566-C01F629C14A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gm:t>
    </dgm:pt>
    <dgm:pt modelId="{A1FB4789-A502-4D32-A1F4-60856B9205CC}" type="parTrans" cxnId="{832F0D2C-F379-4082-B955-ED6B165D317A}">
      <dgm:prSet custT="1"/>
      <dgm:spPr/>
      <dgm:t>
        <a:bodyPr/>
        <a:lstStyle/>
        <a:p>
          <a:endParaRPr lang="fr-FR" sz="1100" b="1">
            <a:solidFill>
              <a:schemeClr val="tx1"/>
            </a:solidFill>
            <a:latin typeface="+mn-lt"/>
          </a:endParaRPr>
        </a:p>
      </dgm:t>
    </dgm:pt>
    <dgm:pt modelId="{A075C50A-1FA2-479F-89B9-E3710FAC4142}" type="sibTrans" cxnId="{832F0D2C-F379-4082-B955-ED6B165D317A}">
      <dgm:prSet/>
      <dgm:spPr/>
      <dgm:t>
        <a:bodyPr/>
        <a:lstStyle/>
        <a:p>
          <a:endParaRPr lang="fr-FR" sz="1100" b="1">
            <a:solidFill>
              <a:schemeClr val="tx1"/>
            </a:solidFill>
            <a:latin typeface="+mn-lt"/>
          </a:endParaRPr>
        </a:p>
      </dgm:t>
    </dgm:pt>
    <dgm:pt modelId="{5C3052C5-19B4-47B2-862B-CD75E4D0CF56}">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gm:t>
    </dgm:pt>
    <dgm:pt modelId="{9BA720D1-7A57-4B63-ABF0-104F3622D670}" type="parTrans" cxnId="{FFAD0141-DFB9-4DDE-A262-FCADAF5C5EFD}">
      <dgm:prSet custT="1"/>
      <dgm:spPr/>
      <dgm:t>
        <a:bodyPr/>
        <a:lstStyle/>
        <a:p>
          <a:endParaRPr lang="fr-FR" sz="1100" b="1">
            <a:solidFill>
              <a:schemeClr val="tx1"/>
            </a:solidFill>
            <a:latin typeface="+mn-lt"/>
          </a:endParaRPr>
        </a:p>
      </dgm:t>
    </dgm:pt>
    <dgm:pt modelId="{9E70C3B7-6F22-4707-8D29-7F78125D0390}" type="sibTrans" cxnId="{FFAD0141-DFB9-4DDE-A262-FCADAF5C5EFD}">
      <dgm:prSet/>
      <dgm:spPr/>
      <dgm:t>
        <a:bodyPr/>
        <a:lstStyle/>
        <a:p>
          <a:endParaRPr lang="fr-FR" sz="1100" b="1">
            <a:solidFill>
              <a:schemeClr val="tx1"/>
            </a:solidFill>
            <a:latin typeface="+mn-lt"/>
          </a:endParaRPr>
        </a:p>
      </dgm:t>
    </dgm:pt>
    <dgm:pt modelId="{0EEC6006-2294-40E2-883C-1605932A1B8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gm:t>
    </dgm:pt>
    <dgm:pt modelId="{81CD4FB6-8C01-4B92-A350-7C1B9C3A64B5}" type="parTrans" cxnId="{4C45A0DB-DCB7-4F86-A803-F74DB551E68E}">
      <dgm:prSet custT="1"/>
      <dgm:spPr/>
      <dgm:t>
        <a:bodyPr/>
        <a:lstStyle/>
        <a:p>
          <a:endParaRPr lang="fr-FR" sz="1100" b="1">
            <a:solidFill>
              <a:schemeClr val="tx1"/>
            </a:solidFill>
            <a:latin typeface="+mn-lt"/>
          </a:endParaRPr>
        </a:p>
      </dgm:t>
    </dgm:pt>
    <dgm:pt modelId="{2F07AF63-1E74-4BA2-9321-35E46FE3DC89}" type="sibTrans" cxnId="{4C45A0DB-DCB7-4F86-A803-F74DB551E68E}">
      <dgm:prSet/>
      <dgm:spPr/>
      <dgm:t>
        <a:bodyPr/>
        <a:lstStyle/>
        <a:p>
          <a:endParaRPr lang="fr-FR" sz="1100" b="1">
            <a:solidFill>
              <a:schemeClr val="tx1"/>
            </a:solidFill>
            <a:latin typeface="+mn-lt"/>
          </a:endParaRPr>
        </a:p>
      </dgm:t>
    </dgm:pt>
    <dgm:pt modelId="{66ADDC0D-29BA-4AF5-8107-AFE9DECF8861}">
      <dgm:prSet phldrT="[Text]" custT="1"/>
      <dgm:spPr>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gm:t>
    </dgm:pt>
    <dgm:pt modelId="{AEDAF803-0681-4B07-B119-7C4C3756791D}" type="parTrans" cxnId="{574215E6-F185-4A68-96AE-CB5E2B729445}">
      <dgm:prSet custT="1"/>
      <dgm:spPr/>
      <dgm:t>
        <a:bodyPr/>
        <a:lstStyle/>
        <a:p>
          <a:endParaRPr lang="fr-FR" sz="1100" b="1">
            <a:solidFill>
              <a:schemeClr val="tx1"/>
            </a:solidFill>
            <a:latin typeface="+mn-lt"/>
          </a:endParaRPr>
        </a:p>
      </dgm:t>
    </dgm:pt>
    <dgm:pt modelId="{5488FF6D-AACC-4C7D-9B9B-8F0C13C5AE0A}" type="sibTrans" cxnId="{574215E6-F185-4A68-96AE-CB5E2B729445}">
      <dgm:prSet/>
      <dgm:spPr/>
      <dgm:t>
        <a:bodyPr/>
        <a:lstStyle/>
        <a:p>
          <a:endParaRPr lang="fr-FR" sz="1100" b="1">
            <a:solidFill>
              <a:schemeClr val="tx1"/>
            </a:solidFill>
            <a:latin typeface="+mn-lt"/>
          </a:endParaRPr>
        </a:p>
      </dgm:t>
    </dgm:pt>
    <dgm:pt modelId="{F159D0E7-53E8-48DD-9FFC-A37BAE81F535}">
      <dgm:prSe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gm:t>
    </dgm:pt>
    <dgm:pt modelId="{51F33EEF-9823-45BC-AE9A-9805FC0918C0}" type="parTrans" cxnId="{09F58223-A13B-4F75-B88C-8DB163DF2B6D}">
      <dgm:prSet custT="1"/>
      <dgm:spPr/>
      <dgm:t>
        <a:bodyPr/>
        <a:lstStyle/>
        <a:p>
          <a:endParaRPr lang="fr-FR" sz="1100" b="1">
            <a:solidFill>
              <a:schemeClr val="tx1"/>
            </a:solidFill>
            <a:latin typeface="+mn-lt"/>
          </a:endParaRPr>
        </a:p>
      </dgm:t>
    </dgm:pt>
    <dgm:pt modelId="{C03BE972-63BE-489F-9B33-6D130ADAA17B}" type="sibTrans" cxnId="{09F58223-A13B-4F75-B88C-8DB163DF2B6D}">
      <dgm:prSet/>
      <dgm:spPr/>
      <dgm:t>
        <a:bodyPr/>
        <a:lstStyle/>
        <a:p>
          <a:endParaRPr lang="fr-FR" sz="1100" b="1">
            <a:solidFill>
              <a:schemeClr val="tx1"/>
            </a:solidFill>
            <a:latin typeface="+mn-lt"/>
          </a:endParaRPr>
        </a:p>
      </dgm:t>
    </dgm:pt>
    <dgm:pt modelId="{45E72D25-1F72-4B92-825F-950DF7AC05D1}" type="pres">
      <dgm:prSet presAssocID="{183E7C9D-DA13-45E6-8A0C-5C8E435DA71F}" presName="cycle" presStyleCnt="0">
        <dgm:presLayoutVars>
          <dgm:chMax val="1"/>
          <dgm:dir/>
          <dgm:animLvl val="ctr"/>
          <dgm:resizeHandles val="exact"/>
        </dgm:presLayoutVars>
      </dgm:prSet>
      <dgm:spPr/>
    </dgm:pt>
    <dgm:pt modelId="{30AFE34B-C82B-4E29-BF44-2669E2BC47C6}" type="pres">
      <dgm:prSet presAssocID="{DBF41BA6-6A0A-4132-A498-C4A86B9D0C83}" presName="centerShape" presStyleLbl="node0" presStyleIdx="0" presStyleCnt="1"/>
      <dgm:spPr>
        <a:xfrm>
          <a:off x="2070972" y="1628952"/>
          <a:ext cx="1250746" cy="1250746"/>
        </a:xfrm>
        <a:prstGeom prst="ellipse">
          <a:avLst/>
        </a:prstGeom>
      </dgm:spPr>
    </dgm:pt>
    <dgm:pt modelId="{72C1EE30-F70B-480C-8500-9C9E57C33C02}" type="pres">
      <dgm:prSet presAssocID="{A1FB4789-A502-4D32-A1F4-60856B9205CC}" presName="Name9" presStyleLbl="parChTrans1D2" presStyleIdx="0" presStyleCnt="5"/>
      <dgm:spPr/>
    </dgm:pt>
    <dgm:pt modelId="{7DAAC197-EB4B-45DD-AA94-39FCE6836311}" type="pres">
      <dgm:prSet presAssocID="{A1FB4789-A502-4D32-A1F4-60856B9205CC}" presName="connTx" presStyleLbl="parChTrans1D2" presStyleIdx="0" presStyleCnt="5"/>
      <dgm:spPr/>
    </dgm:pt>
    <dgm:pt modelId="{3A3B3BB9-785C-4078-9662-A5A7CD24AFB7}" type="pres">
      <dgm:prSet presAssocID="{3920723A-9FD8-4DAE-A566-C01F629C14A1}" presName="node" presStyleLbl="node1" presStyleIdx="0" presStyleCnt="5">
        <dgm:presLayoutVars>
          <dgm:bulletEnabled val="1"/>
        </dgm:presLayoutVars>
      </dgm:prSet>
      <dgm:spPr>
        <a:xfrm>
          <a:off x="2070972" y="2866"/>
          <a:ext cx="1250746" cy="1250746"/>
        </a:xfrm>
        <a:prstGeom prst="ellipse">
          <a:avLst/>
        </a:prstGeom>
      </dgm:spPr>
    </dgm:pt>
    <dgm:pt modelId="{EC27581A-165D-407E-842A-D68E1DBED601}" type="pres">
      <dgm:prSet presAssocID="{9BA720D1-7A57-4B63-ABF0-104F3622D670}" presName="Name9" presStyleLbl="parChTrans1D2" presStyleIdx="1" presStyleCnt="5"/>
      <dgm:spPr/>
    </dgm:pt>
    <dgm:pt modelId="{067AC0D6-6F1E-43B8-A075-747237180CB5}" type="pres">
      <dgm:prSet presAssocID="{9BA720D1-7A57-4B63-ABF0-104F3622D670}" presName="connTx" presStyleLbl="parChTrans1D2" presStyleIdx="1" presStyleCnt="5"/>
      <dgm:spPr/>
    </dgm:pt>
    <dgm:pt modelId="{E0650D82-A84E-4862-A892-33FE22AA75B7}" type="pres">
      <dgm:prSet presAssocID="{5C3052C5-19B4-47B2-862B-CD75E4D0CF56}" presName="node" presStyleLbl="node1" presStyleIdx="1" presStyleCnt="5">
        <dgm:presLayoutVars>
          <dgm:bulletEnabled val="1"/>
        </dgm:presLayoutVars>
      </dgm:prSet>
      <dgm:spPr>
        <a:xfrm>
          <a:off x="3617472" y="1126464"/>
          <a:ext cx="1250746" cy="1250746"/>
        </a:xfrm>
        <a:prstGeom prst="ellipse">
          <a:avLst/>
        </a:prstGeom>
      </dgm:spPr>
    </dgm:pt>
    <dgm:pt modelId="{4B3A788D-39E3-41E9-AAA5-E5DC5706FF75}" type="pres">
      <dgm:prSet presAssocID="{81CD4FB6-8C01-4B92-A350-7C1B9C3A64B5}" presName="Name9" presStyleLbl="parChTrans1D2" presStyleIdx="2" presStyleCnt="5"/>
      <dgm:spPr/>
    </dgm:pt>
    <dgm:pt modelId="{70EFE80D-21CE-4735-8D27-36ABB01982DC}" type="pres">
      <dgm:prSet presAssocID="{81CD4FB6-8C01-4B92-A350-7C1B9C3A64B5}" presName="connTx" presStyleLbl="parChTrans1D2" presStyleIdx="2" presStyleCnt="5"/>
      <dgm:spPr/>
    </dgm:pt>
    <dgm:pt modelId="{FADDC23D-3A75-452D-926D-9430405F07D3}" type="pres">
      <dgm:prSet presAssocID="{0EEC6006-2294-40E2-883C-1605932A1B81}" presName="node" presStyleLbl="node1" presStyleIdx="2" presStyleCnt="5">
        <dgm:presLayoutVars>
          <dgm:bulletEnabled val="1"/>
        </dgm:presLayoutVars>
      </dgm:prSet>
      <dgm:spPr>
        <a:xfrm>
          <a:off x="3026761" y="2944483"/>
          <a:ext cx="1250746" cy="1250746"/>
        </a:xfrm>
        <a:prstGeom prst="ellipse">
          <a:avLst/>
        </a:prstGeom>
      </dgm:spPr>
    </dgm:pt>
    <dgm:pt modelId="{9C6241C9-9702-4590-B437-31F5C1558B98}" type="pres">
      <dgm:prSet presAssocID="{51F33EEF-9823-45BC-AE9A-9805FC0918C0}" presName="Name9" presStyleLbl="parChTrans1D2" presStyleIdx="3" presStyleCnt="5"/>
      <dgm:spPr/>
    </dgm:pt>
    <dgm:pt modelId="{02A06DB6-9C76-4C7B-8C27-0238BD5C1BE6}" type="pres">
      <dgm:prSet presAssocID="{51F33EEF-9823-45BC-AE9A-9805FC0918C0}" presName="connTx" presStyleLbl="parChTrans1D2" presStyleIdx="3" presStyleCnt="5"/>
      <dgm:spPr/>
    </dgm:pt>
    <dgm:pt modelId="{7ECF692F-74F3-452C-9EBF-2E565340B84F}" type="pres">
      <dgm:prSet presAssocID="{F159D0E7-53E8-48DD-9FFC-A37BAE81F535}" presName="node" presStyleLbl="node1" presStyleIdx="3" presStyleCnt="5">
        <dgm:presLayoutVars>
          <dgm:bulletEnabled val="1"/>
        </dgm:presLayoutVars>
      </dgm:prSet>
      <dgm:spPr>
        <a:xfrm>
          <a:off x="1115183" y="2944483"/>
          <a:ext cx="1250746" cy="1250746"/>
        </a:xfrm>
        <a:prstGeom prst="ellipse">
          <a:avLst/>
        </a:prstGeom>
      </dgm:spPr>
    </dgm:pt>
    <dgm:pt modelId="{57831A0F-3FC1-414E-B5F0-40B06AB82BBD}" type="pres">
      <dgm:prSet presAssocID="{AEDAF803-0681-4B07-B119-7C4C3756791D}" presName="Name9" presStyleLbl="parChTrans1D2" presStyleIdx="4" presStyleCnt="5"/>
      <dgm:spPr/>
    </dgm:pt>
    <dgm:pt modelId="{4FDC09DB-2543-403F-A567-2FBD99284E02}" type="pres">
      <dgm:prSet presAssocID="{AEDAF803-0681-4B07-B119-7C4C3756791D}" presName="connTx" presStyleLbl="parChTrans1D2" presStyleIdx="4" presStyleCnt="5"/>
      <dgm:spPr/>
    </dgm:pt>
    <dgm:pt modelId="{3E81CECF-F12D-42D5-B477-1A280B1115DA}" type="pres">
      <dgm:prSet presAssocID="{66ADDC0D-29BA-4AF5-8107-AFE9DECF8861}" presName="node" presStyleLbl="node1" presStyleIdx="4" presStyleCnt="5" custScaleX="112889">
        <dgm:presLayoutVars>
          <dgm:bulletEnabled val="1"/>
        </dgm:presLayoutVars>
      </dgm:prSet>
      <dgm:spPr>
        <a:xfrm>
          <a:off x="1374125" y="1963130"/>
          <a:ext cx="1492405" cy="1492405"/>
        </a:xfrm>
        <a:prstGeom prst="ellipse">
          <a:avLst/>
        </a:prstGeom>
      </dgm:spPr>
    </dgm:pt>
  </dgm:ptLst>
  <dgm:cxnLst>
    <dgm:cxn modelId="{ED9E3E03-F68C-4B7F-BC8E-2DAECFE288AA}" type="presOf" srcId="{DBF41BA6-6A0A-4132-A498-C4A86B9D0C83}" destId="{30AFE34B-C82B-4E29-BF44-2669E2BC47C6}" srcOrd="0" destOrd="0" presId="urn:microsoft.com/office/officeart/2005/8/layout/radial1"/>
    <dgm:cxn modelId="{2FE11408-F5E6-4E47-AEB8-D28900F90DD4}" type="presOf" srcId="{A1FB4789-A502-4D32-A1F4-60856B9205CC}" destId="{72C1EE30-F70B-480C-8500-9C9E57C33C02}" srcOrd="0" destOrd="0" presId="urn:microsoft.com/office/officeart/2005/8/layout/radial1"/>
    <dgm:cxn modelId="{E5578618-20C1-48F7-BB39-A5EC9107A1FC}" type="presOf" srcId="{A1FB4789-A502-4D32-A1F4-60856B9205CC}" destId="{7DAAC197-EB4B-45DD-AA94-39FCE6836311}" srcOrd="1" destOrd="0" presId="urn:microsoft.com/office/officeart/2005/8/layout/radial1"/>
    <dgm:cxn modelId="{95AB6922-0116-4C5A-950C-0C285D979B68}" type="presOf" srcId="{AEDAF803-0681-4B07-B119-7C4C3756791D}" destId="{4FDC09DB-2543-403F-A567-2FBD99284E02}" srcOrd="1" destOrd="0" presId="urn:microsoft.com/office/officeart/2005/8/layout/radial1"/>
    <dgm:cxn modelId="{09F58223-A13B-4F75-B88C-8DB163DF2B6D}" srcId="{DBF41BA6-6A0A-4132-A498-C4A86B9D0C83}" destId="{F159D0E7-53E8-48DD-9FFC-A37BAE81F535}" srcOrd="3" destOrd="0" parTransId="{51F33EEF-9823-45BC-AE9A-9805FC0918C0}" sibTransId="{C03BE972-63BE-489F-9B33-6D130ADAA17B}"/>
    <dgm:cxn modelId="{832F0D2C-F379-4082-B955-ED6B165D317A}" srcId="{DBF41BA6-6A0A-4132-A498-C4A86B9D0C83}" destId="{3920723A-9FD8-4DAE-A566-C01F629C14A1}" srcOrd="0" destOrd="0" parTransId="{A1FB4789-A502-4D32-A1F4-60856B9205CC}" sibTransId="{A075C50A-1FA2-479F-89B9-E3710FAC4142}"/>
    <dgm:cxn modelId="{52329033-9763-454F-9292-B17473E9B0B6}" srcId="{183E7C9D-DA13-45E6-8A0C-5C8E435DA71F}" destId="{DBF41BA6-6A0A-4132-A498-C4A86B9D0C83}" srcOrd="0" destOrd="0" parTransId="{9B45C33B-7DB1-41BD-87ED-EF4FC1D29373}" sibTransId="{C347DAC3-1D54-4AEE-878B-0DA8A7D29D45}"/>
    <dgm:cxn modelId="{FFAD0141-DFB9-4DDE-A262-FCADAF5C5EFD}" srcId="{DBF41BA6-6A0A-4132-A498-C4A86B9D0C83}" destId="{5C3052C5-19B4-47B2-862B-CD75E4D0CF56}" srcOrd="1" destOrd="0" parTransId="{9BA720D1-7A57-4B63-ABF0-104F3622D670}" sibTransId="{9E70C3B7-6F22-4707-8D29-7F78125D0390}"/>
    <dgm:cxn modelId="{5FD79749-CFB7-4AAD-9C0B-8EF838C611E6}" type="presOf" srcId="{51F33EEF-9823-45BC-AE9A-9805FC0918C0}" destId="{02A06DB6-9C76-4C7B-8C27-0238BD5C1BE6}" srcOrd="1" destOrd="0" presId="urn:microsoft.com/office/officeart/2005/8/layout/radial1"/>
    <dgm:cxn modelId="{6799CE6E-C448-4582-8701-DA8497D9DE79}" type="presOf" srcId="{9BA720D1-7A57-4B63-ABF0-104F3622D670}" destId="{EC27581A-165D-407E-842A-D68E1DBED601}" srcOrd="0" destOrd="0" presId="urn:microsoft.com/office/officeart/2005/8/layout/radial1"/>
    <dgm:cxn modelId="{196EFCA4-6085-4196-ACE9-90060DF853AC}" type="presOf" srcId="{51F33EEF-9823-45BC-AE9A-9805FC0918C0}" destId="{9C6241C9-9702-4590-B437-31F5C1558B98}" srcOrd="0" destOrd="0" presId="urn:microsoft.com/office/officeart/2005/8/layout/radial1"/>
    <dgm:cxn modelId="{FF3029B1-8005-49D6-8A00-DF4D697DE867}" type="presOf" srcId="{9BA720D1-7A57-4B63-ABF0-104F3622D670}" destId="{067AC0D6-6F1E-43B8-A075-747237180CB5}" srcOrd="1" destOrd="0" presId="urn:microsoft.com/office/officeart/2005/8/layout/radial1"/>
    <dgm:cxn modelId="{0F0558B2-27CA-4C46-8097-058D184FA6CB}" type="presOf" srcId="{5C3052C5-19B4-47B2-862B-CD75E4D0CF56}" destId="{E0650D82-A84E-4862-A892-33FE22AA75B7}" srcOrd="0" destOrd="0" presId="urn:microsoft.com/office/officeart/2005/8/layout/radial1"/>
    <dgm:cxn modelId="{A900CBB2-DD3E-4F30-9162-5B649BE230BE}" type="presOf" srcId="{81CD4FB6-8C01-4B92-A350-7C1B9C3A64B5}" destId="{4B3A788D-39E3-41E9-AAA5-E5DC5706FF75}" srcOrd="0" destOrd="0" presId="urn:microsoft.com/office/officeart/2005/8/layout/radial1"/>
    <dgm:cxn modelId="{AA1D66BC-789D-4743-BC7D-7FF3D7BAF385}" type="presOf" srcId="{3920723A-9FD8-4DAE-A566-C01F629C14A1}" destId="{3A3B3BB9-785C-4078-9662-A5A7CD24AFB7}" srcOrd="0" destOrd="0" presId="urn:microsoft.com/office/officeart/2005/8/layout/radial1"/>
    <dgm:cxn modelId="{81B1B3C6-6532-4145-BC27-4314AA8CA7E6}" type="presOf" srcId="{0EEC6006-2294-40E2-883C-1605932A1B81}" destId="{FADDC23D-3A75-452D-926D-9430405F07D3}" srcOrd="0" destOrd="0" presId="urn:microsoft.com/office/officeart/2005/8/layout/radial1"/>
    <dgm:cxn modelId="{9C8E20CF-8DD0-4309-8715-7A138D14ADF2}" type="presOf" srcId="{66ADDC0D-29BA-4AF5-8107-AFE9DECF8861}" destId="{3E81CECF-F12D-42D5-B477-1A280B1115DA}" srcOrd="0" destOrd="0" presId="urn:microsoft.com/office/officeart/2005/8/layout/radial1"/>
    <dgm:cxn modelId="{4C45A0DB-DCB7-4F86-A803-F74DB551E68E}" srcId="{DBF41BA6-6A0A-4132-A498-C4A86B9D0C83}" destId="{0EEC6006-2294-40E2-883C-1605932A1B81}" srcOrd="2" destOrd="0" parTransId="{81CD4FB6-8C01-4B92-A350-7C1B9C3A64B5}" sibTransId="{2F07AF63-1E74-4BA2-9321-35E46FE3DC89}"/>
    <dgm:cxn modelId="{9C23FBDB-7897-4259-A841-7779FF10D502}" type="presOf" srcId="{F159D0E7-53E8-48DD-9FFC-A37BAE81F535}" destId="{7ECF692F-74F3-452C-9EBF-2E565340B84F}" srcOrd="0" destOrd="0" presId="urn:microsoft.com/office/officeart/2005/8/layout/radial1"/>
    <dgm:cxn modelId="{574215E6-F185-4A68-96AE-CB5E2B729445}" srcId="{DBF41BA6-6A0A-4132-A498-C4A86B9D0C83}" destId="{66ADDC0D-29BA-4AF5-8107-AFE9DECF8861}" srcOrd="4" destOrd="0" parTransId="{AEDAF803-0681-4B07-B119-7C4C3756791D}" sibTransId="{5488FF6D-AACC-4C7D-9B9B-8F0C13C5AE0A}"/>
    <dgm:cxn modelId="{2C9B8FEB-628D-4997-88A3-3B46AADFB608}" type="presOf" srcId="{183E7C9D-DA13-45E6-8A0C-5C8E435DA71F}" destId="{45E72D25-1F72-4B92-825F-950DF7AC05D1}" srcOrd="0" destOrd="0" presId="urn:microsoft.com/office/officeart/2005/8/layout/radial1"/>
    <dgm:cxn modelId="{56FFE9EB-92FF-4171-BD6F-481C9EBD66F7}" type="presOf" srcId="{81CD4FB6-8C01-4B92-A350-7C1B9C3A64B5}" destId="{70EFE80D-21CE-4735-8D27-36ABB01982DC}" srcOrd="1" destOrd="0" presId="urn:microsoft.com/office/officeart/2005/8/layout/radial1"/>
    <dgm:cxn modelId="{68763FEE-F47A-41C2-A983-8B6BB15E8A42}" type="presOf" srcId="{AEDAF803-0681-4B07-B119-7C4C3756791D}" destId="{57831A0F-3FC1-414E-B5F0-40B06AB82BBD}" srcOrd="0" destOrd="0" presId="urn:microsoft.com/office/officeart/2005/8/layout/radial1"/>
    <dgm:cxn modelId="{C280E2A6-9E50-4F6B-B45C-06FA9F1FACEF}" type="presParOf" srcId="{45E72D25-1F72-4B92-825F-950DF7AC05D1}" destId="{30AFE34B-C82B-4E29-BF44-2669E2BC47C6}" srcOrd="0" destOrd="0" presId="urn:microsoft.com/office/officeart/2005/8/layout/radial1"/>
    <dgm:cxn modelId="{B7EF3D14-5115-4EB0-86DA-B677B84F77E8}" type="presParOf" srcId="{45E72D25-1F72-4B92-825F-950DF7AC05D1}" destId="{72C1EE30-F70B-480C-8500-9C9E57C33C02}" srcOrd="1" destOrd="0" presId="urn:microsoft.com/office/officeart/2005/8/layout/radial1"/>
    <dgm:cxn modelId="{834AA09A-EC02-4632-B36D-EB6A985393D7}" type="presParOf" srcId="{72C1EE30-F70B-480C-8500-9C9E57C33C02}" destId="{7DAAC197-EB4B-45DD-AA94-39FCE6836311}" srcOrd="0" destOrd="0" presId="urn:microsoft.com/office/officeart/2005/8/layout/radial1"/>
    <dgm:cxn modelId="{43E26D68-8049-4CB4-A4E0-18B45202568B}" type="presParOf" srcId="{45E72D25-1F72-4B92-825F-950DF7AC05D1}" destId="{3A3B3BB9-785C-4078-9662-A5A7CD24AFB7}" srcOrd="2" destOrd="0" presId="urn:microsoft.com/office/officeart/2005/8/layout/radial1"/>
    <dgm:cxn modelId="{FF051138-6C31-492F-852A-DF6FC5668A79}" type="presParOf" srcId="{45E72D25-1F72-4B92-825F-950DF7AC05D1}" destId="{EC27581A-165D-407E-842A-D68E1DBED601}" srcOrd="3" destOrd="0" presId="urn:microsoft.com/office/officeart/2005/8/layout/radial1"/>
    <dgm:cxn modelId="{9ADE2327-3029-4AD3-8164-B5F23070A2B7}" type="presParOf" srcId="{EC27581A-165D-407E-842A-D68E1DBED601}" destId="{067AC0D6-6F1E-43B8-A075-747237180CB5}" srcOrd="0" destOrd="0" presId="urn:microsoft.com/office/officeart/2005/8/layout/radial1"/>
    <dgm:cxn modelId="{FDE79A9D-AA05-4666-8B63-99F1E55CFD12}" type="presParOf" srcId="{45E72D25-1F72-4B92-825F-950DF7AC05D1}" destId="{E0650D82-A84E-4862-A892-33FE22AA75B7}" srcOrd="4" destOrd="0" presId="urn:microsoft.com/office/officeart/2005/8/layout/radial1"/>
    <dgm:cxn modelId="{69EFA7A6-67B1-475F-A8F7-B19990D62028}" type="presParOf" srcId="{45E72D25-1F72-4B92-825F-950DF7AC05D1}" destId="{4B3A788D-39E3-41E9-AAA5-E5DC5706FF75}" srcOrd="5" destOrd="0" presId="urn:microsoft.com/office/officeart/2005/8/layout/radial1"/>
    <dgm:cxn modelId="{399CD0FA-67AA-49C2-8851-D0B0E68F1A42}" type="presParOf" srcId="{4B3A788D-39E3-41E9-AAA5-E5DC5706FF75}" destId="{70EFE80D-21CE-4735-8D27-36ABB01982DC}" srcOrd="0" destOrd="0" presId="urn:microsoft.com/office/officeart/2005/8/layout/radial1"/>
    <dgm:cxn modelId="{B2635770-B616-4AEE-9917-C8F66857CC98}" type="presParOf" srcId="{45E72D25-1F72-4B92-825F-950DF7AC05D1}" destId="{FADDC23D-3A75-452D-926D-9430405F07D3}" srcOrd="6" destOrd="0" presId="urn:microsoft.com/office/officeart/2005/8/layout/radial1"/>
    <dgm:cxn modelId="{49D3B2C0-E2BE-4AF4-B868-9E93D699EA00}" type="presParOf" srcId="{45E72D25-1F72-4B92-825F-950DF7AC05D1}" destId="{9C6241C9-9702-4590-B437-31F5C1558B98}" srcOrd="7" destOrd="0" presId="urn:microsoft.com/office/officeart/2005/8/layout/radial1"/>
    <dgm:cxn modelId="{62037F73-050D-40B4-9DF9-F1F2776FA5E9}" type="presParOf" srcId="{9C6241C9-9702-4590-B437-31F5C1558B98}" destId="{02A06DB6-9C76-4C7B-8C27-0238BD5C1BE6}" srcOrd="0" destOrd="0" presId="urn:microsoft.com/office/officeart/2005/8/layout/radial1"/>
    <dgm:cxn modelId="{EBA9258B-DFBB-48C9-8778-B78D34CC6079}" type="presParOf" srcId="{45E72D25-1F72-4B92-825F-950DF7AC05D1}" destId="{7ECF692F-74F3-452C-9EBF-2E565340B84F}" srcOrd="8" destOrd="0" presId="urn:microsoft.com/office/officeart/2005/8/layout/radial1"/>
    <dgm:cxn modelId="{3F547F2F-8CA6-48D5-A8CA-6829F5B76FDD}" type="presParOf" srcId="{45E72D25-1F72-4B92-825F-950DF7AC05D1}" destId="{57831A0F-3FC1-414E-B5F0-40B06AB82BBD}" srcOrd="9" destOrd="0" presId="urn:microsoft.com/office/officeart/2005/8/layout/radial1"/>
    <dgm:cxn modelId="{32C7B7B3-EDF4-4369-A3EE-A7F21B164E7A}" type="presParOf" srcId="{57831A0F-3FC1-414E-B5F0-40B06AB82BBD}" destId="{4FDC09DB-2543-403F-A567-2FBD99284E02}" srcOrd="0" destOrd="0" presId="urn:microsoft.com/office/officeart/2005/8/layout/radial1"/>
    <dgm:cxn modelId="{69E49CB9-2713-451A-9600-09B74776C0EC}" type="presParOf" srcId="{45E72D25-1F72-4B92-825F-950DF7AC05D1}" destId="{3E81CECF-F12D-42D5-B477-1A280B1115D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83E7C9D-DA13-45E6-8A0C-5C8E435DA71F}"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r-FR"/>
        </a:p>
      </dgm:t>
    </dgm:pt>
    <dgm:pt modelId="{DBF41BA6-6A0A-4132-A498-C4A86B9D0C83}">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gm:t>
    </dgm:pt>
    <dgm:pt modelId="{9B45C33B-7DB1-41BD-87ED-EF4FC1D29373}" type="parTrans" cxnId="{52329033-9763-454F-9292-B17473E9B0B6}">
      <dgm:prSet/>
      <dgm:spPr/>
      <dgm:t>
        <a:bodyPr/>
        <a:lstStyle/>
        <a:p>
          <a:endParaRPr lang="fr-FR" sz="1100" b="1">
            <a:solidFill>
              <a:schemeClr val="tx1"/>
            </a:solidFill>
            <a:latin typeface="+mn-lt"/>
          </a:endParaRPr>
        </a:p>
      </dgm:t>
    </dgm:pt>
    <dgm:pt modelId="{C347DAC3-1D54-4AEE-878B-0DA8A7D29D45}" type="sibTrans" cxnId="{52329033-9763-454F-9292-B17473E9B0B6}">
      <dgm:prSet/>
      <dgm:spPr/>
      <dgm:t>
        <a:bodyPr/>
        <a:lstStyle/>
        <a:p>
          <a:endParaRPr lang="fr-FR" sz="1100" b="1">
            <a:solidFill>
              <a:schemeClr val="tx1"/>
            </a:solidFill>
            <a:latin typeface="+mn-lt"/>
          </a:endParaRPr>
        </a:p>
      </dgm:t>
    </dgm:pt>
    <dgm:pt modelId="{3920723A-9FD8-4DAE-A566-C01F629C14A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gm:t>
    </dgm:pt>
    <dgm:pt modelId="{A1FB4789-A502-4D32-A1F4-60856B9205CC}" type="parTrans" cxnId="{832F0D2C-F379-4082-B955-ED6B165D317A}">
      <dgm:prSet custT="1"/>
      <dgm:spPr/>
      <dgm:t>
        <a:bodyPr/>
        <a:lstStyle/>
        <a:p>
          <a:endParaRPr lang="fr-FR" sz="1100" b="1">
            <a:solidFill>
              <a:schemeClr val="tx1"/>
            </a:solidFill>
            <a:latin typeface="+mn-lt"/>
          </a:endParaRPr>
        </a:p>
      </dgm:t>
    </dgm:pt>
    <dgm:pt modelId="{A075C50A-1FA2-479F-89B9-E3710FAC4142}" type="sibTrans" cxnId="{832F0D2C-F379-4082-B955-ED6B165D317A}">
      <dgm:prSet/>
      <dgm:spPr/>
      <dgm:t>
        <a:bodyPr/>
        <a:lstStyle/>
        <a:p>
          <a:endParaRPr lang="fr-FR" sz="1100" b="1">
            <a:solidFill>
              <a:schemeClr val="tx1"/>
            </a:solidFill>
            <a:latin typeface="+mn-lt"/>
          </a:endParaRPr>
        </a:p>
      </dgm:t>
    </dgm:pt>
    <dgm:pt modelId="{5C3052C5-19B4-47B2-862B-CD75E4D0CF56}">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gm:t>
    </dgm:pt>
    <dgm:pt modelId="{9BA720D1-7A57-4B63-ABF0-104F3622D670}" type="parTrans" cxnId="{FFAD0141-DFB9-4DDE-A262-FCADAF5C5EFD}">
      <dgm:prSet custT="1"/>
      <dgm:spPr/>
      <dgm:t>
        <a:bodyPr/>
        <a:lstStyle/>
        <a:p>
          <a:endParaRPr lang="fr-FR" sz="1100" b="1">
            <a:solidFill>
              <a:schemeClr val="tx1"/>
            </a:solidFill>
            <a:latin typeface="+mn-lt"/>
          </a:endParaRPr>
        </a:p>
      </dgm:t>
    </dgm:pt>
    <dgm:pt modelId="{9E70C3B7-6F22-4707-8D29-7F78125D0390}" type="sibTrans" cxnId="{FFAD0141-DFB9-4DDE-A262-FCADAF5C5EFD}">
      <dgm:prSet/>
      <dgm:spPr/>
      <dgm:t>
        <a:bodyPr/>
        <a:lstStyle/>
        <a:p>
          <a:endParaRPr lang="fr-FR" sz="1100" b="1">
            <a:solidFill>
              <a:schemeClr val="tx1"/>
            </a:solidFill>
            <a:latin typeface="+mn-lt"/>
          </a:endParaRPr>
        </a:p>
      </dgm:t>
    </dgm:pt>
    <dgm:pt modelId="{0EEC6006-2294-40E2-883C-1605932A1B81}">
      <dgm:prSet phldrT="[Tex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gm:t>
    </dgm:pt>
    <dgm:pt modelId="{81CD4FB6-8C01-4B92-A350-7C1B9C3A64B5}" type="parTrans" cxnId="{4C45A0DB-DCB7-4F86-A803-F74DB551E68E}">
      <dgm:prSet custT="1"/>
      <dgm:spPr/>
      <dgm:t>
        <a:bodyPr/>
        <a:lstStyle/>
        <a:p>
          <a:endParaRPr lang="fr-FR" sz="1100" b="1">
            <a:solidFill>
              <a:schemeClr val="tx1"/>
            </a:solidFill>
            <a:latin typeface="+mn-lt"/>
          </a:endParaRPr>
        </a:p>
      </dgm:t>
    </dgm:pt>
    <dgm:pt modelId="{2F07AF63-1E74-4BA2-9321-35E46FE3DC89}" type="sibTrans" cxnId="{4C45A0DB-DCB7-4F86-A803-F74DB551E68E}">
      <dgm:prSet/>
      <dgm:spPr/>
      <dgm:t>
        <a:bodyPr/>
        <a:lstStyle/>
        <a:p>
          <a:endParaRPr lang="fr-FR" sz="1100" b="1">
            <a:solidFill>
              <a:schemeClr val="tx1"/>
            </a:solidFill>
            <a:latin typeface="+mn-lt"/>
          </a:endParaRPr>
        </a:p>
      </dgm:t>
    </dgm:pt>
    <dgm:pt modelId="{66ADDC0D-29BA-4AF5-8107-AFE9DECF8861}">
      <dgm:prSet phldrT="[Text]" custT="1"/>
      <dgm:spPr>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gm:t>
    </dgm:pt>
    <dgm:pt modelId="{AEDAF803-0681-4B07-B119-7C4C3756791D}" type="parTrans" cxnId="{574215E6-F185-4A68-96AE-CB5E2B729445}">
      <dgm:prSet custT="1"/>
      <dgm:spPr/>
      <dgm:t>
        <a:bodyPr/>
        <a:lstStyle/>
        <a:p>
          <a:endParaRPr lang="fr-FR" sz="1100" b="1">
            <a:solidFill>
              <a:schemeClr val="tx1"/>
            </a:solidFill>
            <a:latin typeface="+mn-lt"/>
          </a:endParaRPr>
        </a:p>
      </dgm:t>
    </dgm:pt>
    <dgm:pt modelId="{5488FF6D-AACC-4C7D-9B9B-8F0C13C5AE0A}" type="sibTrans" cxnId="{574215E6-F185-4A68-96AE-CB5E2B729445}">
      <dgm:prSet/>
      <dgm:spPr/>
      <dgm:t>
        <a:bodyPr/>
        <a:lstStyle/>
        <a:p>
          <a:endParaRPr lang="fr-FR" sz="1100" b="1">
            <a:solidFill>
              <a:schemeClr val="tx1"/>
            </a:solidFill>
            <a:latin typeface="+mn-lt"/>
          </a:endParaRPr>
        </a:p>
      </dgm:t>
    </dgm:pt>
    <dgm:pt modelId="{F159D0E7-53E8-48DD-9FFC-A37BAE81F535}">
      <dgm:prSet custT="1"/>
      <dgm:spPr>
        <a:solidFill>
          <a:srgbClr val="7474C1">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22225" tIns="22225" rIns="22225" bIns="22225" numCol="1" spcCol="1270" anchor="ctr" anchorCtr="0"/>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gm:t>
    </dgm:pt>
    <dgm:pt modelId="{51F33EEF-9823-45BC-AE9A-9805FC0918C0}" type="parTrans" cxnId="{09F58223-A13B-4F75-B88C-8DB163DF2B6D}">
      <dgm:prSet custT="1"/>
      <dgm:spPr/>
      <dgm:t>
        <a:bodyPr/>
        <a:lstStyle/>
        <a:p>
          <a:endParaRPr lang="fr-FR" sz="1100" b="1">
            <a:solidFill>
              <a:schemeClr val="tx1"/>
            </a:solidFill>
            <a:latin typeface="+mn-lt"/>
          </a:endParaRPr>
        </a:p>
      </dgm:t>
    </dgm:pt>
    <dgm:pt modelId="{C03BE972-63BE-489F-9B33-6D130ADAA17B}" type="sibTrans" cxnId="{09F58223-A13B-4F75-B88C-8DB163DF2B6D}">
      <dgm:prSet/>
      <dgm:spPr/>
      <dgm:t>
        <a:bodyPr/>
        <a:lstStyle/>
        <a:p>
          <a:endParaRPr lang="fr-FR" sz="1100" b="1">
            <a:solidFill>
              <a:schemeClr val="tx1"/>
            </a:solidFill>
            <a:latin typeface="+mn-lt"/>
          </a:endParaRPr>
        </a:p>
      </dgm:t>
    </dgm:pt>
    <dgm:pt modelId="{45E72D25-1F72-4B92-825F-950DF7AC05D1}" type="pres">
      <dgm:prSet presAssocID="{183E7C9D-DA13-45E6-8A0C-5C8E435DA71F}" presName="cycle" presStyleCnt="0">
        <dgm:presLayoutVars>
          <dgm:chMax val="1"/>
          <dgm:dir/>
          <dgm:animLvl val="ctr"/>
          <dgm:resizeHandles val="exact"/>
        </dgm:presLayoutVars>
      </dgm:prSet>
      <dgm:spPr/>
    </dgm:pt>
    <dgm:pt modelId="{30AFE34B-C82B-4E29-BF44-2669E2BC47C6}" type="pres">
      <dgm:prSet presAssocID="{DBF41BA6-6A0A-4132-A498-C4A86B9D0C83}" presName="centerShape" presStyleLbl="node0" presStyleIdx="0" presStyleCnt="1"/>
      <dgm:spPr>
        <a:xfrm>
          <a:off x="2070972" y="1628952"/>
          <a:ext cx="1250746" cy="1250746"/>
        </a:xfrm>
        <a:prstGeom prst="ellipse">
          <a:avLst/>
        </a:prstGeom>
      </dgm:spPr>
    </dgm:pt>
    <dgm:pt modelId="{72C1EE30-F70B-480C-8500-9C9E57C33C02}" type="pres">
      <dgm:prSet presAssocID="{A1FB4789-A502-4D32-A1F4-60856B9205CC}" presName="Name9" presStyleLbl="parChTrans1D2" presStyleIdx="0" presStyleCnt="5"/>
      <dgm:spPr/>
    </dgm:pt>
    <dgm:pt modelId="{7DAAC197-EB4B-45DD-AA94-39FCE6836311}" type="pres">
      <dgm:prSet presAssocID="{A1FB4789-A502-4D32-A1F4-60856B9205CC}" presName="connTx" presStyleLbl="parChTrans1D2" presStyleIdx="0" presStyleCnt="5"/>
      <dgm:spPr/>
    </dgm:pt>
    <dgm:pt modelId="{3A3B3BB9-785C-4078-9662-A5A7CD24AFB7}" type="pres">
      <dgm:prSet presAssocID="{3920723A-9FD8-4DAE-A566-C01F629C14A1}" presName="node" presStyleLbl="node1" presStyleIdx="0" presStyleCnt="5">
        <dgm:presLayoutVars>
          <dgm:bulletEnabled val="1"/>
        </dgm:presLayoutVars>
      </dgm:prSet>
      <dgm:spPr>
        <a:xfrm>
          <a:off x="2070972" y="2866"/>
          <a:ext cx="1250746" cy="1250746"/>
        </a:xfrm>
        <a:prstGeom prst="ellipse">
          <a:avLst/>
        </a:prstGeom>
      </dgm:spPr>
    </dgm:pt>
    <dgm:pt modelId="{EC27581A-165D-407E-842A-D68E1DBED601}" type="pres">
      <dgm:prSet presAssocID="{9BA720D1-7A57-4B63-ABF0-104F3622D670}" presName="Name9" presStyleLbl="parChTrans1D2" presStyleIdx="1" presStyleCnt="5"/>
      <dgm:spPr/>
    </dgm:pt>
    <dgm:pt modelId="{067AC0D6-6F1E-43B8-A075-747237180CB5}" type="pres">
      <dgm:prSet presAssocID="{9BA720D1-7A57-4B63-ABF0-104F3622D670}" presName="connTx" presStyleLbl="parChTrans1D2" presStyleIdx="1" presStyleCnt="5"/>
      <dgm:spPr/>
    </dgm:pt>
    <dgm:pt modelId="{E0650D82-A84E-4862-A892-33FE22AA75B7}" type="pres">
      <dgm:prSet presAssocID="{5C3052C5-19B4-47B2-862B-CD75E4D0CF56}" presName="node" presStyleLbl="node1" presStyleIdx="1" presStyleCnt="5">
        <dgm:presLayoutVars>
          <dgm:bulletEnabled val="1"/>
        </dgm:presLayoutVars>
      </dgm:prSet>
      <dgm:spPr>
        <a:xfrm>
          <a:off x="3617472" y="1126464"/>
          <a:ext cx="1250746" cy="1250746"/>
        </a:xfrm>
        <a:prstGeom prst="ellipse">
          <a:avLst/>
        </a:prstGeom>
      </dgm:spPr>
    </dgm:pt>
    <dgm:pt modelId="{4B3A788D-39E3-41E9-AAA5-E5DC5706FF75}" type="pres">
      <dgm:prSet presAssocID="{81CD4FB6-8C01-4B92-A350-7C1B9C3A64B5}" presName="Name9" presStyleLbl="parChTrans1D2" presStyleIdx="2" presStyleCnt="5"/>
      <dgm:spPr/>
    </dgm:pt>
    <dgm:pt modelId="{70EFE80D-21CE-4735-8D27-36ABB01982DC}" type="pres">
      <dgm:prSet presAssocID="{81CD4FB6-8C01-4B92-A350-7C1B9C3A64B5}" presName="connTx" presStyleLbl="parChTrans1D2" presStyleIdx="2" presStyleCnt="5"/>
      <dgm:spPr/>
    </dgm:pt>
    <dgm:pt modelId="{FADDC23D-3A75-452D-926D-9430405F07D3}" type="pres">
      <dgm:prSet presAssocID="{0EEC6006-2294-40E2-883C-1605932A1B81}" presName="node" presStyleLbl="node1" presStyleIdx="2" presStyleCnt="5">
        <dgm:presLayoutVars>
          <dgm:bulletEnabled val="1"/>
        </dgm:presLayoutVars>
      </dgm:prSet>
      <dgm:spPr>
        <a:xfrm>
          <a:off x="3026761" y="2944483"/>
          <a:ext cx="1250746" cy="1250746"/>
        </a:xfrm>
        <a:prstGeom prst="ellipse">
          <a:avLst/>
        </a:prstGeom>
      </dgm:spPr>
    </dgm:pt>
    <dgm:pt modelId="{9C6241C9-9702-4590-B437-31F5C1558B98}" type="pres">
      <dgm:prSet presAssocID="{51F33EEF-9823-45BC-AE9A-9805FC0918C0}" presName="Name9" presStyleLbl="parChTrans1D2" presStyleIdx="3" presStyleCnt="5"/>
      <dgm:spPr/>
    </dgm:pt>
    <dgm:pt modelId="{02A06DB6-9C76-4C7B-8C27-0238BD5C1BE6}" type="pres">
      <dgm:prSet presAssocID="{51F33EEF-9823-45BC-AE9A-9805FC0918C0}" presName="connTx" presStyleLbl="parChTrans1D2" presStyleIdx="3" presStyleCnt="5"/>
      <dgm:spPr/>
    </dgm:pt>
    <dgm:pt modelId="{7ECF692F-74F3-452C-9EBF-2E565340B84F}" type="pres">
      <dgm:prSet presAssocID="{F159D0E7-53E8-48DD-9FFC-A37BAE81F535}" presName="node" presStyleLbl="node1" presStyleIdx="3" presStyleCnt="5">
        <dgm:presLayoutVars>
          <dgm:bulletEnabled val="1"/>
        </dgm:presLayoutVars>
      </dgm:prSet>
      <dgm:spPr>
        <a:xfrm>
          <a:off x="1115183" y="2944483"/>
          <a:ext cx="1250746" cy="1250746"/>
        </a:xfrm>
        <a:prstGeom prst="ellipse">
          <a:avLst/>
        </a:prstGeom>
      </dgm:spPr>
    </dgm:pt>
    <dgm:pt modelId="{57831A0F-3FC1-414E-B5F0-40B06AB82BBD}" type="pres">
      <dgm:prSet presAssocID="{AEDAF803-0681-4B07-B119-7C4C3756791D}" presName="Name9" presStyleLbl="parChTrans1D2" presStyleIdx="4" presStyleCnt="5"/>
      <dgm:spPr/>
    </dgm:pt>
    <dgm:pt modelId="{4FDC09DB-2543-403F-A567-2FBD99284E02}" type="pres">
      <dgm:prSet presAssocID="{AEDAF803-0681-4B07-B119-7C4C3756791D}" presName="connTx" presStyleLbl="parChTrans1D2" presStyleIdx="4" presStyleCnt="5"/>
      <dgm:spPr/>
    </dgm:pt>
    <dgm:pt modelId="{3E81CECF-F12D-42D5-B477-1A280B1115DA}" type="pres">
      <dgm:prSet presAssocID="{66ADDC0D-29BA-4AF5-8107-AFE9DECF8861}" presName="node" presStyleLbl="node1" presStyleIdx="4" presStyleCnt="5" custScaleX="112889">
        <dgm:presLayoutVars>
          <dgm:bulletEnabled val="1"/>
        </dgm:presLayoutVars>
      </dgm:prSet>
      <dgm:spPr>
        <a:xfrm>
          <a:off x="1374125" y="1963130"/>
          <a:ext cx="1492405" cy="1492405"/>
        </a:xfrm>
        <a:prstGeom prst="ellipse">
          <a:avLst/>
        </a:prstGeom>
      </dgm:spPr>
    </dgm:pt>
  </dgm:ptLst>
  <dgm:cxnLst>
    <dgm:cxn modelId="{ED9E3E03-F68C-4B7F-BC8E-2DAECFE288AA}" type="presOf" srcId="{DBF41BA6-6A0A-4132-A498-C4A86B9D0C83}" destId="{30AFE34B-C82B-4E29-BF44-2669E2BC47C6}" srcOrd="0" destOrd="0" presId="urn:microsoft.com/office/officeart/2005/8/layout/radial1"/>
    <dgm:cxn modelId="{2FE11408-F5E6-4E47-AEB8-D28900F90DD4}" type="presOf" srcId="{A1FB4789-A502-4D32-A1F4-60856B9205CC}" destId="{72C1EE30-F70B-480C-8500-9C9E57C33C02}" srcOrd="0" destOrd="0" presId="urn:microsoft.com/office/officeart/2005/8/layout/radial1"/>
    <dgm:cxn modelId="{E5578618-20C1-48F7-BB39-A5EC9107A1FC}" type="presOf" srcId="{A1FB4789-A502-4D32-A1F4-60856B9205CC}" destId="{7DAAC197-EB4B-45DD-AA94-39FCE6836311}" srcOrd="1" destOrd="0" presId="urn:microsoft.com/office/officeart/2005/8/layout/radial1"/>
    <dgm:cxn modelId="{95AB6922-0116-4C5A-950C-0C285D979B68}" type="presOf" srcId="{AEDAF803-0681-4B07-B119-7C4C3756791D}" destId="{4FDC09DB-2543-403F-A567-2FBD99284E02}" srcOrd="1" destOrd="0" presId="urn:microsoft.com/office/officeart/2005/8/layout/radial1"/>
    <dgm:cxn modelId="{09F58223-A13B-4F75-B88C-8DB163DF2B6D}" srcId="{DBF41BA6-6A0A-4132-A498-C4A86B9D0C83}" destId="{F159D0E7-53E8-48DD-9FFC-A37BAE81F535}" srcOrd="3" destOrd="0" parTransId="{51F33EEF-9823-45BC-AE9A-9805FC0918C0}" sibTransId="{C03BE972-63BE-489F-9B33-6D130ADAA17B}"/>
    <dgm:cxn modelId="{832F0D2C-F379-4082-B955-ED6B165D317A}" srcId="{DBF41BA6-6A0A-4132-A498-C4A86B9D0C83}" destId="{3920723A-9FD8-4DAE-A566-C01F629C14A1}" srcOrd="0" destOrd="0" parTransId="{A1FB4789-A502-4D32-A1F4-60856B9205CC}" sibTransId="{A075C50A-1FA2-479F-89B9-E3710FAC4142}"/>
    <dgm:cxn modelId="{52329033-9763-454F-9292-B17473E9B0B6}" srcId="{183E7C9D-DA13-45E6-8A0C-5C8E435DA71F}" destId="{DBF41BA6-6A0A-4132-A498-C4A86B9D0C83}" srcOrd="0" destOrd="0" parTransId="{9B45C33B-7DB1-41BD-87ED-EF4FC1D29373}" sibTransId="{C347DAC3-1D54-4AEE-878B-0DA8A7D29D45}"/>
    <dgm:cxn modelId="{FFAD0141-DFB9-4DDE-A262-FCADAF5C5EFD}" srcId="{DBF41BA6-6A0A-4132-A498-C4A86B9D0C83}" destId="{5C3052C5-19B4-47B2-862B-CD75E4D0CF56}" srcOrd="1" destOrd="0" parTransId="{9BA720D1-7A57-4B63-ABF0-104F3622D670}" sibTransId="{9E70C3B7-6F22-4707-8D29-7F78125D0390}"/>
    <dgm:cxn modelId="{5FD79749-CFB7-4AAD-9C0B-8EF838C611E6}" type="presOf" srcId="{51F33EEF-9823-45BC-AE9A-9805FC0918C0}" destId="{02A06DB6-9C76-4C7B-8C27-0238BD5C1BE6}" srcOrd="1" destOrd="0" presId="urn:microsoft.com/office/officeart/2005/8/layout/radial1"/>
    <dgm:cxn modelId="{6799CE6E-C448-4582-8701-DA8497D9DE79}" type="presOf" srcId="{9BA720D1-7A57-4B63-ABF0-104F3622D670}" destId="{EC27581A-165D-407E-842A-D68E1DBED601}" srcOrd="0" destOrd="0" presId="urn:microsoft.com/office/officeart/2005/8/layout/radial1"/>
    <dgm:cxn modelId="{196EFCA4-6085-4196-ACE9-90060DF853AC}" type="presOf" srcId="{51F33EEF-9823-45BC-AE9A-9805FC0918C0}" destId="{9C6241C9-9702-4590-B437-31F5C1558B98}" srcOrd="0" destOrd="0" presId="urn:microsoft.com/office/officeart/2005/8/layout/radial1"/>
    <dgm:cxn modelId="{FF3029B1-8005-49D6-8A00-DF4D697DE867}" type="presOf" srcId="{9BA720D1-7A57-4B63-ABF0-104F3622D670}" destId="{067AC0D6-6F1E-43B8-A075-747237180CB5}" srcOrd="1" destOrd="0" presId="urn:microsoft.com/office/officeart/2005/8/layout/radial1"/>
    <dgm:cxn modelId="{0F0558B2-27CA-4C46-8097-058D184FA6CB}" type="presOf" srcId="{5C3052C5-19B4-47B2-862B-CD75E4D0CF56}" destId="{E0650D82-A84E-4862-A892-33FE22AA75B7}" srcOrd="0" destOrd="0" presId="urn:microsoft.com/office/officeart/2005/8/layout/radial1"/>
    <dgm:cxn modelId="{A900CBB2-DD3E-4F30-9162-5B649BE230BE}" type="presOf" srcId="{81CD4FB6-8C01-4B92-A350-7C1B9C3A64B5}" destId="{4B3A788D-39E3-41E9-AAA5-E5DC5706FF75}" srcOrd="0" destOrd="0" presId="urn:microsoft.com/office/officeart/2005/8/layout/radial1"/>
    <dgm:cxn modelId="{AA1D66BC-789D-4743-BC7D-7FF3D7BAF385}" type="presOf" srcId="{3920723A-9FD8-4DAE-A566-C01F629C14A1}" destId="{3A3B3BB9-785C-4078-9662-A5A7CD24AFB7}" srcOrd="0" destOrd="0" presId="urn:microsoft.com/office/officeart/2005/8/layout/radial1"/>
    <dgm:cxn modelId="{81B1B3C6-6532-4145-BC27-4314AA8CA7E6}" type="presOf" srcId="{0EEC6006-2294-40E2-883C-1605932A1B81}" destId="{FADDC23D-3A75-452D-926D-9430405F07D3}" srcOrd="0" destOrd="0" presId="urn:microsoft.com/office/officeart/2005/8/layout/radial1"/>
    <dgm:cxn modelId="{9C8E20CF-8DD0-4309-8715-7A138D14ADF2}" type="presOf" srcId="{66ADDC0D-29BA-4AF5-8107-AFE9DECF8861}" destId="{3E81CECF-F12D-42D5-B477-1A280B1115DA}" srcOrd="0" destOrd="0" presId="urn:microsoft.com/office/officeart/2005/8/layout/radial1"/>
    <dgm:cxn modelId="{4C45A0DB-DCB7-4F86-A803-F74DB551E68E}" srcId="{DBF41BA6-6A0A-4132-A498-C4A86B9D0C83}" destId="{0EEC6006-2294-40E2-883C-1605932A1B81}" srcOrd="2" destOrd="0" parTransId="{81CD4FB6-8C01-4B92-A350-7C1B9C3A64B5}" sibTransId="{2F07AF63-1E74-4BA2-9321-35E46FE3DC89}"/>
    <dgm:cxn modelId="{9C23FBDB-7897-4259-A841-7779FF10D502}" type="presOf" srcId="{F159D0E7-53E8-48DD-9FFC-A37BAE81F535}" destId="{7ECF692F-74F3-452C-9EBF-2E565340B84F}" srcOrd="0" destOrd="0" presId="urn:microsoft.com/office/officeart/2005/8/layout/radial1"/>
    <dgm:cxn modelId="{574215E6-F185-4A68-96AE-CB5E2B729445}" srcId="{DBF41BA6-6A0A-4132-A498-C4A86B9D0C83}" destId="{66ADDC0D-29BA-4AF5-8107-AFE9DECF8861}" srcOrd="4" destOrd="0" parTransId="{AEDAF803-0681-4B07-B119-7C4C3756791D}" sibTransId="{5488FF6D-AACC-4C7D-9B9B-8F0C13C5AE0A}"/>
    <dgm:cxn modelId="{2C9B8FEB-628D-4997-88A3-3B46AADFB608}" type="presOf" srcId="{183E7C9D-DA13-45E6-8A0C-5C8E435DA71F}" destId="{45E72D25-1F72-4B92-825F-950DF7AC05D1}" srcOrd="0" destOrd="0" presId="urn:microsoft.com/office/officeart/2005/8/layout/radial1"/>
    <dgm:cxn modelId="{56FFE9EB-92FF-4171-BD6F-481C9EBD66F7}" type="presOf" srcId="{81CD4FB6-8C01-4B92-A350-7C1B9C3A64B5}" destId="{70EFE80D-21CE-4735-8D27-36ABB01982DC}" srcOrd="1" destOrd="0" presId="urn:microsoft.com/office/officeart/2005/8/layout/radial1"/>
    <dgm:cxn modelId="{68763FEE-F47A-41C2-A983-8B6BB15E8A42}" type="presOf" srcId="{AEDAF803-0681-4B07-B119-7C4C3756791D}" destId="{57831A0F-3FC1-414E-B5F0-40B06AB82BBD}" srcOrd="0" destOrd="0" presId="urn:microsoft.com/office/officeart/2005/8/layout/radial1"/>
    <dgm:cxn modelId="{C280E2A6-9E50-4F6B-B45C-06FA9F1FACEF}" type="presParOf" srcId="{45E72D25-1F72-4B92-825F-950DF7AC05D1}" destId="{30AFE34B-C82B-4E29-BF44-2669E2BC47C6}" srcOrd="0" destOrd="0" presId="urn:microsoft.com/office/officeart/2005/8/layout/radial1"/>
    <dgm:cxn modelId="{B7EF3D14-5115-4EB0-86DA-B677B84F77E8}" type="presParOf" srcId="{45E72D25-1F72-4B92-825F-950DF7AC05D1}" destId="{72C1EE30-F70B-480C-8500-9C9E57C33C02}" srcOrd="1" destOrd="0" presId="urn:microsoft.com/office/officeart/2005/8/layout/radial1"/>
    <dgm:cxn modelId="{834AA09A-EC02-4632-B36D-EB6A985393D7}" type="presParOf" srcId="{72C1EE30-F70B-480C-8500-9C9E57C33C02}" destId="{7DAAC197-EB4B-45DD-AA94-39FCE6836311}" srcOrd="0" destOrd="0" presId="urn:microsoft.com/office/officeart/2005/8/layout/radial1"/>
    <dgm:cxn modelId="{43E26D68-8049-4CB4-A4E0-18B45202568B}" type="presParOf" srcId="{45E72D25-1F72-4B92-825F-950DF7AC05D1}" destId="{3A3B3BB9-785C-4078-9662-A5A7CD24AFB7}" srcOrd="2" destOrd="0" presId="urn:microsoft.com/office/officeart/2005/8/layout/radial1"/>
    <dgm:cxn modelId="{FF051138-6C31-492F-852A-DF6FC5668A79}" type="presParOf" srcId="{45E72D25-1F72-4B92-825F-950DF7AC05D1}" destId="{EC27581A-165D-407E-842A-D68E1DBED601}" srcOrd="3" destOrd="0" presId="urn:microsoft.com/office/officeart/2005/8/layout/radial1"/>
    <dgm:cxn modelId="{9ADE2327-3029-4AD3-8164-B5F23070A2B7}" type="presParOf" srcId="{EC27581A-165D-407E-842A-D68E1DBED601}" destId="{067AC0D6-6F1E-43B8-A075-747237180CB5}" srcOrd="0" destOrd="0" presId="urn:microsoft.com/office/officeart/2005/8/layout/radial1"/>
    <dgm:cxn modelId="{FDE79A9D-AA05-4666-8B63-99F1E55CFD12}" type="presParOf" srcId="{45E72D25-1F72-4B92-825F-950DF7AC05D1}" destId="{E0650D82-A84E-4862-A892-33FE22AA75B7}" srcOrd="4" destOrd="0" presId="urn:microsoft.com/office/officeart/2005/8/layout/radial1"/>
    <dgm:cxn modelId="{69EFA7A6-67B1-475F-A8F7-B19990D62028}" type="presParOf" srcId="{45E72D25-1F72-4B92-825F-950DF7AC05D1}" destId="{4B3A788D-39E3-41E9-AAA5-E5DC5706FF75}" srcOrd="5" destOrd="0" presId="urn:microsoft.com/office/officeart/2005/8/layout/radial1"/>
    <dgm:cxn modelId="{399CD0FA-67AA-49C2-8851-D0B0E68F1A42}" type="presParOf" srcId="{4B3A788D-39E3-41E9-AAA5-E5DC5706FF75}" destId="{70EFE80D-21CE-4735-8D27-36ABB01982DC}" srcOrd="0" destOrd="0" presId="urn:microsoft.com/office/officeart/2005/8/layout/radial1"/>
    <dgm:cxn modelId="{B2635770-B616-4AEE-9917-C8F66857CC98}" type="presParOf" srcId="{45E72D25-1F72-4B92-825F-950DF7AC05D1}" destId="{FADDC23D-3A75-452D-926D-9430405F07D3}" srcOrd="6" destOrd="0" presId="urn:microsoft.com/office/officeart/2005/8/layout/radial1"/>
    <dgm:cxn modelId="{49D3B2C0-E2BE-4AF4-B868-9E93D699EA00}" type="presParOf" srcId="{45E72D25-1F72-4B92-825F-950DF7AC05D1}" destId="{9C6241C9-9702-4590-B437-31F5C1558B98}" srcOrd="7" destOrd="0" presId="urn:microsoft.com/office/officeart/2005/8/layout/radial1"/>
    <dgm:cxn modelId="{62037F73-050D-40B4-9DF9-F1F2776FA5E9}" type="presParOf" srcId="{9C6241C9-9702-4590-B437-31F5C1558B98}" destId="{02A06DB6-9C76-4C7B-8C27-0238BD5C1BE6}" srcOrd="0" destOrd="0" presId="urn:microsoft.com/office/officeart/2005/8/layout/radial1"/>
    <dgm:cxn modelId="{EBA9258B-DFBB-48C9-8778-B78D34CC6079}" type="presParOf" srcId="{45E72D25-1F72-4B92-825F-950DF7AC05D1}" destId="{7ECF692F-74F3-452C-9EBF-2E565340B84F}" srcOrd="8" destOrd="0" presId="urn:microsoft.com/office/officeart/2005/8/layout/radial1"/>
    <dgm:cxn modelId="{3F547F2F-8CA6-48D5-A8CA-6829F5B76FDD}" type="presParOf" srcId="{45E72D25-1F72-4B92-825F-950DF7AC05D1}" destId="{57831A0F-3FC1-414E-B5F0-40B06AB82BBD}" srcOrd="9" destOrd="0" presId="urn:microsoft.com/office/officeart/2005/8/layout/radial1"/>
    <dgm:cxn modelId="{32C7B7B3-EDF4-4369-A3EE-A7F21B164E7A}" type="presParOf" srcId="{57831A0F-3FC1-414E-B5F0-40B06AB82BBD}" destId="{4FDC09DB-2543-403F-A567-2FBD99284E02}" srcOrd="0" destOrd="0" presId="urn:microsoft.com/office/officeart/2005/8/layout/radial1"/>
    <dgm:cxn modelId="{69E49CB9-2713-451A-9600-09B74776C0EC}" type="presParOf" srcId="{45E72D25-1F72-4B92-825F-950DF7AC05D1}" destId="{3E81CECF-F12D-42D5-B477-1A280B1115DA}"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FE34B-C82B-4E29-BF44-2669E2BC47C6}">
      <dsp:nvSpPr>
        <dsp:cNvPr id="0" name=""/>
        <dsp:cNvSpPr/>
      </dsp:nvSpPr>
      <dsp:spPr>
        <a:xfrm>
          <a:off x="2167096" y="169278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sp:txBody>
      <dsp:txXfrm>
        <a:off x="2355739" y="1881426"/>
        <a:ext cx="910847" cy="910847"/>
      </dsp:txXfrm>
    </dsp:sp>
    <dsp:sp modelId="{72C1EE30-F70B-480C-8500-9C9E57C33C02}">
      <dsp:nvSpPr>
        <dsp:cNvPr id="0" name=""/>
        <dsp:cNvSpPr/>
      </dsp:nvSpPr>
      <dsp:spPr>
        <a:xfrm rot="16200000">
          <a:off x="2617008" y="1477699"/>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2801455" y="1488920"/>
        <a:ext cx="19415" cy="19415"/>
      </dsp:txXfrm>
    </dsp:sp>
    <dsp:sp modelId="{3A3B3BB9-785C-4078-9662-A5A7CD24AFB7}">
      <dsp:nvSpPr>
        <dsp:cNvPr id="0" name=""/>
        <dsp:cNvSpPr/>
      </dsp:nvSpPr>
      <dsp:spPr>
        <a:xfrm>
          <a:off x="2167096" y="16339"/>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sp:txBody>
      <dsp:txXfrm>
        <a:off x="2355739" y="204982"/>
        <a:ext cx="910847" cy="910847"/>
      </dsp:txXfrm>
    </dsp:sp>
    <dsp:sp modelId="{EC27581A-165D-407E-842A-D68E1DBED601}">
      <dsp:nvSpPr>
        <dsp:cNvPr id="0" name=""/>
        <dsp:cNvSpPr/>
      </dsp:nvSpPr>
      <dsp:spPr>
        <a:xfrm rot="20520000">
          <a:off x="3414204" y="205689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598652" y="2068117"/>
        <a:ext cx="19415" cy="19415"/>
      </dsp:txXfrm>
    </dsp:sp>
    <dsp:sp modelId="{E0650D82-A84E-4862-A892-33FE22AA75B7}">
      <dsp:nvSpPr>
        <dsp:cNvPr id="0" name=""/>
        <dsp:cNvSpPr/>
      </dsp:nvSpPr>
      <dsp:spPr>
        <a:xfrm>
          <a:off x="3761489" y="117473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sp:txBody>
      <dsp:txXfrm>
        <a:off x="3950132" y="1363376"/>
        <a:ext cx="910847" cy="910847"/>
      </dsp:txXfrm>
    </dsp:sp>
    <dsp:sp modelId="{4B3A788D-39E3-41E9-AAA5-E5DC5706FF75}">
      <dsp:nvSpPr>
        <dsp:cNvPr id="0" name=""/>
        <dsp:cNvSpPr/>
      </dsp:nvSpPr>
      <dsp:spPr>
        <a:xfrm rot="3240000">
          <a:off x="3109702"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294150" y="3005278"/>
        <a:ext cx="19415" cy="19415"/>
      </dsp:txXfrm>
    </dsp:sp>
    <dsp:sp modelId="{FADDC23D-3A75-452D-926D-9430405F07D3}">
      <dsp:nvSpPr>
        <dsp:cNvPr id="0" name=""/>
        <dsp:cNvSpPr/>
      </dsp:nvSpPr>
      <dsp:spPr>
        <a:xfrm>
          <a:off x="3152485"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sp:txBody>
      <dsp:txXfrm>
        <a:off x="3341128" y="3237697"/>
        <a:ext cx="910847" cy="910847"/>
      </dsp:txXfrm>
    </dsp:sp>
    <dsp:sp modelId="{9C6241C9-9702-4590-B437-31F5C1558B98}">
      <dsp:nvSpPr>
        <dsp:cNvPr id="0" name=""/>
        <dsp:cNvSpPr/>
      </dsp:nvSpPr>
      <dsp:spPr>
        <a:xfrm rot="7560000">
          <a:off x="2124313"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308761" y="3005278"/>
        <a:ext cx="19415" cy="19415"/>
      </dsp:txXfrm>
    </dsp:sp>
    <dsp:sp modelId="{7ECF692F-74F3-452C-9EBF-2E565340B84F}">
      <dsp:nvSpPr>
        <dsp:cNvPr id="0" name=""/>
        <dsp:cNvSpPr/>
      </dsp:nvSpPr>
      <dsp:spPr>
        <a:xfrm>
          <a:off x="1181707"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sp:txBody>
      <dsp:txXfrm>
        <a:off x="1370350" y="3237697"/>
        <a:ext cx="910847" cy="910847"/>
      </dsp:txXfrm>
    </dsp:sp>
    <dsp:sp modelId="{57831A0F-3FC1-414E-B5F0-40B06AB82BBD}">
      <dsp:nvSpPr>
        <dsp:cNvPr id="0" name=""/>
        <dsp:cNvSpPr/>
      </dsp:nvSpPr>
      <dsp:spPr>
        <a:xfrm rot="11880000">
          <a:off x="1891680" y="2068279"/>
          <a:ext cx="314638" cy="41857"/>
        </a:xfrm>
        <a:custGeom>
          <a:avLst/>
          <a:gdLst/>
          <a:ahLst/>
          <a:cxnLst/>
          <a:rect l="0" t="0" r="0" b="0"/>
          <a:pathLst>
            <a:path>
              <a:moveTo>
                <a:pt x="0" y="20928"/>
              </a:moveTo>
              <a:lnTo>
                <a:pt x="314638"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041133" y="2081342"/>
        <a:ext cx="15731" cy="15731"/>
      </dsp:txXfrm>
    </dsp:sp>
    <dsp:sp modelId="{3E81CECF-F12D-42D5-B477-1A280B1115DA}">
      <dsp:nvSpPr>
        <dsp:cNvPr id="0" name=""/>
        <dsp:cNvSpPr/>
      </dsp:nvSpPr>
      <dsp:spPr>
        <a:xfrm>
          <a:off x="489689" y="1174733"/>
          <a:ext cx="1454161" cy="1288133"/>
        </a:xfrm>
        <a:prstGeom prst="ellipse">
          <a:avLst/>
        </a:prstGeom>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sp:txBody>
      <dsp:txXfrm>
        <a:off x="702646" y="1363376"/>
        <a:ext cx="1028247" cy="9108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FE34B-C82B-4E29-BF44-2669E2BC47C6}">
      <dsp:nvSpPr>
        <dsp:cNvPr id="0" name=""/>
        <dsp:cNvSpPr/>
      </dsp:nvSpPr>
      <dsp:spPr>
        <a:xfrm>
          <a:off x="2167096" y="169278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sp:txBody>
      <dsp:txXfrm>
        <a:off x="2355739" y="1881426"/>
        <a:ext cx="910847" cy="910847"/>
      </dsp:txXfrm>
    </dsp:sp>
    <dsp:sp modelId="{72C1EE30-F70B-480C-8500-9C9E57C33C02}">
      <dsp:nvSpPr>
        <dsp:cNvPr id="0" name=""/>
        <dsp:cNvSpPr/>
      </dsp:nvSpPr>
      <dsp:spPr>
        <a:xfrm rot="16200000">
          <a:off x="2617008" y="1477699"/>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2801455" y="1488920"/>
        <a:ext cx="19415" cy="19415"/>
      </dsp:txXfrm>
    </dsp:sp>
    <dsp:sp modelId="{3A3B3BB9-785C-4078-9662-A5A7CD24AFB7}">
      <dsp:nvSpPr>
        <dsp:cNvPr id="0" name=""/>
        <dsp:cNvSpPr/>
      </dsp:nvSpPr>
      <dsp:spPr>
        <a:xfrm>
          <a:off x="2167096" y="16339"/>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sp:txBody>
      <dsp:txXfrm>
        <a:off x="2355739" y="204982"/>
        <a:ext cx="910847" cy="910847"/>
      </dsp:txXfrm>
    </dsp:sp>
    <dsp:sp modelId="{EC27581A-165D-407E-842A-D68E1DBED601}">
      <dsp:nvSpPr>
        <dsp:cNvPr id="0" name=""/>
        <dsp:cNvSpPr/>
      </dsp:nvSpPr>
      <dsp:spPr>
        <a:xfrm rot="20520000">
          <a:off x="3414204" y="205689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598652" y="2068117"/>
        <a:ext cx="19415" cy="19415"/>
      </dsp:txXfrm>
    </dsp:sp>
    <dsp:sp modelId="{E0650D82-A84E-4862-A892-33FE22AA75B7}">
      <dsp:nvSpPr>
        <dsp:cNvPr id="0" name=""/>
        <dsp:cNvSpPr/>
      </dsp:nvSpPr>
      <dsp:spPr>
        <a:xfrm>
          <a:off x="3761489" y="117473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sp:txBody>
      <dsp:txXfrm>
        <a:off x="3950132" y="1363376"/>
        <a:ext cx="910847" cy="910847"/>
      </dsp:txXfrm>
    </dsp:sp>
    <dsp:sp modelId="{4B3A788D-39E3-41E9-AAA5-E5DC5706FF75}">
      <dsp:nvSpPr>
        <dsp:cNvPr id="0" name=""/>
        <dsp:cNvSpPr/>
      </dsp:nvSpPr>
      <dsp:spPr>
        <a:xfrm rot="3240000">
          <a:off x="3109702"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294150" y="3005278"/>
        <a:ext cx="19415" cy="19415"/>
      </dsp:txXfrm>
    </dsp:sp>
    <dsp:sp modelId="{FADDC23D-3A75-452D-926D-9430405F07D3}">
      <dsp:nvSpPr>
        <dsp:cNvPr id="0" name=""/>
        <dsp:cNvSpPr/>
      </dsp:nvSpPr>
      <dsp:spPr>
        <a:xfrm>
          <a:off x="3152485"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sp:txBody>
      <dsp:txXfrm>
        <a:off x="3341128" y="3237697"/>
        <a:ext cx="910847" cy="910847"/>
      </dsp:txXfrm>
    </dsp:sp>
    <dsp:sp modelId="{9C6241C9-9702-4590-B437-31F5C1558B98}">
      <dsp:nvSpPr>
        <dsp:cNvPr id="0" name=""/>
        <dsp:cNvSpPr/>
      </dsp:nvSpPr>
      <dsp:spPr>
        <a:xfrm rot="7560000">
          <a:off x="2124313"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308761" y="3005278"/>
        <a:ext cx="19415" cy="19415"/>
      </dsp:txXfrm>
    </dsp:sp>
    <dsp:sp modelId="{7ECF692F-74F3-452C-9EBF-2E565340B84F}">
      <dsp:nvSpPr>
        <dsp:cNvPr id="0" name=""/>
        <dsp:cNvSpPr/>
      </dsp:nvSpPr>
      <dsp:spPr>
        <a:xfrm>
          <a:off x="1181707"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sp:txBody>
      <dsp:txXfrm>
        <a:off x="1370350" y="3237697"/>
        <a:ext cx="910847" cy="910847"/>
      </dsp:txXfrm>
    </dsp:sp>
    <dsp:sp modelId="{57831A0F-3FC1-414E-B5F0-40B06AB82BBD}">
      <dsp:nvSpPr>
        <dsp:cNvPr id="0" name=""/>
        <dsp:cNvSpPr/>
      </dsp:nvSpPr>
      <dsp:spPr>
        <a:xfrm rot="11880000">
          <a:off x="1891680" y="2068279"/>
          <a:ext cx="314638" cy="41857"/>
        </a:xfrm>
        <a:custGeom>
          <a:avLst/>
          <a:gdLst/>
          <a:ahLst/>
          <a:cxnLst/>
          <a:rect l="0" t="0" r="0" b="0"/>
          <a:pathLst>
            <a:path>
              <a:moveTo>
                <a:pt x="0" y="20928"/>
              </a:moveTo>
              <a:lnTo>
                <a:pt x="314638"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041133" y="2081342"/>
        <a:ext cx="15731" cy="15731"/>
      </dsp:txXfrm>
    </dsp:sp>
    <dsp:sp modelId="{3E81CECF-F12D-42D5-B477-1A280B1115DA}">
      <dsp:nvSpPr>
        <dsp:cNvPr id="0" name=""/>
        <dsp:cNvSpPr/>
      </dsp:nvSpPr>
      <dsp:spPr>
        <a:xfrm>
          <a:off x="489689" y="1174733"/>
          <a:ext cx="1454161" cy="1288133"/>
        </a:xfrm>
        <a:prstGeom prst="ellipse">
          <a:avLst/>
        </a:prstGeom>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sp:txBody>
      <dsp:txXfrm>
        <a:off x="702646" y="1363376"/>
        <a:ext cx="1028247" cy="9108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FE34B-C82B-4E29-BF44-2669E2BC47C6}">
      <dsp:nvSpPr>
        <dsp:cNvPr id="0" name=""/>
        <dsp:cNvSpPr/>
      </dsp:nvSpPr>
      <dsp:spPr>
        <a:xfrm>
          <a:off x="2167096" y="169278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sp:txBody>
      <dsp:txXfrm>
        <a:off x="2355739" y="1881426"/>
        <a:ext cx="910847" cy="910847"/>
      </dsp:txXfrm>
    </dsp:sp>
    <dsp:sp modelId="{72C1EE30-F70B-480C-8500-9C9E57C33C02}">
      <dsp:nvSpPr>
        <dsp:cNvPr id="0" name=""/>
        <dsp:cNvSpPr/>
      </dsp:nvSpPr>
      <dsp:spPr>
        <a:xfrm rot="16200000">
          <a:off x="2617008" y="1477699"/>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2801455" y="1488920"/>
        <a:ext cx="19415" cy="19415"/>
      </dsp:txXfrm>
    </dsp:sp>
    <dsp:sp modelId="{3A3B3BB9-785C-4078-9662-A5A7CD24AFB7}">
      <dsp:nvSpPr>
        <dsp:cNvPr id="0" name=""/>
        <dsp:cNvSpPr/>
      </dsp:nvSpPr>
      <dsp:spPr>
        <a:xfrm>
          <a:off x="2167096" y="16339"/>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sp:txBody>
      <dsp:txXfrm>
        <a:off x="2355739" y="204982"/>
        <a:ext cx="910847" cy="910847"/>
      </dsp:txXfrm>
    </dsp:sp>
    <dsp:sp modelId="{EC27581A-165D-407E-842A-D68E1DBED601}">
      <dsp:nvSpPr>
        <dsp:cNvPr id="0" name=""/>
        <dsp:cNvSpPr/>
      </dsp:nvSpPr>
      <dsp:spPr>
        <a:xfrm rot="20520000">
          <a:off x="3414204" y="205689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598652" y="2068117"/>
        <a:ext cx="19415" cy="19415"/>
      </dsp:txXfrm>
    </dsp:sp>
    <dsp:sp modelId="{E0650D82-A84E-4862-A892-33FE22AA75B7}">
      <dsp:nvSpPr>
        <dsp:cNvPr id="0" name=""/>
        <dsp:cNvSpPr/>
      </dsp:nvSpPr>
      <dsp:spPr>
        <a:xfrm>
          <a:off x="3761489" y="117473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sp:txBody>
      <dsp:txXfrm>
        <a:off x="3950132" y="1363376"/>
        <a:ext cx="910847" cy="910847"/>
      </dsp:txXfrm>
    </dsp:sp>
    <dsp:sp modelId="{4B3A788D-39E3-41E9-AAA5-E5DC5706FF75}">
      <dsp:nvSpPr>
        <dsp:cNvPr id="0" name=""/>
        <dsp:cNvSpPr/>
      </dsp:nvSpPr>
      <dsp:spPr>
        <a:xfrm rot="3240000">
          <a:off x="3109702"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294150" y="3005278"/>
        <a:ext cx="19415" cy="19415"/>
      </dsp:txXfrm>
    </dsp:sp>
    <dsp:sp modelId="{FADDC23D-3A75-452D-926D-9430405F07D3}">
      <dsp:nvSpPr>
        <dsp:cNvPr id="0" name=""/>
        <dsp:cNvSpPr/>
      </dsp:nvSpPr>
      <dsp:spPr>
        <a:xfrm>
          <a:off x="3152485"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sp:txBody>
      <dsp:txXfrm>
        <a:off x="3341128" y="3237697"/>
        <a:ext cx="910847" cy="910847"/>
      </dsp:txXfrm>
    </dsp:sp>
    <dsp:sp modelId="{9C6241C9-9702-4590-B437-31F5C1558B98}">
      <dsp:nvSpPr>
        <dsp:cNvPr id="0" name=""/>
        <dsp:cNvSpPr/>
      </dsp:nvSpPr>
      <dsp:spPr>
        <a:xfrm rot="7560000">
          <a:off x="2124313"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308761" y="3005278"/>
        <a:ext cx="19415" cy="19415"/>
      </dsp:txXfrm>
    </dsp:sp>
    <dsp:sp modelId="{7ECF692F-74F3-452C-9EBF-2E565340B84F}">
      <dsp:nvSpPr>
        <dsp:cNvPr id="0" name=""/>
        <dsp:cNvSpPr/>
      </dsp:nvSpPr>
      <dsp:spPr>
        <a:xfrm>
          <a:off x="1181707"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sp:txBody>
      <dsp:txXfrm>
        <a:off x="1370350" y="3237697"/>
        <a:ext cx="910847" cy="910847"/>
      </dsp:txXfrm>
    </dsp:sp>
    <dsp:sp modelId="{57831A0F-3FC1-414E-B5F0-40B06AB82BBD}">
      <dsp:nvSpPr>
        <dsp:cNvPr id="0" name=""/>
        <dsp:cNvSpPr/>
      </dsp:nvSpPr>
      <dsp:spPr>
        <a:xfrm rot="11880000">
          <a:off x="1891680" y="2068279"/>
          <a:ext cx="314638" cy="41857"/>
        </a:xfrm>
        <a:custGeom>
          <a:avLst/>
          <a:gdLst/>
          <a:ahLst/>
          <a:cxnLst/>
          <a:rect l="0" t="0" r="0" b="0"/>
          <a:pathLst>
            <a:path>
              <a:moveTo>
                <a:pt x="0" y="20928"/>
              </a:moveTo>
              <a:lnTo>
                <a:pt x="314638"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041133" y="2081342"/>
        <a:ext cx="15731" cy="15731"/>
      </dsp:txXfrm>
    </dsp:sp>
    <dsp:sp modelId="{3E81CECF-F12D-42D5-B477-1A280B1115DA}">
      <dsp:nvSpPr>
        <dsp:cNvPr id="0" name=""/>
        <dsp:cNvSpPr/>
      </dsp:nvSpPr>
      <dsp:spPr>
        <a:xfrm>
          <a:off x="489689" y="1174733"/>
          <a:ext cx="1454161" cy="1288133"/>
        </a:xfrm>
        <a:prstGeom prst="ellipse">
          <a:avLst/>
        </a:prstGeom>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sp:txBody>
      <dsp:txXfrm>
        <a:off x="702646" y="1363376"/>
        <a:ext cx="1028247" cy="9108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FE34B-C82B-4E29-BF44-2669E2BC47C6}">
      <dsp:nvSpPr>
        <dsp:cNvPr id="0" name=""/>
        <dsp:cNvSpPr/>
      </dsp:nvSpPr>
      <dsp:spPr>
        <a:xfrm>
          <a:off x="2167096" y="169278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sp:txBody>
      <dsp:txXfrm>
        <a:off x="2355739" y="1881426"/>
        <a:ext cx="910847" cy="910847"/>
      </dsp:txXfrm>
    </dsp:sp>
    <dsp:sp modelId="{72C1EE30-F70B-480C-8500-9C9E57C33C02}">
      <dsp:nvSpPr>
        <dsp:cNvPr id="0" name=""/>
        <dsp:cNvSpPr/>
      </dsp:nvSpPr>
      <dsp:spPr>
        <a:xfrm rot="16200000">
          <a:off x="2617008" y="1477699"/>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2801455" y="1488920"/>
        <a:ext cx="19415" cy="19415"/>
      </dsp:txXfrm>
    </dsp:sp>
    <dsp:sp modelId="{3A3B3BB9-785C-4078-9662-A5A7CD24AFB7}">
      <dsp:nvSpPr>
        <dsp:cNvPr id="0" name=""/>
        <dsp:cNvSpPr/>
      </dsp:nvSpPr>
      <dsp:spPr>
        <a:xfrm>
          <a:off x="2167096" y="16339"/>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sp:txBody>
      <dsp:txXfrm>
        <a:off x="2355739" y="204982"/>
        <a:ext cx="910847" cy="910847"/>
      </dsp:txXfrm>
    </dsp:sp>
    <dsp:sp modelId="{EC27581A-165D-407E-842A-D68E1DBED601}">
      <dsp:nvSpPr>
        <dsp:cNvPr id="0" name=""/>
        <dsp:cNvSpPr/>
      </dsp:nvSpPr>
      <dsp:spPr>
        <a:xfrm rot="20520000">
          <a:off x="3414204" y="205689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598652" y="2068117"/>
        <a:ext cx="19415" cy="19415"/>
      </dsp:txXfrm>
    </dsp:sp>
    <dsp:sp modelId="{E0650D82-A84E-4862-A892-33FE22AA75B7}">
      <dsp:nvSpPr>
        <dsp:cNvPr id="0" name=""/>
        <dsp:cNvSpPr/>
      </dsp:nvSpPr>
      <dsp:spPr>
        <a:xfrm>
          <a:off x="3761489" y="117473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sp:txBody>
      <dsp:txXfrm>
        <a:off x="3950132" y="1363376"/>
        <a:ext cx="910847" cy="910847"/>
      </dsp:txXfrm>
    </dsp:sp>
    <dsp:sp modelId="{4B3A788D-39E3-41E9-AAA5-E5DC5706FF75}">
      <dsp:nvSpPr>
        <dsp:cNvPr id="0" name=""/>
        <dsp:cNvSpPr/>
      </dsp:nvSpPr>
      <dsp:spPr>
        <a:xfrm rot="3240000">
          <a:off x="3109702"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294150" y="3005278"/>
        <a:ext cx="19415" cy="19415"/>
      </dsp:txXfrm>
    </dsp:sp>
    <dsp:sp modelId="{FADDC23D-3A75-452D-926D-9430405F07D3}">
      <dsp:nvSpPr>
        <dsp:cNvPr id="0" name=""/>
        <dsp:cNvSpPr/>
      </dsp:nvSpPr>
      <dsp:spPr>
        <a:xfrm>
          <a:off x="3152485"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sp:txBody>
      <dsp:txXfrm>
        <a:off x="3341128" y="3237697"/>
        <a:ext cx="910847" cy="910847"/>
      </dsp:txXfrm>
    </dsp:sp>
    <dsp:sp modelId="{9C6241C9-9702-4590-B437-31F5C1558B98}">
      <dsp:nvSpPr>
        <dsp:cNvPr id="0" name=""/>
        <dsp:cNvSpPr/>
      </dsp:nvSpPr>
      <dsp:spPr>
        <a:xfrm rot="7560000">
          <a:off x="2124313"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308761" y="3005278"/>
        <a:ext cx="19415" cy="19415"/>
      </dsp:txXfrm>
    </dsp:sp>
    <dsp:sp modelId="{7ECF692F-74F3-452C-9EBF-2E565340B84F}">
      <dsp:nvSpPr>
        <dsp:cNvPr id="0" name=""/>
        <dsp:cNvSpPr/>
      </dsp:nvSpPr>
      <dsp:spPr>
        <a:xfrm>
          <a:off x="1181707"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sp:txBody>
      <dsp:txXfrm>
        <a:off x="1370350" y="3237697"/>
        <a:ext cx="910847" cy="910847"/>
      </dsp:txXfrm>
    </dsp:sp>
    <dsp:sp modelId="{57831A0F-3FC1-414E-B5F0-40B06AB82BBD}">
      <dsp:nvSpPr>
        <dsp:cNvPr id="0" name=""/>
        <dsp:cNvSpPr/>
      </dsp:nvSpPr>
      <dsp:spPr>
        <a:xfrm rot="11880000">
          <a:off x="1891680" y="2068279"/>
          <a:ext cx="314638" cy="41857"/>
        </a:xfrm>
        <a:custGeom>
          <a:avLst/>
          <a:gdLst/>
          <a:ahLst/>
          <a:cxnLst/>
          <a:rect l="0" t="0" r="0" b="0"/>
          <a:pathLst>
            <a:path>
              <a:moveTo>
                <a:pt x="0" y="20928"/>
              </a:moveTo>
              <a:lnTo>
                <a:pt x="314638"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041133" y="2081342"/>
        <a:ext cx="15731" cy="15731"/>
      </dsp:txXfrm>
    </dsp:sp>
    <dsp:sp modelId="{3E81CECF-F12D-42D5-B477-1A280B1115DA}">
      <dsp:nvSpPr>
        <dsp:cNvPr id="0" name=""/>
        <dsp:cNvSpPr/>
      </dsp:nvSpPr>
      <dsp:spPr>
        <a:xfrm>
          <a:off x="489689" y="1174733"/>
          <a:ext cx="1454161" cy="1288133"/>
        </a:xfrm>
        <a:prstGeom prst="ellipse">
          <a:avLst/>
        </a:prstGeom>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sp:txBody>
      <dsp:txXfrm>
        <a:off x="702646" y="1363376"/>
        <a:ext cx="1028247" cy="91084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FE34B-C82B-4E29-BF44-2669E2BC47C6}">
      <dsp:nvSpPr>
        <dsp:cNvPr id="0" name=""/>
        <dsp:cNvSpPr/>
      </dsp:nvSpPr>
      <dsp:spPr>
        <a:xfrm>
          <a:off x="2167096" y="169278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sp:txBody>
      <dsp:txXfrm>
        <a:off x="2355739" y="1881426"/>
        <a:ext cx="910847" cy="910847"/>
      </dsp:txXfrm>
    </dsp:sp>
    <dsp:sp modelId="{72C1EE30-F70B-480C-8500-9C9E57C33C02}">
      <dsp:nvSpPr>
        <dsp:cNvPr id="0" name=""/>
        <dsp:cNvSpPr/>
      </dsp:nvSpPr>
      <dsp:spPr>
        <a:xfrm rot="16200000">
          <a:off x="2617008" y="1477699"/>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2801455" y="1488920"/>
        <a:ext cx="19415" cy="19415"/>
      </dsp:txXfrm>
    </dsp:sp>
    <dsp:sp modelId="{3A3B3BB9-785C-4078-9662-A5A7CD24AFB7}">
      <dsp:nvSpPr>
        <dsp:cNvPr id="0" name=""/>
        <dsp:cNvSpPr/>
      </dsp:nvSpPr>
      <dsp:spPr>
        <a:xfrm>
          <a:off x="2167096" y="16339"/>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sp:txBody>
      <dsp:txXfrm>
        <a:off x="2355739" y="204982"/>
        <a:ext cx="910847" cy="910847"/>
      </dsp:txXfrm>
    </dsp:sp>
    <dsp:sp modelId="{EC27581A-165D-407E-842A-D68E1DBED601}">
      <dsp:nvSpPr>
        <dsp:cNvPr id="0" name=""/>
        <dsp:cNvSpPr/>
      </dsp:nvSpPr>
      <dsp:spPr>
        <a:xfrm rot="20520000">
          <a:off x="3414204" y="205689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598652" y="2068117"/>
        <a:ext cx="19415" cy="19415"/>
      </dsp:txXfrm>
    </dsp:sp>
    <dsp:sp modelId="{E0650D82-A84E-4862-A892-33FE22AA75B7}">
      <dsp:nvSpPr>
        <dsp:cNvPr id="0" name=""/>
        <dsp:cNvSpPr/>
      </dsp:nvSpPr>
      <dsp:spPr>
        <a:xfrm>
          <a:off x="3761489" y="117473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sp:txBody>
      <dsp:txXfrm>
        <a:off x="3950132" y="1363376"/>
        <a:ext cx="910847" cy="910847"/>
      </dsp:txXfrm>
    </dsp:sp>
    <dsp:sp modelId="{4B3A788D-39E3-41E9-AAA5-E5DC5706FF75}">
      <dsp:nvSpPr>
        <dsp:cNvPr id="0" name=""/>
        <dsp:cNvSpPr/>
      </dsp:nvSpPr>
      <dsp:spPr>
        <a:xfrm rot="3240000">
          <a:off x="3109702"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294150" y="3005278"/>
        <a:ext cx="19415" cy="19415"/>
      </dsp:txXfrm>
    </dsp:sp>
    <dsp:sp modelId="{FADDC23D-3A75-452D-926D-9430405F07D3}">
      <dsp:nvSpPr>
        <dsp:cNvPr id="0" name=""/>
        <dsp:cNvSpPr/>
      </dsp:nvSpPr>
      <dsp:spPr>
        <a:xfrm>
          <a:off x="3152485"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sp:txBody>
      <dsp:txXfrm>
        <a:off x="3341128" y="3237697"/>
        <a:ext cx="910847" cy="910847"/>
      </dsp:txXfrm>
    </dsp:sp>
    <dsp:sp modelId="{9C6241C9-9702-4590-B437-31F5C1558B98}">
      <dsp:nvSpPr>
        <dsp:cNvPr id="0" name=""/>
        <dsp:cNvSpPr/>
      </dsp:nvSpPr>
      <dsp:spPr>
        <a:xfrm rot="7560000">
          <a:off x="2124313"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308761" y="3005278"/>
        <a:ext cx="19415" cy="19415"/>
      </dsp:txXfrm>
    </dsp:sp>
    <dsp:sp modelId="{7ECF692F-74F3-452C-9EBF-2E565340B84F}">
      <dsp:nvSpPr>
        <dsp:cNvPr id="0" name=""/>
        <dsp:cNvSpPr/>
      </dsp:nvSpPr>
      <dsp:spPr>
        <a:xfrm>
          <a:off x="1181707"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sp:txBody>
      <dsp:txXfrm>
        <a:off x="1370350" y="3237697"/>
        <a:ext cx="910847" cy="910847"/>
      </dsp:txXfrm>
    </dsp:sp>
    <dsp:sp modelId="{57831A0F-3FC1-414E-B5F0-40B06AB82BBD}">
      <dsp:nvSpPr>
        <dsp:cNvPr id="0" name=""/>
        <dsp:cNvSpPr/>
      </dsp:nvSpPr>
      <dsp:spPr>
        <a:xfrm rot="11880000">
          <a:off x="1891680" y="2068279"/>
          <a:ext cx="314638" cy="41857"/>
        </a:xfrm>
        <a:custGeom>
          <a:avLst/>
          <a:gdLst/>
          <a:ahLst/>
          <a:cxnLst/>
          <a:rect l="0" t="0" r="0" b="0"/>
          <a:pathLst>
            <a:path>
              <a:moveTo>
                <a:pt x="0" y="20928"/>
              </a:moveTo>
              <a:lnTo>
                <a:pt x="314638"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041133" y="2081342"/>
        <a:ext cx="15731" cy="15731"/>
      </dsp:txXfrm>
    </dsp:sp>
    <dsp:sp modelId="{3E81CECF-F12D-42D5-B477-1A280B1115DA}">
      <dsp:nvSpPr>
        <dsp:cNvPr id="0" name=""/>
        <dsp:cNvSpPr/>
      </dsp:nvSpPr>
      <dsp:spPr>
        <a:xfrm>
          <a:off x="489689" y="1174733"/>
          <a:ext cx="1454161" cy="1288133"/>
        </a:xfrm>
        <a:prstGeom prst="ellipse">
          <a:avLst/>
        </a:prstGeom>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sp:txBody>
      <dsp:txXfrm>
        <a:off x="702646" y="1363376"/>
        <a:ext cx="1028247" cy="9108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FE34B-C82B-4E29-BF44-2669E2BC47C6}">
      <dsp:nvSpPr>
        <dsp:cNvPr id="0" name=""/>
        <dsp:cNvSpPr/>
      </dsp:nvSpPr>
      <dsp:spPr>
        <a:xfrm>
          <a:off x="2167096" y="169278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sp:txBody>
      <dsp:txXfrm>
        <a:off x="2355739" y="1881426"/>
        <a:ext cx="910847" cy="910847"/>
      </dsp:txXfrm>
    </dsp:sp>
    <dsp:sp modelId="{72C1EE30-F70B-480C-8500-9C9E57C33C02}">
      <dsp:nvSpPr>
        <dsp:cNvPr id="0" name=""/>
        <dsp:cNvSpPr/>
      </dsp:nvSpPr>
      <dsp:spPr>
        <a:xfrm rot="16200000">
          <a:off x="2617008" y="1477699"/>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2801455" y="1488920"/>
        <a:ext cx="19415" cy="19415"/>
      </dsp:txXfrm>
    </dsp:sp>
    <dsp:sp modelId="{3A3B3BB9-785C-4078-9662-A5A7CD24AFB7}">
      <dsp:nvSpPr>
        <dsp:cNvPr id="0" name=""/>
        <dsp:cNvSpPr/>
      </dsp:nvSpPr>
      <dsp:spPr>
        <a:xfrm>
          <a:off x="2167096" y="16339"/>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sp:txBody>
      <dsp:txXfrm>
        <a:off x="2355739" y="204982"/>
        <a:ext cx="910847" cy="910847"/>
      </dsp:txXfrm>
    </dsp:sp>
    <dsp:sp modelId="{EC27581A-165D-407E-842A-D68E1DBED601}">
      <dsp:nvSpPr>
        <dsp:cNvPr id="0" name=""/>
        <dsp:cNvSpPr/>
      </dsp:nvSpPr>
      <dsp:spPr>
        <a:xfrm rot="20520000">
          <a:off x="3414204" y="205689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598652" y="2068117"/>
        <a:ext cx="19415" cy="19415"/>
      </dsp:txXfrm>
    </dsp:sp>
    <dsp:sp modelId="{E0650D82-A84E-4862-A892-33FE22AA75B7}">
      <dsp:nvSpPr>
        <dsp:cNvPr id="0" name=""/>
        <dsp:cNvSpPr/>
      </dsp:nvSpPr>
      <dsp:spPr>
        <a:xfrm>
          <a:off x="3761489" y="117473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sp:txBody>
      <dsp:txXfrm>
        <a:off x="3950132" y="1363376"/>
        <a:ext cx="910847" cy="910847"/>
      </dsp:txXfrm>
    </dsp:sp>
    <dsp:sp modelId="{4B3A788D-39E3-41E9-AAA5-E5DC5706FF75}">
      <dsp:nvSpPr>
        <dsp:cNvPr id="0" name=""/>
        <dsp:cNvSpPr/>
      </dsp:nvSpPr>
      <dsp:spPr>
        <a:xfrm rot="3240000">
          <a:off x="3109702"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294150" y="3005278"/>
        <a:ext cx="19415" cy="19415"/>
      </dsp:txXfrm>
    </dsp:sp>
    <dsp:sp modelId="{FADDC23D-3A75-452D-926D-9430405F07D3}">
      <dsp:nvSpPr>
        <dsp:cNvPr id="0" name=""/>
        <dsp:cNvSpPr/>
      </dsp:nvSpPr>
      <dsp:spPr>
        <a:xfrm>
          <a:off x="3152485"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sp:txBody>
      <dsp:txXfrm>
        <a:off x="3341128" y="3237697"/>
        <a:ext cx="910847" cy="910847"/>
      </dsp:txXfrm>
    </dsp:sp>
    <dsp:sp modelId="{9C6241C9-9702-4590-B437-31F5C1558B98}">
      <dsp:nvSpPr>
        <dsp:cNvPr id="0" name=""/>
        <dsp:cNvSpPr/>
      </dsp:nvSpPr>
      <dsp:spPr>
        <a:xfrm rot="7560000">
          <a:off x="2124313"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308761" y="3005278"/>
        <a:ext cx="19415" cy="19415"/>
      </dsp:txXfrm>
    </dsp:sp>
    <dsp:sp modelId="{7ECF692F-74F3-452C-9EBF-2E565340B84F}">
      <dsp:nvSpPr>
        <dsp:cNvPr id="0" name=""/>
        <dsp:cNvSpPr/>
      </dsp:nvSpPr>
      <dsp:spPr>
        <a:xfrm>
          <a:off x="1181707"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sp:txBody>
      <dsp:txXfrm>
        <a:off x="1370350" y="3237697"/>
        <a:ext cx="910847" cy="910847"/>
      </dsp:txXfrm>
    </dsp:sp>
    <dsp:sp modelId="{57831A0F-3FC1-414E-B5F0-40B06AB82BBD}">
      <dsp:nvSpPr>
        <dsp:cNvPr id="0" name=""/>
        <dsp:cNvSpPr/>
      </dsp:nvSpPr>
      <dsp:spPr>
        <a:xfrm rot="11880000">
          <a:off x="1891680" y="2068279"/>
          <a:ext cx="314638" cy="41857"/>
        </a:xfrm>
        <a:custGeom>
          <a:avLst/>
          <a:gdLst/>
          <a:ahLst/>
          <a:cxnLst/>
          <a:rect l="0" t="0" r="0" b="0"/>
          <a:pathLst>
            <a:path>
              <a:moveTo>
                <a:pt x="0" y="20928"/>
              </a:moveTo>
              <a:lnTo>
                <a:pt x="314638"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041133" y="2081342"/>
        <a:ext cx="15731" cy="15731"/>
      </dsp:txXfrm>
    </dsp:sp>
    <dsp:sp modelId="{3E81CECF-F12D-42D5-B477-1A280B1115DA}">
      <dsp:nvSpPr>
        <dsp:cNvPr id="0" name=""/>
        <dsp:cNvSpPr/>
      </dsp:nvSpPr>
      <dsp:spPr>
        <a:xfrm>
          <a:off x="489689" y="1174733"/>
          <a:ext cx="1454161" cy="1288133"/>
        </a:xfrm>
        <a:prstGeom prst="ellipse">
          <a:avLst/>
        </a:prstGeom>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sp:txBody>
      <dsp:txXfrm>
        <a:off x="702646" y="1363376"/>
        <a:ext cx="1028247" cy="91084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FE34B-C82B-4E29-BF44-2669E2BC47C6}">
      <dsp:nvSpPr>
        <dsp:cNvPr id="0" name=""/>
        <dsp:cNvSpPr/>
      </dsp:nvSpPr>
      <dsp:spPr>
        <a:xfrm>
          <a:off x="2167096" y="169278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Individual</a:t>
          </a:r>
          <a:endParaRPr lang="fr-FR" sz="1100" b="1" kern="1200">
            <a:solidFill>
              <a:prstClr val="black"/>
            </a:solidFill>
            <a:latin typeface="Arial" panose="020B0604020202020204"/>
            <a:ea typeface="+mn-ea"/>
            <a:cs typeface="+mn-cs"/>
          </a:endParaRPr>
        </a:p>
      </dsp:txBody>
      <dsp:txXfrm>
        <a:off x="2355739" y="1881426"/>
        <a:ext cx="910847" cy="910847"/>
      </dsp:txXfrm>
    </dsp:sp>
    <dsp:sp modelId="{72C1EE30-F70B-480C-8500-9C9E57C33C02}">
      <dsp:nvSpPr>
        <dsp:cNvPr id="0" name=""/>
        <dsp:cNvSpPr/>
      </dsp:nvSpPr>
      <dsp:spPr>
        <a:xfrm rot="16200000">
          <a:off x="2617008" y="1477699"/>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2801455" y="1488920"/>
        <a:ext cx="19415" cy="19415"/>
      </dsp:txXfrm>
    </dsp:sp>
    <dsp:sp modelId="{3A3B3BB9-785C-4078-9662-A5A7CD24AFB7}">
      <dsp:nvSpPr>
        <dsp:cNvPr id="0" name=""/>
        <dsp:cNvSpPr/>
      </dsp:nvSpPr>
      <dsp:spPr>
        <a:xfrm>
          <a:off x="2167096" y="16339"/>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Care/Healing</a:t>
          </a:r>
        </a:p>
      </dsp:txBody>
      <dsp:txXfrm>
        <a:off x="2355739" y="204982"/>
        <a:ext cx="910847" cy="910847"/>
      </dsp:txXfrm>
    </dsp:sp>
    <dsp:sp modelId="{EC27581A-165D-407E-842A-D68E1DBED601}">
      <dsp:nvSpPr>
        <dsp:cNvPr id="0" name=""/>
        <dsp:cNvSpPr/>
      </dsp:nvSpPr>
      <dsp:spPr>
        <a:xfrm rot="20520000">
          <a:off x="3414204" y="205689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598652" y="2068117"/>
        <a:ext cx="19415" cy="19415"/>
      </dsp:txXfrm>
    </dsp:sp>
    <dsp:sp modelId="{E0650D82-A84E-4862-A892-33FE22AA75B7}">
      <dsp:nvSpPr>
        <dsp:cNvPr id="0" name=""/>
        <dsp:cNvSpPr/>
      </dsp:nvSpPr>
      <dsp:spPr>
        <a:xfrm>
          <a:off x="3761489" y="1174733"/>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Segregated</a:t>
          </a:r>
          <a:r>
            <a:rPr lang="en-GB" sz="1100" b="1" kern="1200">
              <a:solidFill>
                <a:prstClr val="black"/>
              </a:solidFill>
              <a:latin typeface="Arial" panose="020B0604020202020204"/>
              <a:ea typeface="+mn-ea"/>
              <a:cs typeface="+mn-cs"/>
            </a:rPr>
            <a:t> institutions</a:t>
          </a:r>
          <a:endParaRPr lang="fr-FR" sz="1100" b="1" kern="1200">
            <a:solidFill>
              <a:prstClr val="black"/>
            </a:solidFill>
            <a:latin typeface="Arial" panose="020B0604020202020204"/>
            <a:ea typeface="+mn-ea"/>
            <a:cs typeface="+mn-cs"/>
          </a:endParaRPr>
        </a:p>
      </dsp:txBody>
      <dsp:txXfrm>
        <a:off x="3950132" y="1363376"/>
        <a:ext cx="910847" cy="910847"/>
      </dsp:txXfrm>
    </dsp:sp>
    <dsp:sp modelId="{4B3A788D-39E3-41E9-AAA5-E5DC5706FF75}">
      <dsp:nvSpPr>
        <dsp:cNvPr id="0" name=""/>
        <dsp:cNvSpPr/>
      </dsp:nvSpPr>
      <dsp:spPr>
        <a:xfrm rot="3240000">
          <a:off x="3109702"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a:off x="3294150" y="3005278"/>
        <a:ext cx="19415" cy="19415"/>
      </dsp:txXfrm>
    </dsp:sp>
    <dsp:sp modelId="{FADDC23D-3A75-452D-926D-9430405F07D3}">
      <dsp:nvSpPr>
        <dsp:cNvPr id="0" name=""/>
        <dsp:cNvSpPr/>
      </dsp:nvSpPr>
      <dsp:spPr>
        <a:xfrm>
          <a:off x="3152485"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GB" sz="1100" b="1" kern="1200">
              <a:solidFill>
                <a:prstClr val="black"/>
              </a:solidFill>
              <a:latin typeface="Arial" panose="020B0604020202020204"/>
              <a:ea typeface="+mn-ea"/>
              <a:cs typeface="+mn-cs"/>
            </a:rPr>
            <a:t>Social agents</a:t>
          </a:r>
          <a:endParaRPr lang="fr-FR" sz="1100" b="1" kern="1200">
            <a:solidFill>
              <a:prstClr val="black"/>
            </a:solidFill>
            <a:latin typeface="Arial" panose="020B0604020202020204"/>
            <a:ea typeface="+mn-ea"/>
            <a:cs typeface="+mn-cs"/>
          </a:endParaRPr>
        </a:p>
      </dsp:txBody>
      <dsp:txXfrm>
        <a:off x="3341128" y="3237697"/>
        <a:ext cx="910847" cy="910847"/>
      </dsp:txXfrm>
    </dsp:sp>
    <dsp:sp modelId="{9C6241C9-9702-4590-B437-31F5C1558B98}">
      <dsp:nvSpPr>
        <dsp:cNvPr id="0" name=""/>
        <dsp:cNvSpPr/>
      </dsp:nvSpPr>
      <dsp:spPr>
        <a:xfrm rot="7560000">
          <a:off x="2124313" y="2994056"/>
          <a:ext cx="388310" cy="41857"/>
        </a:xfrm>
        <a:custGeom>
          <a:avLst/>
          <a:gdLst/>
          <a:ahLst/>
          <a:cxnLst/>
          <a:rect l="0" t="0" r="0" b="0"/>
          <a:pathLst>
            <a:path>
              <a:moveTo>
                <a:pt x="0" y="20928"/>
              </a:moveTo>
              <a:lnTo>
                <a:pt x="388310"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308761" y="3005278"/>
        <a:ext cx="19415" cy="19415"/>
      </dsp:txXfrm>
    </dsp:sp>
    <dsp:sp modelId="{7ECF692F-74F3-452C-9EBF-2E565340B84F}">
      <dsp:nvSpPr>
        <dsp:cNvPr id="0" name=""/>
        <dsp:cNvSpPr/>
      </dsp:nvSpPr>
      <dsp:spPr>
        <a:xfrm>
          <a:off x="1181707" y="3049054"/>
          <a:ext cx="1288133" cy="1288133"/>
        </a:xfrm>
        <a:prstGeom prst="ellipse">
          <a:avLst/>
        </a:prstGeom>
        <a:solidFill>
          <a:srgbClr val="7474C1">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a:solidFill>
                <a:prstClr val="black"/>
              </a:solidFill>
              <a:latin typeface="Arial" panose="020B0604020202020204"/>
              <a:ea typeface="+mn-ea"/>
              <a:cs typeface="+mn-cs"/>
            </a:rPr>
            <a:t>Limited </a:t>
          </a:r>
          <a:r>
            <a:rPr lang="en-GB" sz="1100" b="1" kern="1200">
              <a:solidFill>
                <a:prstClr val="black"/>
              </a:solidFill>
              <a:latin typeface="Arial" panose="020B0604020202020204"/>
              <a:ea typeface="+mn-ea"/>
              <a:cs typeface="+mn-cs"/>
            </a:rPr>
            <a:t>use</a:t>
          </a:r>
          <a:endParaRPr lang="en-GB" sz="1100" b="1" kern="1200" err="1">
            <a:solidFill>
              <a:prstClr val="black"/>
            </a:solidFill>
            <a:latin typeface="Arial" panose="020B0604020202020204"/>
            <a:ea typeface="+mn-ea"/>
            <a:cs typeface="+mn-cs"/>
          </a:endParaRPr>
        </a:p>
      </dsp:txBody>
      <dsp:txXfrm>
        <a:off x="1370350" y="3237697"/>
        <a:ext cx="910847" cy="910847"/>
      </dsp:txXfrm>
    </dsp:sp>
    <dsp:sp modelId="{57831A0F-3FC1-414E-B5F0-40B06AB82BBD}">
      <dsp:nvSpPr>
        <dsp:cNvPr id="0" name=""/>
        <dsp:cNvSpPr/>
      </dsp:nvSpPr>
      <dsp:spPr>
        <a:xfrm rot="11880000">
          <a:off x="1891680" y="2068279"/>
          <a:ext cx="314638" cy="41857"/>
        </a:xfrm>
        <a:custGeom>
          <a:avLst/>
          <a:gdLst/>
          <a:ahLst/>
          <a:cxnLst/>
          <a:rect l="0" t="0" r="0" b="0"/>
          <a:pathLst>
            <a:path>
              <a:moveTo>
                <a:pt x="0" y="20928"/>
              </a:moveTo>
              <a:lnTo>
                <a:pt x="314638" y="20928"/>
              </a:lnTo>
            </a:path>
          </a:pathLst>
        </a:custGeom>
        <a:noFill/>
        <a:ln w="31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fr-FR" sz="1100" b="1" kern="1200">
            <a:solidFill>
              <a:schemeClr val="tx1"/>
            </a:solidFill>
            <a:latin typeface="+mn-lt"/>
          </a:endParaRPr>
        </a:p>
      </dsp:txBody>
      <dsp:txXfrm rot="10800000">
        <a:off x="2041133" y="2081342"/>
        <a:ext cx="15731" cy="15731"/>
      </dsp:txXfrm>
    </dsp:sp>
    <dsp:sp modelId="{3E81CECF-F12D-42D5-B477-1A280B1115DA}">
      <dsp:nvSpPr>
        <dsp:cNvPr id="0" name=""/>
        <dsp:cNvSpPr/>
      </dsp:nvSpPr>
      <dsp:spPr>
        <a:xfrm>
          <a:off x="489689" y="1174733"/>
          <a:ext cx="1454161" cy="1288133"/>
        </a:xfrm>
        <a:prstGeom prst="ellipse">
          <a:avLst/>
        </a:prstGeom>
        <a:solidFill>
          <a:schemeClr val="accent4">
            <a:lumMod val="20000"/>
            <a:lumOff val="80000"/>
          </a:scheme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fr-FR" sz="1100" b="1" kern="1200" err="1">
              <a:solidFill>
                <a:schemeClr val="tx1"/>
              </a:solidFill>
              <a:latin typeface="+mn-lt"/>
              <a:ea typeface="+mn-ea"/>
              <a:cs typeface="+mn-cs"/>
            </a:rPr>
            <a:t>Medical</a:t>
          </a:r>
          <a:r>
            <a:rPr lang="fr-FR" sz="1100" b="1" kern="1200">
              <a:solidFill>
                <a:schemeClr val="tx1"/>
              </a:solidFill>
              <a:latin typeface="+mn-lt"/>
              <a:ea typeface="+mn-ea"/>
              <a:cs typeface="+mn-cs"/>
            </a:rPr>
            <a:t> </a:t>
          </a:r>
          <a:r>
            <a:rPr lang="fr-FR" sz="1100" b="1" kern="1200" err="1">
              <a:solidFill>
                <a:schemeClr val="tx1"/>
              </a:solidFill>
              <a:latin typeface="+mn-lt"/>
              <a:ea typeface="+mn-ea"/>
              <a:cs typeface="+mn-cs"/>
            </a:rPr>
            <a:t>rehabilitation</a:t>
          </a:r>
          <a:endParaRPr lang="fr-FR" sz="1100" b="1" kern="1200">
            <a:solidFill>
              <a:schemeClr val="tx1"/>
            </a:solidFill>
            <a:latin typeface="+mn-lt"/>
            <a:ea typeface="+mn-ea"/>
            <a:cs typeface="+mn-cs"/>
          </a:endParaRPr>
        </a:p>
      </dsp:txBody>
      <dsp:txXfrm>
        <a:off x="702646" y="1363376"/>
        <a:ext cx="1028247" cy="910847"/>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92B72AA-0BD5-4E43-BF50-906C63DD20EE}"/>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6980E27-55DF-4C48-AC93-874BFCCD6C61}"/>
              </a:ext>
            </a:extLst>
          </p:cNvPr>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C10EE93D-7EE6-4B8A-AF24-1E9E51C87095}" type="datetimeFigureOut">
              <a:rPr lang="en-GB" smtClean="0"/>
              <a:t>19/11/2024</a:t>
            </a:fld>
            <a:endParaRPr lang="en-GB"/>
          </a:p>
        </p:txBody>
      </p:sp>
      <p:sp>
        <p:nvSpPr>
          <p:cNvPr id="4" name="Footer Placeholder 3">
            <a:extLst>
              <a:ext uri="{FF2B5EF4-FFF2-40B4-BE49-F238E27FC236}">
                <a16:creationId xmlns:a16="http://schemas.microsoft.com/office/drawing/2014/main" id="{9F61102A-3EDB-4D05-B5DB-8678FDF5D8D7}"/>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E8A1D0D-DA5E-4FC4-93A7-ED94949E39F6}"/>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5890884B-B83C-4428-A834-1A453597C152}" type="slidenum">
              <a:rPr lang="en-GB" smtClean="0"/>
              <a:t>‹#›</a:t>
            </a:fld>
            <a:endParaRPr lang="en-GB"/>
          </a:p>
        </p:txBody>
      </p:sp>
    </p:spTree>
    <p:extLst>
      <p:ext uri="{BB962C8B-B14F-4D97-AF65-F5344CB8AC3E}">
        <p14:creationId xmlns:p14="http://schemas.microsoft.com/office/powerpoint/2010/main" val="14199670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CCFE5761-17AC-4BAA-B185-ABC100A1AD5D}" type="datetimeFigureOut">
              <a:rPr lang="en-GB" smtClean="0"/>
              <a:t>19/11/2024</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0" tIns="0" rIns="0" bIns="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0E12452D-FF08-4E0F-83D3-26A1AE1BD19F}" type="slidenum">
              <a:rPr lang="en-GB" smtClean="0"/>
              <a:t>‹#›</a:t>
            </a:fld>
            <a:endParaRPr lang="en-GB"/>
          </a:p>
        </p:txBody>
      </p:sp>
    </p:spTree>
    <p:extLst>
      <p:ext uri="{BB962C8B-B14F-4D97-AF65-F5344CB8AC3E}">
        <p14:creationId xmlns:p14="http://schemas.microsoft.com/office/powerpoint/2010/main" val="1616662540"/>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0000"/>
      </a:lnSpc>
      <a:spcBef>
        <a:spcPts val="400"/>
      </a:spcBef>
      <a:spcAft>
        <a:spcPts val="400"/>
      </a:spcAft>
      <a:defRPr sz="1200" b="1" kern="1200">
        <a:solidFill>
          <a:schemeClr val="tx1"/>
        </a:solidFill>
        <a:latin typeface="+mn-lt"/>
        <a:ea typeface="+mn-ea"/>
        <a:cs typeface="+mn-cs"/>
      </a:defRPr>
    </a:lvl1pPr>
    <a:lvl2pPr marL="0" indent="0" algn="l" defTabSz="914400" rtl="0" eaLnBrk="1" latinLnBrk="0" hangingPunct="1">
      <a:lnSpc>
        <a:spcPct val="110000"/>
      </a:lnSpc>
      <a:spcBef>
        <a:spcPts val="200"/>
      </a:spcBef>
      <a:spcAft>
        <a:spcPts val="400"/>
      </a:spcAft>
      <a:buClr>
        <a:schemeClr val="tx2"/>
      </a:buClr>
      <a:buFont typeface="Arial" panose="020B0604020202020204" pitchFamily="34" charset="0"/>
      <a:buNone/>
      <a:defRPr sz="1200" kern="1200">
        <a:solidFill>
          <a:schemeClr val="tx1"/>
        </a:solidFill>
        <a:latin typeface="+mn-lt"/>
        <a:ea typeface="+mn-ea"/>
        <a:cs typeface="+mn-cs"/>
      </a:defRPr>
    </a:lvl2pPr>
    <a:lvl3pPr marL="180000" indent="-180000" algn="l" defTabSz="914400" rtl="0" eaLnBrk="1" latinLnBrk="0" hangingPunct="1">
      <a:lnSpc>
        <a:spcPct val="110000"/>
      </a:lnSpc>
      <a:spcBef>
        <a:spcPts val="200"/>
      </a:spcBef>
      <a:spcAft>
        <a:spcPts val="200"/>
      </a:spcAft>
      <a:buClr>
        <a:schemeClr val="tx2"/>
      </a:buClr>
      <a:buFont typeface="Arial" panose="020B0604020202020204" pitchFamily="34" charset="0"/>
      <a:buChar char="•"/>
      <a:defRPr sz="12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chemeClr val="tx2"/>
      </a:buClr>
      <a:buFont typeface="Arial" panose="020B0604020202020204" pitchFamily="34" charset="0"/>
      <a:buChar char="–"/>
      <a:defRPr sz="1200" kern="1200">
        <a:solidFill>
          <a:schemeClr val="tx1"/>
        </a:solidFill>
        <a:latin typeface="+mn-lt"/>
        <a:ea typeface="+mn-ea"/>
        <a:cs typeface="+mn-cs"/>
      </a:defRPr>
    </a:lvl4pPr>
    <a:lvl5pPr marL="180000" indent="-180000" algn="l" defTabSz="914400" rtl="0" eaLnBrk="1" latinLnBrk="0" hangingPunct="1">
      <a:lnSpc>
        <a:spcPct val="110000"/>
      </a:lnSpc>
      <a:spcBef>
        <a:spcPts val="200"/>
      </a:spcBef>
      <a:spcAft>
        <a:spcPts val="200"/>
      </a:spcAft>
      <a:buClr>
        <a:schemeClr val="tx2"/>
      </a:buClr>
      <a:buFont typeface="+mj-lt"/>
      <a:buAutoNum type="arabicPeriod"/>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s://protect-eu.mimecast.com/s/e64eClOp0T1AjPKf9i1uv?domain=msichoices.org"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s://protect-eu.mimecast.com/s/e64eClOp0T1AjPKf9i1uv?domain=msichoices.org"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s://www.womensrefugeecommission.org/wp-content/uploads/2020/04/GBV-disability-Tool-6-Guidance-on-communicating-with-persons-with-disabilities.pdf"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s://www.womensrefugeecommission.org/wp-content/uploads/2020/04/GBV-disability-Tool-6-Guidance-on-communicating-with-persons-with-disabilities.pdf" TargetMode="External"/><Relationship Id="rId2" Type="http://schemas.openxmlformats.org/officeDocument/2006/relationships/slide" Target="../slides/slide164.xml"/><Relationship Id="rId1" Type="http://schemas.openxmlformats.org/officeDocument/2006/relationships/notesMaster" Target="../notesMasters/notesMaster1.xml"/><Relationship Id="rId4" Type="http://schemas.openxmlformats.org/officeDocument/2006/relationships/hyperlink" Target="https://www.nhs.uk/conditions/deafblindness/treatment/" TargetMode="Externa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3" Type="http://schemas.openxmlformats.org/officeDocument/2006/relationships/hyperlink" Target="https://protect-eu.mimecast.com/s/e64eClOp0T1AjPKf9i1uv?domain=msichoices.org" TargetMode="External"/><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s://protect-eu.mimecast.com/s/e64eClOp0T1AjPKf9i1uv?domain=msichoices.org" TargetMode="External"/><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3" Type="http://schemas.openxmlformats.org/officeDocument/2006/relationships/hyperlink" Target="https://www.traumainformedcare.chcs.org/trauma-informed-champions-from-treaters-to-healers/" TargetMode="External"/><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wfdb.eu/wp-content/uploads/2019/06/WFDB_complete_Final.pdf"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wfdb.eu/wp-content/uploads/2019/06/WFDB_complete_Final.pdf"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www.wfdb.eu/wp-content/uploads/2019/06/WFDB_complete_Final.pdf"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www.wfdb.eu/wp-content/uploads/2019/06/WFDB_complete_Final.pdf"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www.hrw.org/report/2020/10/06/living-chains/shackling-people-psychosocial-disabilities-worldwide#:~:text=Human%20Rights%20Watch%20research%20across,traditional%20or%20religious%20healing%20centers"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www.worldvision.org.uk/media/ngtl0cz4/training_activity_4_game_of_life.pdf"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youtube.com/watch?v=TKzgi5jmgQ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www.who.int/publications/i/item/9789240063600"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www.who.int/publications/i/item/9789240063600"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static1.squarespace.com/static/5d79d3afbc2a705c96c5d2e5/t/634d9409d12381407c9c4dc8/1666028716085/MBReport_Reimagining+Health+Systems_Oct22"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static1.squarespace.com/static/5d79d3afbc2a705c96c5d2e5/t/634d9409d12381407c9c4dc8/1666028716085/MBReport_Reimagining+Health+Systems_Oct22"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s://www.ohchr.org/sites/default/files/Ch_IV_15.pdf"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social.desa.un.org/issues/disability/sustainable-development-goals-sdgs-and-disability"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s://www.guttmacher.org/fr/guttmacher-lancet-commission/accelerer-le-progres-resume"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s://www.guttmacher.org/fr/guttmacher-lancet-commission/accelerer-le-progres-resume"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www.guttmacher.org/fr/guttmacher-lancet-commission/accelerer-le-progres-resume"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2.1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a:t>
            </a:fld>
            <a:endParaRPr lang="en-GB"/>
          </a:p>
        </p:txBody>
      </p:sp>
    </p:spTree>
    <p:extLst>
      <p:ext uri="{BB962C8B-B14F-4D97-AF65-F5344CB8AC3E}">
        <p14:creationId xmlns:p14="http://schemas.microsoft.com/office/powerpoint/2010/main" val="3290691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Segoe UI" panose="020B0502040204020203" pitchFamily="34" charset="0"/>
              </a:rPr>
              <a:t>Important: </a:t>
            </a:r>
            <a:r>
              <a:rPr lang="fr-FR" sz="1800" b="0">
                <a:solidFill>
                  <a:srgbClr val="000000"/>
                </a:solidFill>
                <a:effectLst/>
                <a:latin typeface="Arial" panose="020B0604020202020204" pitchFamily="34" charset="0"/>
                <a:ea typeface="Arial" panose="020B0604020202020204" pitchFamily="34" charset="0"/>
              </a:rPr>
              <a:t>La promotion d’une approche médicale en matière de handicap et la promotion de l’accès aux soins des personnes en situation de handicap, sont des approches très différentes.</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solidFill>
                  <a:srgbClr val="000000"/>
                </a:solidFill>
                <a:effectLst/>
                <a:latin typeface="Arial" panose="020B0604020202020204" pitchFamily="34" charset="0"/>
                <a:ea typeface="Arial" panose="020B0604020202020204" pitchFamily="34" charset="0"/>
              </a:rPr>
              <a:t> </a:t>
            </a:r>
            <a:br>
              <a:rPr lang="en-GB" sz="1800" b="0">
                <a:effectLst/>
                <a:latin typeface="Segoe UI" panose="020B0502040204020203" pitchFamily="34" charset="0"/>
              </a:rPr>
            </a:b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comme n’importe quel autre individu, ont besoin d’accéder à des soins de santé de qualité, ce qui est un droit humain fondamental. Néanmoins, les partisans de l’approche médicale ont historiquement imposé une compréhension médicalisée du handicap selon laquelle le traitement des handicaps et des maladies était considéré comme la seule intervention requise pour « guérir » les personnes en situation de handicap et les intégrer dans la société.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br>
              <a:rPr lang="en-GB" sz="1800" b="0">
                <a:effectLst/>
                <a:latin typeface="Segoe UI" panose="020B0502040204020203" pitchFamily="34" charset="0"/>
              </a:rPr>
            </a:b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De plus, dans ce contexte, les personnes en situation de handicap ont souvent été privées de leur capacité d’agir et de leur autonomie corporelle et des interventions médicales ont été menées sans leur consentement et sans leur donner accès à des informations claires et accessibles.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err="1">
                <a:effectLst/>
                <a:latin typeface="Arial" panose="020B0604020202020204" pitchFamily="34" charset="0"/>
                <a:ea typeface="Arial" panose="020B0604020202020204" pitchFamily="34" charset="0"/>
                <a:cs typeface="Arial" panose="020B0604020202020204" pitchFamily="34" charset="0"/>
              </a:rPr>
              <a:t>Sightsavers</a:t>
            </a:r>
            <a:r>
              <a:rPr lang="en-GB" sz="1800">
                <a:effectLst/>
                <a:latin typeface="Arial" panose="020B0604020202020204" pitchFamily="34" charset="0"/>
                <a:ea typeface="Arial" panose="020B0604020202020204" pitchFamily="34" charset="0"/>
                <a:cs typeface="Arial" panose="020B0604020202020204" pitchFamily="34" charset="0"/>
              </a:rPr>
              <a:t> (2023a). Disability Inclusion Training for SRHR Service Providers Training Package. Inclusive Futures.</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16</a:t>
            </a:fld>
            <a:endParaRPr lang="en-GB"/>
          </a:p>
        </p:txBody>
      </p:sp>
    </p:spTree>
    <p:extLst>
      <p:ext uri="{BB962C8B-B14F-4D97-AF65-F5344CB8AC3E}">
        <p14:creationId xmlns:p14="http://schemas.microsoft.com/office/powerpoint/2010/main" val="27271778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Organisation mondiale de la Santé, Liliane Foundation, Humanity &amp; Inclusion, </a:t>
            </a:r>
            <a:r>
              <a:rPr lang="fr-FR" sz="18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Sightsavers</a:t>
            </a:r>
            <a:r>
              <a:rPr lang="fr-FR"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The </a:t>
            </a:r>
            <a:r>
              <a:rPr lang="fr-FR" sz="18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Leprosy</a:t>
            </a:r>
            <a:r>
              <a:rPr lang="fr-FR"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Mission Nigeria (2021b). Les personnes en situation de handicap partagent leurs expériences en matière d’accès aux informations médicales.  Disponible à l’adresse suivante : https://www.youtube.com/watch?v=LFzBcwC2qqg </a:t>
            </a:r>
            <a:endPar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117</a:t>
            </a:fld>
            <a:endParaRPr lang="en-GB"/>
          </a:p>
        </p:txBody>
      </p:sp>
    </p:spTree>
    <p:extLst>
      <p:ext uri="{BB962C8B-B14F-4D97-AF65-F5344CB8AC3E}">
        <p14:creationId xmlns:p14="http://schemas.microsoft.com/office/powerpoint/2010/main" val="169759960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a:effectLst/>
                <a:latin typeface="Arial" panose="020B0604020202020204" pitchFamily="34" charset="0"/>
                <a:ea typeface="Arial" panose="020B0604020202020204" pitchFamily="34" charset="0"/>
                <a:cs typeface="Arial" panose="020B0604020202020204" pitchFamily="34" charset="0"/>
              </a:rPr>
              <a:t>Organisation mondiale de la Santé, (2022). Rapport mondial sur l’équité en santé pour les personnes handicapées. Résumé d’orientation. Disponible à l’adresse suivante : </a:t>
            </a:r>
            <a:r>
              <a:rPr lang="fr-FR" sz="1800" u="sng">
                <a:solidFill>
                  <a:schemeClr val="accent2"/>
                </a:solidFill>
                <a:effectLst/>
                <a:latin typeface="Arial" panose="020B0604020202020204" pitchFamily="34" charset="0"/>
                <a:ea typeface="Arial" panose="020B0604020202020204" pitchFamily="34" charset="0"/>
                <a:cs typeface="Arial" panose="020B0604020202020204" pitchFamily="34" charset="0"/>
              </a:rPr>
              <a:t>https://www.who.int/fr/publications-detail/9789240063624  </a:t>
            </a:r>
            <a:endParaRPr lang="en-GB" u="sng">
              <a:solidFill>
                <a:schemeClr val="accent2"/>
              </a:solidFill>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118</a:t>
            </a:fld>
            <a:endParaRPr lang="en-GB"/>
          </a:p>
        </p:txBody>
      </p:sp>
    </p:spTree>
    <p:extLst>
      <p:ext uri="{BB962C8B-B14F-4D97-AF65-F5344CB8AC3E}">
        <p14:creationId xmlns:p14="http://schemas.microsoft.com/office/powerpoint/2010/main" val="195023372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a:effectLst/>
                <a:latin typeface="Arial" panose="020B0604020202020204" pitchFamily="34" charset="0"/>
                <a:ea typeface="Arial" panose="020B0604020202020204" pitchFamily="34" charset="0"/>
                <a:cs typeface="Arial" panose="020B0604020202020204" pitchFamily="34" charset="0"/>
              </a:rPr>
              <a:t>Organisation mondiale de la Santé, (2022). Rapport mondial sur l’équité en santé pour les personnes handicapées. Résumé d’orientation. Disponible à l’adresse suivante : https://www.who.int/fr/publications-detail/9789240063624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119</a:t>
            </a:fld>
            <a:endParaRPr lang="en-GB"/>
          </a:p>
        </p:txBody>
      </p:sp>
    </p:spTree>
    <p:extLst>
      <p:ext uri="{BB962C8B-B14F-4D97-AF65-F5344CB8AC3E}">
        <p14:creationId xmlns:p14="http://schemas.microsoft.com/office/powerpoint/2010/main" val="320172004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2.7 dans le </a:t>
            </a:r>
            <a:r>
              <a:rPr lang="en-GB" err="1"/>
              <a:t>manuel</a:t>
            </a:r>
            <a:r>
              <a:rPr lang="en-GB"/>
              <a:t> de formation</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120</a:t>
            </a:fld>
            <a:endParaRPr lang="en-GB"/>
          </a:p>
        </p:txBody>
      </p:sp>
    </p:spTree>
    <p:extLst>
      <p:ext uri="{BB962C8B-B14F-4D97-AF65-F5344CB8AC3E}">
        <p14:creationId xmlns:p14="http://schemas.microsoft.com/office/powerpoint/2010/main" val="333050213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err="1">
                <a:effectLst/>
                <a:latin typeface="Arial" panose="020B0604020202020204" pitchFamily="34" charset="0"/>
                <a:ea typeface="Times New Roman" panose="02020603050405020304" pitchFamily="18" charset="0"/>
                <a:cs typeface="Arial" panose="020B0604020202020204" pitchFamily="34" charset="0"/>
              </a:rPr>
              <a:t>Sightsavers</a:t>
            </a:r>
            <a:r>
              <a:rPr lang="en-GB" sz="1800">
                <a:effectLst/>
                <a:latin typeface="Arial" panose="020B0604020202020204" pitchFamily="34" charset="0"/>
                <a:ea typeface="Times New Roman" panose="02020603050405020304" pitchFamily="18" charset="0"/>
                <a:cs typeface="Arial" panose="020B0604020202020204" pitchFamily="34" charset="0"/>
              </a:rPr>
              <a:t> (2023b). Disability inclusion training curriculum. USAID/Ghana Accelerating Social and </a:t>
            </a:r>
            <a:r>
              <a:rPr lang="en-GB" sz="1800" err="1">
                <a:effectLst/>
                <a:latin typeface="Arial" panose="020B0604020202020204" pitchFamily="34" charset="0"/>
                <a:ea typeface="Times New Roman" panose="02020603050405020304" pitchFamily="18" charset="0"/>
                <a:cs typeface="Arial" panose="020B0604020202020204" pitchFamily="34" charset="0"/>
              </a:rPr>
              <a:t>Behavior</a:t>
            </a:r>
            <a:r>
              <a:rPr lang="en-GB" sz="1800">
                <a:effectLst/>
                <a:latin typeface="Arial" panose="020B0604020202020204" pitchFamily="34" charset="0"/>
                <a:ea typeface="Times New Roman" panose="02020603050405020304" pitchFamily="18" charset="0"/>
                <a:cs typeface="Arial" panose="020B0604020202020204" pitchFamily="34" charset="0"/>
              </a:rPr>
              <a:t> Change.</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122</a:t>
            </a:fld>
            <a:endParaRPr lang="en-GB"/>
          </a:p>
        </p:txBody>
      </p:sp>
    </p:spTree>
    <p:extLst>
      <p:ext uri="{BB962C8B-B14F-4D97-AF65-F5344CB8AC3E}">
        <p14:creationId xmlns:p14="http://schemas.microsoft.com/office/powerpoint/2010/main" val="6997038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2.8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124</a:t>
            </a:fld>
            <a:endParaRPr lang="en-GB"/>
          </a:p>
        </p:txBody>
      </p:sp>
    </p:spTree>
    <p:extLst>
      <p:ext uri="{BB962C8B-B14F-4D97-AF65-F5344CB8AC3E}">
        <p14:creationId xmlns:p14="http://schemas.microsoft.com/office/powerpoint/2010/main" val="25756311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125</a:t>
            </a:fld>
            <a:endParaRPr lang="en-GB"/>
          </a:p>
        </p:txBody>
      </p:sp>
    </p:spTree>
    <p:extLst>
      <p:ext uri="{BB962C8B-B14F-4D97-AF65-F5344CB8AC3E}">
        <p14:creationId xmlns:p14="http://schemas.microsoft.com/office/powerpoint/2010/main" val="403343098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solidFill>
                  <a:srgbClr val="000000"/>
                </a:solidFill>
                <a:effectLst/>
                <a:latin typeface="Arial" panose="020B0604020202020204" pitchFamily="34" charset="0"/>
                <a:ea typeface="Arial" panose="020B0604020202020204" pitchFamily="34" charset="0"/>
              </a:rPr>
              <a:t>En vertu de l’article 23 de la CDPH, tout le monde a : le droit à la non-discrimination dans tout ce qui a trait « au mariage, à la famille, à la fonction parentale et aux relations personnelles y compris dans les domaines de la planification familiale, de la fécondité et de la vie familiale. »</a:t>
            </a:r>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126</a:t>
            </a:fld>
            <a:endParaRPr lang="en-GB"/>
          </a:p>
        </p:txBody>
      </p:sp>
    </p:spTree>
    <p:extLst>
      <p:ext uri="{BB962C8B-B14F-4D97-AF65-F5344CB8AC3E}">
        <p14:creationId xmlns:p14="http://schemas.microsoft.com/office/powerpoint/2010/main" val="380245535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En vertu de l’article 23 de la CDPH, tout le monde a : le droit à la non-discrimination dans tout ce qui a trait « au mariage, à la famille, à la fonction parentale et aux relations personnelles y compris dans les domaines de la planification familiale, de la fécondité et de la vie familiale.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127</a:t>
            </a:fld>
            <a:endParaRPr lang="en-GB"/>
          </a:p>
        </p:txBody>
      </p:sp>
    </p:spTree>
    <p:extLst>
      <p:ext uri="{BB962C8B-B14F-4D97-AF65-F5344CB8AC3E}">
        <p14:creationId xmlns:p14="http://schemas.microsoft.com/office/powerpoint/2010/main" val="71580947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L’article 12 dispose que tout le monde jouit de : la personnalité juridique et le droit à l’autonomie totale par rapport à ses décisions sur la santé reproductive.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128</a:t>
            </a:fld>
            <a:endParaRPr lang="en-GB"/>
          </a:p>
        </p:txBody>
      </p:sp>
    </p:spTree>
    <p:extLst>
      <p:ext uri="{BB962C8B-B14F-4D97-AF65-F5344CB8AC3E}">
        <p14:creationId xmlns:p14="http://schemas.microsoft.com/office/powerpoint/2010/main" val="3454013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Segoe UI" panose="020B0502040204020203" pitchFamily="34" charset="0"/>
              </a:rPr>
              <a:t>Important: </a:t>
            </a:r>
            <a:r>
              <a:rPr lang="fr-FR" sz="1800" b="0">
                <a:solidFill>
                  <a:srgbClr val="000000"/>
                </a:solidFill>
                <a:effectLst/>
                <a:latin typeface="Arial" panose="020B0604020202020204" pitchFamily="34" charset="0"/>
                <a:ea typeface="Arial" panose="020B0604020202020204" pitchFamily="34" charset="0"/>
              </a:rPr>
              <a:t>La promotion d’une approche médicale en matière de handicap et la promotion de l’accès aux soins des personnes en situation de handicap, sont des approches très différentes.</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solidFill>
                  <a:srgbClr val="000000"/>
                </a:solidFill>
                <a:effectLst/>
                <a:latin typeface="Arial" panose="020B0604020202020204" pitchFamily="34" charset="0"/>
                <a:ea typeface="Arial" panose="020B0604020202020204" pitchFamily="34" charset="0"/>
              </a:rPr>
              <a:t> </a:t>
            </a:r>
            <a:br>
              <a:rPr lang="en-GB" sz="1800" b="0">
                <a:effectLst/>
                <a:latin typeface="Segoe UI" panose="020B0502040204020203" pitchFamily="34" charset="0"/>
              </a:rPr>
            </a:b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comme n’importe quel autre individu, ont besoin d’accéder à des soins de santé de qualité, ce qui est un droit humain fondamental. Néanmoins, les partisans de l’approche médicale ont historiquement imposé une compréhension médicalisée du handicap selon laquelle le traitement des handicaps et des maladies était considéré comme la seule intervention requise pour « guérir » les personnes en situation de handicap et les intégrer dans la société.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br>
              <a:rPr lang="en-GB" sz="1800" b="0">
                <a:effectLst/>
                <a:latin typeface="Segoe UI" panose="020B0502040204020203" pitchFamily="34" charset="0"/>
              </a:rPr>
            </a:b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De plus, dans ce contexte, les personnes en situation de handicap ont souvent été privées de leur capacité d’agir et de leur autonomie corporelle et des interventions médicales ont été menées sans leur consentement et sans leur donner accès à des informations claires et accessibles.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err="1">
                <a:effectLst/>
                <a:latin typeface="Arial" panose="020B0604020202020204" pitchFamily="34" charset="0"/>
                <a:ea typeface="Arial" panose="020B0604020202020204" pitchFamily="34" charset="0"/>
                <a:cs typeface="Arial" panose="020B0604020202020204" pitchFamily="34" charset="0"/>
              </a:rPr>
              <a:t>Sightsavers</a:t>
            </a:r>
            <a:r>
              <a:rPr lang="en-GB" sz="1800">
                <a:effectLst/>
                <a:latin typeface="Arial" panose="020B0604020202020204" pitchFamily="34" charset="0"/>
                <a:ea typeface="Arial" panose="020B0604020202020204" pitchFamily="34" charset="0"/>
                <a:cs typeface="Arial" panose="020B0604020202020204" pitchFamily="34" charset="0"/>
              </a:rPr>
              <a:t> (2023a). Disability Inclusion Training for SRHR Service Providers Training Package. Inclusive Futures.</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17</a:t>
            </a:fld>
            <a:endParaRPr lang="en-GB"/>
          </a:p>
        </p:txBody>
      </p:sp>
    </p:spTree>
    <p:extLst>
      <p:ext uri="{BB962C8B-B14F-4D97-AF65-F5344CB8AC3E}">
        <p14:creationId xmlns:p14="http://schemas.microsoft.com/office/powerpoint/2010/main" val="393726898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L’article 22 dispose que tout le monde a le droit au respect de la vie privée, y compris le caractère privé des informations personnelles sur la santé.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129</a:t>
            </a:fld>
            <a:endParaRPr lang="en-GB"/>
          </a:p>
        </p:txBody>
      </p:sp>
    </p:spTree>
    <p:extLst>
      <p:ext uri="{BB962C8B-B14F-4D97-AF65-F5344CB8AC3E}">
        <p14:creationId xmlns:p14="http://schemas.microsoft.com/office/powerpoint/2010/main" val="283140153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articles 6, 9 et 25 prévoient que tout le monde a : le droit de bénéficier de services de santé accessibles, y compris des services de SSR fournis sur la base du consentement éclairé et de l’égalité d’accès aux informations.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130</a:t>
            </a:fld>
            <a:endParaRPr lang="en-GB"/>
          </a:p>
        </p:txBody>
      </p:sp>
    </p:spTree>
    <p:extLst>
      <p:ext uri="{BB962C8B-B14F-4D97-AF65-F5344CB8AC3E}">
        <p14:creationId xmlns:p14="http://schemas.microsoft.com/office/powerpoint/2010/main" val="212016100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a:t>Les </a:t>
            </a:r>
            <a:r>
              <a:rPr lang="fr-FR" sz="1800" b="0">
                <a:solidFill>
                  <a:srgbClr val="000000"/>
                </a:solidFill>
                <a:effectLst/>
                <a:latin typeface="Arial" panose="020B0604020202020204" pitchFamily="34" charset="0"/>
                <a:ea typeface="Arial" panose="020B0604020202020204" pitchFamily="34" charset="0"/>
              </a:rPr>
              <a:t>personnes en situation de handicap, comme les personnes en situation de handicaps intellectuels et psychosociaux, ont le droit </a:t>
            </a:r>
            <a:r>
              <a:rPr lang="en-GB" sz="1800" b="0">
                <a:solidFill>
                  <a:srgbClr val="000000"/>
                </a:solidFill>
                <a:effectLst/>
                <a:latin typeface="Arial" panose="020B0604020202020204" pitchFamily="34" charset="0"/>
                <a:ea typeface="Arial" panose="020B0604020202020204" pitchFamily="34" charset="0"/>
              </a:rPr>
              <a:t>a </a:t>
            </a:r>
            <a:r>
              <a:rPr lang="en-GB" b="0"/>
              <a:t>(lire la diapositive):</a:t>
            </a:r>
          </a:p>
          <a:p>
            <a:endParaRPr lang="en-GB" b="0"/>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Nous savons néanmoins que les personnes en situation de handicap se heurtent à de nombreux obstacles au sein des services de SSR en ce qui concerne le consentement éclairé et la protection. Les directives sont aussi très limitées quant à ce que les prestataires de SSR peuvent faire pour garantir le consentement éclairé et la protection des client-e-s en situation de handicap. Cela aggrave la situation et empêche davantage les personnes en situation de handicap d’exercer leurs droits. </a:t>
            </a:r>
          </a:p>
          <a:p>
            <a:pPr>
              <a:lnSpc>
                <a:spcPct val="110000"/>
              </a:lnSpc>
              <a:spcBef>
                <a:spcPts val="200"/>
              </a:spcBef>
              <a:spcAft>
                <a:spcPts val="800"/>
              </a:spcAft>
            </a:pP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En tant que personnes qui mettent en œuvre les programmes, nous devons comprendre les droits des personnes en situation de handicap et les engagements des pays en faveur du principe dénommé « ne laisser personne de côté » et nous avons un rôle crucial à jouer pour nous éloigner des pratiques qui ne reconnaissent pas les droits des personnes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pPr>
              <a:lnSpc>
                <a:spcPct val="115000"/>
              </a:lnSpc>
              <a:spcBef>
                <a:spcPts val="200"/>
              </a:spcBef>
              <a:spcAft>
                <a:spcPts val="800"/>
              </a:spcAft>
            </a:pPr>
            <a:r>
              <a:rPr lang="en-GB" sz="1800">
                <a:effectLst/>
                <a:latin typeface="Arial" panose="020B0604020202020204" pitchFamily="34" charset="0"/>
                <a:ea typeface="Arial" panose="020B0604020202020204" pitchFamily="34" charset="0"/>
                <a:cs typeface="Arial" panose="020B0604020202020204" pitchFamily="34" charset="0"/>
              </a:rPr>
              <a:t>Leonard Cheshire (2023). </a:t>
            </a:r>
            <a:r>
              <a:rPr lang="fr-FR" sz="1800" i="1" kern="0">
                <a:effectLst/>
                <a:latin typeface="Arial" panose="020B0604020202020204" pitchFamily="34" charset="0"/>
                <a:ea typeface="Arial" panose="020B0604020202020204" pitchFamily="34" charset="0"/>
              </a:rPr>
              <a:t>Protection et consentement dans le cadre des services de santé reproductive lors du soutien aux personnes ayant des déficiences intellectuelles et sensorielles. </a:t>
            </a:r>
            <a:r>
              <a:rPr lang="fr-FR" sz="1800" kern="0">
                <a:effectLst/>
                <a:latin typeface="Arial" panose="020B0604020202020204" pitchFamily="34" charset="0"/>
                <a:ea typeface="Arial" panose="020B0604020202020204" pitchFamily="34" charset="0"/>
              </a:rPr>
              <a:t>Disponible à l’adresse suivante : </a:t>
            </a:r>
            <a:r>
              <a:rPr lang="en-US"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tooltip="https://www.msichoices.org/wp-content/uploads/2022/10/safeguarding-and-informed-consent-report.pdf"/>
              </a:rPr>
              <a:t>https://www.msichoices.org/wp-content/uploads/2022/10/Safeguarding-and-Informed-Consent-Report.pdf</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131</a:t>
            </a:fld>
            <a:endParaRPr lang="en-GB"/>
          </a:p>
        </p:txBody>
      </p:sp>
    </p:spTree>
    <p:extLst>
      <p:ext uri="{BB962C8B-B14F-4D97-AF65-F5344CB8AC3E}">
        <p14:creationId xmlns:p14="http://schemas.microsoft.com/office/powerpoint/2010/main" val="42493271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133</a:t>
            </a:fld>
            <a:endParaRPr lang="en-GB"/>
          </a:p>
        </p:txBody>
      </p:sp>
    </p:spTree>
    <p:extLst>
      <p:ext uri="{BB962C8B-B14F-4D97-AF65-F5344CB8AC3E}">
        <p14:creationId xmlns:p14="http://schemas.microsoft.com/office/powerpoint/2010/main" val="344051787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Jour 3</a:t>
            </a:r>
          </a:p>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3.1 dans le </a:t>
            </a:r>
            <a:r>
              <a:rPr lang="en-GB" err="1"/>
              <a:t>manuel</a:t>
            </a:r>
            <a:r>
              <a:rPr lang="en-GB"/>
              <a:t> de formation</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135</a:t>
            </a:fld>
            <a:endParaRPr lang="en-GB"/>
          </a:p>
        </p:txBody>
      </p:sp>
    </p:spTree>
    <p:extLst>
      <p:ext uri="{BB962C8B-B14F-4D97-AF65-F5344CB8AC3E}">
        <p14:creationId xmlns:p14="http://schemas.microsoft.com/office/powerpoint/2010/main" val="201866676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3.2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136</a:t>
            </a:fld>
            <a:endParaRPr lang="en-GB"/>
          </a:p>
        </p:txBody>
      </p:sp>
    </p:spTree>
    <p:extLst>
      <p:ext uri="{BB962C8B-B14F-4D97-AF65-F5344CB8AC3E}">
        <p14:creationId xmlns:p14="http://schemas.microsoft.com/office/powerpoint/2010/main" val="356666284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3.3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139</a:t>
            </a:fld>
            <a:endParaRPr lang="en-GB"/>
          </a:p>
        </p:txBody>
      </p:sp>
    </p:spTree>
    <p:extLst>
      <p:ext uri="{BB962C8B-B14F-4D97-AF65-F5344CB8AC3E}">
        <p14:creationId xmlns:p14="http://schemas.microsoft.com/office/powerpoint/2010/main" val="118466656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10000"/>
              </a:lnSpc>
              <a:spcBef>
                <a:spcPts val="200"/>
              </a:spcBef>
              <a:spcAft>
                <a:spcPts val="800"/>
              </a:spcAft>
            </a:pPr>
            <a:r>
              <a:rPr lang="fr-FR" sz="1800" b="1" u="sng">
                <a:effectLst/>
                <a:latin typeface="Arial" panose="020B0604020202020204" pitchFamily="34" charset="0"/>
                <a:ea typeface="Arial" panose="020B0604020202020204" pitchFamily="34" charset="0"/>
                <a:cs typeface="Arial" panose="020B0604020202020204" pitchFamily="34" charset="0"/>
              </a:rPr>
              <a:t>Concepts clés de la CDPH en rapport avec le consentement éclairé</a:t>
            </a:r>
            <a:endParaRPr lang="en-GB" sz="1800" b="1">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1">
                <a:effectLst/>
                <a:latin typeface="Arial" panose="020B0604020202020204" pitchFamily="34" charset="0"/>
                <a:ea typeface="Arial" panose="020B0604020202020204" pitchFamily="34" charset="0"/>
                <a:cs typeface="Arial" panose="020B0604020202020204" pitchFamily="34" charset="0"/>
              </a:rPr>
              <a:t>Consentement informé :</a:t>
            </a:r>
            <a:endParaRPr lang="en-GB" sz="1800" b="1">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Montserrat Medium" panose="00000600000000000000" pitchFamily="2" charset="0"/>
              </a:rPr>
              <a:t>Le consentement éclairé est un processus de communication entre un prestataire de service et </a:t>
            </a:r>
            <a:r>
              <a:rPr lang="fr-FR" sz="1800" b="0" err="1">
                <a:solidFill>
                  <a:srgbClr val="000000"/>
                </a:solidFill>
                <a:effectLst/>
                <a:latin typeface="Arial" panose="020B0604020202020204" pitchFamily="34" charset="0"/>
                <a:ea typeface="Arial" panose="020B0604020202020204" pitchFamily="34" charset="0"/>
                <a:cs typeface="Montserrat Medium" panose="00000600000000000000" pitchFamily="2" charset="0"/>
              </a:rPr>
              <a:t>un-e</a:t>
            </a:r>
            <a:r>
              <a:rPr lang="fr-FR" sz="1800" b="0">
                <a:solidFill>
                  <a:srgbClr val="000000"/>
                </a:solidFill>
                <a:effectLst/>
                <a:latin typeface="Arial" panose="020B0604020202020204" pitchFamily="34" charset="0"/>
                <a:ea typeface="Arial" panose="020B0604020202020204" pitchFamily="34" charset="0"/>
                <a:cs typeface="Montserrat Medium" panose="00000600000000000000" pitchFamily="2" charset="0"/>
              </a:rPr>
              <a:t> bénéficiaire qui aboutit à ce que le/la </a:t>
            </a:r>
            <a:r>
              <a:rPr lang="fr-FR" sz="1800" b="0" err="1">
                <a:solidFill>
                  <a:srgbClr val="000000"/>
                </a:solidFill>
                <a:effectLst/>
                <a:latin typeface="Arial" panose="020B0604020202020204" pitchFamily="34" charset="0"/>
                <a:ea typeface="Arial" panose="020B0604020202020204" pitchFamily="34" charset="0"/>
                <a:cs typeface="Montserrat Medium" panose="00000600000000000000" pitchFamily="2" charset="0"/>
              </a:rPr>
              <a:t>client-e</a:t>
            </a:r>
            <a:r>
              <a:rPr lang="fr-FR" sz="1800" b="0">
                <a:solidFill>
                  <a:srgbClr val="000000"/>
                </a:solidFill>
                <a:effectLst/>
                <a:latin typeface="Arial" panose="020B0604020202020204" pitchFamily="34" charset="0"/>
                <a:ea typeface="Arial" panose="020B0604020202020204" pitchFamily="34" charset="0"/>
                <a:cs typeface="Montserrat Medium" panose="00000600000000000000" pitchFamily="2" charset="0"/>
              </a:rPr>
              <a:t> accorde, retire ou refuse de donner son autorisation pour une intervention, un traitement ou un service, en fonction de connaissances relatives à l’intervention, au traitement ou au service (Leonard Cheshire, 2023).</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1">
                <a:effectLst/>
                <a:latin typeface="Arial" panose="020B0604020202020204" pitchFamily="34" charset="0"/>
                <a:ea typeface="Arial" panose="020B0604020202020204" pitchFamily="34" charset="0"/>
                <a:cs typeface="Arial" panose="020B0604020202020204" pitchFamily="34" charset="0"/>
              </a:rPr>
              <a:t>Personnalité juridique </a:t>
            </a:r>
            <a:r>
              <a:rPr lang="fr-FR" sz="1800" b="0">
                <a:effectLst/>
                <a:latin typeface="Arial" panose="020B0604020202020204" pitchFamily="34" charset="0"/>
                <a:ea typeface="Arial" panose="020B0604020202020204" pitchFamily="34" charset="0"/>
                <a:cs typeface="Arial" panose="020B0604020202020204" pitchFamily="34" charset="0"/>
              </a:rPr>
              <a:t>:</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Montserrat Medium" panose="00000600000000000000" pitchFamily="2" charset="0"/>
              </a:rPr>
              <a:t>Le nouveau concept de personnalité juridique a été créé par la CDPH. La personnalité juridique comprend le droit de faire des choses et des choix qui sont respectés par la loi. Tout le monde jouit d’une personnalité juridique et les personnes nécessitent différents niveaux de soutien pour l’exercer. Les services de santé doivent garantir l’accès des personnes en situation de handicap au soutien dont elles peuvent avoir besoin pour exercer leur personnalité juridique.</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1">
                <a:effectLst/>
                <a:latin typeface="Arial" panose="020B0604020202020204" pitchFamily="34" charset="0"/>
                <a:ea typeface="Arial" panose="020B0604020202020204" pitchFamily="34" charset="0"/>
                <a:cs typeface="Arial" panose="020B0604020202020204" pitchFamily="34" charset="0"/>
              </a:rPr>
              <a:t>Prise de décision soutenue :</a:t>
            </a:r>
            <a:endParaRPr lang="en-GB" sz="1800" b="1">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Montserrat Medium" panose="00000600000000000000" pitchFamily="2" charset="0"/>
              </a:rPr>
              <a:t>La prise de décision soutenue est une approche de la prise de décision qui consiste à aider une personne dont les capacités sont limitées en la matière. Elle permet de légitimer et de conférer de la dignité aux différentes manières dont beaucoup d’individus en situation de handicap sollicitent de l’aide pour prendre des décisions. Elle peut contribuer à améliorer la compréhension des proches ou d’autres personnes à assumer les rôles de soutiens et de facilitateur-</a:t>
            </a:r>
            <a:r>
              <a:rPr lang="fr-FR" sz="1800" b="0" err="1">
                <a:solidFill>
                  <a:srgbClr val="000000"/>
                </a:solidFill>
                <a:effectLst/>
                <a:latin typeface="Arial" panose="020B0604020202020204" pitchFamily="34" charset="0"/>
                <a:ea typeface="Arial" panose="020B0604020202020204" pitchFamily="34" charset="0"/>
                <a:cs typeface="Montserrat Medium" panose="00000600000000000000" pitchFamily="2" charset="0"/>
              </a:rPr>
              <a:t>trice</a:t>
            </a:r>
            <a:r>
              <a:rPr lang="fr-FR" sz="1800" b="0">
                <a:solidFill>
                  <a:srgbClr val="000000"/>
                </a:solidFill>
                <a:effectLst/>
                <a:latin typeface="Arial" panose="020B0604020202020204" pitchFamily="34" charset="0"/>
                <a:ea typeface="Arial" panose="020B0604020202020204" pitchFamily="34" charset="0"/>
                <a:cs typeface="Montserrat Medium" panose="00000600000000000000" pitchFamily="2" charset="0"/>
              </a:rPr>
              <a:t>-s de la prise de décision, plutôt que d’agir en tant que responsables. </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5000"/>
              </a:lnSpc>
              <a:spcBef>
                <a:spcPts val="200"/>
              </a:spcBef>
              <a:spcAft>
                <a:spcPts val="800"/>
              </a:spcAft>
            </a:pPr>
            <a:endParaRPr lang="en-GB" sz="1800">
              <a:effectLst/>
              <a:latin typeface="Arial" panose="020B0604020202020204" pitchFamily="34" charset="0"/>
              <a:ea typeface="Arial" panose="020B0604020202020204" pitchFamily="34" charset="0"/>
              <a:cs typeface="Arial" panose="020B0604020202020204" pitchFamily="34" charset="0"/>
            </a:endParaRPr>
          </a:p>
          <a:p>
            <a:pPr>
              <a:lnSpc>
                <a:spcPct val="115000"/>
              </a:lnSpc>
              <a:spcBef>
                <a:spcPts val="200"/>
              </a:spcBef>
              <a:spcAft>
                <a:spcPts val="800"/>
              </a:spcAft>
            </a:pPr>
            <a:r>
              <a:rPr lang="en-GB" sz="1800">
                <a:effectLst/>
                <a:latin typeface="Arial" panose="020B0604020202020204" pitchFamily="34" charset="0"/>
                <a:ea typeface="Arial" panose="020B0604020202020204" pitchFamily="34" charset="0"/>
                <a:cs typeface="Arial" panose="020B0604020202020204" pitchFamily="34" charset="0"/>
              </a:rPr>
              <a:t>Leonard Cheshire (2023). Safeguarding and consent in sexual reproductive health services when supporting persons with intellectual and sensory disabilities. Available at: </a:t>
            </a:r>
            <a:r>
              <a:rPr lang="en-US"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tooltip="https://www.msichoices.org/wp-content/uploads/2022/10/safeguarding-and-informed-consent-report.pdf"/>
              </a:rPr>
              <a:t>https://www.msichoices.org/wp-content/uploads/2022/10/Safeguarding-and-Informed-Consent-Report.pdf</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b="1"/>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140</a:t>
            </a:fld>
            <a:endParaRPr lang="en-GB"/>
          </a:p>
        </p:txBody>
      </p:sp>
    </p:spTree>
    <p:extLst>
      <p:ext uri="{BB962C8B-B14F-4D97-AF65-F5344CB8AC3E}">
        <p14:creationId xmlns:p14="http://schemas.microsoft.com/office/powerpoint/2010/main" val="16336736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Déterminer la volonté et la préférence :</a:t>
            </a:r>
          </a:p>
          <a:p>
            <a:r>
              <a:rPr lang="fr-FR" b="0"/>
              <a:t>Quand </a:t>
            </a:r>
            <a:r>
              <a:rPr lang="fr-FR" b="0" err="1"/>
              <a:t>un-e</a:t>
            </a:r>
            <a:r>
              <a:rPr lang="fr-FR" b="0"/>
              <a:t> </a:t>
            </a:r>
            <a:r>
              <a:rPr lang="fr-FR" b="0" err="1"/>
              <a:t>client-e</a:t>
            </a:r>
            <a:r>
              <a:rPr lang="fr-FR" b="0"/>
              <a:t> n’est pas en mesure d’exprimer une décision même en bénéficiant d’un soutien, il peut s’avérer utile d’identifier les questions que le/la </a:t>
            </a:r>
            <a:r>
              <a:rPr lang="fr-FR" b="0" err="1"/>
              <a:t>client-e</a:t>
            </a:r>
            <a:r>
              <a:rPr lang="fr-FR" b="0"/>
              <a:t> prendrait en considération et agir en conséquence. Cela peut consister à agir conformément à ses croyances religieuses et morales - en fonction des points de vue précédemment exprimés par cette personne, de même que les perspectives que les proches ou les amis peuvent offrir. L’objectif est d’agir conformément à la volonté et à la préférence du/de la </a:t>
            </a:r>
            <a:r>
              <a:rPr lang="fr-FR" b="0" err="1"/>
              <a:t>client-e</a:t>
            </a:r>
            <a:r>
              <a:rPr lang="fr-FR" b="0"/>
              <a:t>. En vertu de la CDPH, cette option doit être privilégiée au lieu d’agir dans le meilleur intérêt d’une personne, car cela revient à défendre leur personnalité juridique.</a:t>
            </a:r>
          </a:p>
          <a:p>
            <a:r>
              <a:rPr lang="fr-FR" b="1"/>
              <a:t>Alternatives moins restrictives :</a:t>
            </a:r>
          </a:p>
          <a:p>
            <a:r>
              <a:rPr lang="fr-FR" b="0"/>
              <a:t>En cas de mesure prise conformément à la volonté et à la préférence d’</a:t>
            </a:r>
            <a:r>
              <a:rPr lang="fr-FR" b="0" err="1"/>
              <a:t>un-e</a:t>
            </a:r>
            <a:r>
              <a:rPr lang="fr-FR" b="0"/>
              <a:t> </a:t>
            </a:r>
            <a:r>
              <a:rPr lang="fr-FR" b="0" err="1"/>
              <a:t>client-e</a:t>
            </a:r>
            <a:r>
              <a:rPr lang="fr-FR" b="0"/>
              <a:t>, il est important de choisir l’« alternative la moins restrictive » - autrement dit l’option qui atteindra le but escompté d’une manière qui est moins restrictive en termes de droits et de liberté d’action de la personne.</a:t>
            </a:r>
          </a:p>
          <a:p>
            <a:endParaRPr lang="en-GB" b="1"/>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141</a:t>
            </a:fld>
            <a:endParaRPr lang="en-GB"/>
          </a:p>
        </p:txBody>
      </p:sp>
    </p:spTree>
    <p:extLst>
      <p:ext uri="{BB962C8B-B14F-4D97-AF65-F5344CB8AC3E}">
        <p14:creationId xmlns:p14="http://schemas.microsoft.com/office/powerpoint/2010/main" val="268634614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1">
                <a:solidFill>
                  <a:schemeClr val="accent3"/>
                </a:solidFill>
              </a:rPr>
              <a:t>Prise de </a:t>
            </a:r>
            <a:r>
              <a:rPr lang="en-GB" sz="1200" b="1" err="1">
                <a:solidFill>
                  <a:schemeClr val="accent3"/>
                </a:solidFill>
              </a:rPr>
              <a:t>décision</a:t>
            </a:r>
            <a:r>
              <a:rPr lang="en-GB" sz="1200" b="1">
                <a:solidFill>
                  <a:schemeClr val="accent3"/>
                </a:solidFill>
              </a:rPr>
              <a:t> </a:t>
            </a:r>
            <a:r>
              <a:rPr lang="en-GB" sz="1200" b="1" err="1">
                <a:solidFill>
                  <a:schemeClr val="accent3"/>
                </a:solidFill>
              </a:rPr>
              <a:t>subsituée</a:t>
            </a:r>
            <a:r>
              <a:rPr lang="en-GB" sz="1200" b="1">
                <a:solidFill>
                  <a:schemeClr val="accent3"/>
                </a:solidFill>
              </a:rPr>
              <a:t> </a:t>
            </a:r>
            <a:r>
              <a:rPr lang="en-GB" sz="1200" b="0">
                <a:solidFill>
                  <a:schemeClr val="accent3"/>
                </a:solidFill>
              </a:rPr>
              <a:t>p</a:t>
            </a:r>
            <a:r>
              <a:rPr lang="fr-FR" sz="1200" b="0"/>
              <a:t>résume que le/la </a:t>
            </a:r>
            <a:r>
              <a:rPr lang="fr-FR" sz="1200" b="0" err="1"/>
              <a:t>client-e</a:t>
            </a:r>
            <a:r>
              <a:rPr lang="fr-FR" sz="1200" b="0"/>
              <a:t> n'est pas en mesure de prendre une décision</a:t>
            </a:r>
            <a:r>
              <a:rPr lang="en-US" b="0"/>
              <a:t>, </a:t>
            </a:r>
            <a:r>
              <a:rPr lang="fr-FR" b="0"/>
              <a:t>et un tuteur doit prendre toutes les décisions au nom de la personne, avec ou sans consultation</a:t>
            </a:r>
            <a:endParaRPr lang="en-US" b="0"/>
          </a:p>
          <a:p>
            <a:pPr marL="171450" indent="-171450">
              <a:buFont typeface="Arial" panose="020B0604020202020204" pitchFamily="34" charset="0"/>
              <a:buChar char="•"/>
            </a:pPr>
            <a:r>
              <a:rPr lang="fr-FR" b="0"/>
              <a:t>Les décisions prises dans le </a:t>
            </a:r>
            <a:r>
              <a:rPr lang="fr-FR" b="1"/>
              <a:t>meilleur intérêt </a:t>
            </a:r>
            <a:r>
              <a:rPr lang="fr-FR" b="0"/>
              <a:t>d’une personne peuvent être considérées comme une prise de décision substituée - comme expliqué ci-dessus, il convient de confirmer la volonté et la préférence d’une personne et agir en fonction.</a:t>
            </a:r>
          </a:p>
          <a:p>
            <a:pPr marL="171450" indent="-171450">
              <a:buFont typeface="Arial" panose="020B0604020202020204" pitchFamily="34" charset="0"/>
              <a:buChar char="•"/>
            </a:pPr>
            <a:r>
              <a:rPr lang="fr-FR" b="0"/>
              <a:t>En vertu de la CDPH, tout le monde jouit de la </a:t>
            </a:r>
            <a:r>
              <a:rPr lang="fr-FR" b="1"/>
              <a:t>personnalité juridique</a:t>
            </a:r>
            <a:r>
              <a:rPr lang="fr-FR" b="0"/>
              <a:t>, c’est pourquoi il convient d’éviter de parler de personnes dépourvues de cette capacité à décider</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142</a:t>
            </a:fld>
            <a:endParaRPr lang="en-GB"/>
          </a:p>
        </p:txBody>
      </p:sp>
    </p:spTree>
    <p:extLst>
      <p:ext uri="{BB962C8B-B14F-4D97-AF65-F5344CB8AC3E}">
        <p14:creationId xmlns:p14="http://schemas.microsoft.com/office/powerpoint/2010/main" val="1549007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Approche du handicap axée sur la charité</a:t>
            </a:r>
          </a:p>
          <a:p>
            <a:endParaRPr lang="en-GB"/>
          </a:p>
          <a:p>
            <a:pPr>
              <a:lnSpc>
                <a:spcPct val="110000"/>
              </a:lnSpc>
              <a:spcBef>
                <a:spcPts val="200"/>
              </a:spcBef>
              <a:spcAft>
                <a:spcPts val="800"/>
              </a:spcAft>
              <a:tabLst>
                <a:tab pos="624840" algn="l"/>
              </a:tabLst>
            </a:pPr>
            <a:r>
              <a:rPr lang="fr-FR" sz="1800" b="1">
                <a:solidFill>
                  <a:srgbClr val="80276C"/>
                </a:solidFill>
                <a:effectLst/>
                <a:latin typeface="Arial" panose="020B0604020202020204" pitchFamily="34" charset="0"/>
                <a:ea typeface="Arial" panose="020B0604020202020204" pitchFamily="34" charset="0"/>
                <a:cs typeface="Arial" panose="020B0604020202020204" pitchFamily="34" charset="0"/>
              </a:rPr>
              <a:t>Cette approche cible les personnes identifiées en fonction de leur handicap et les définit comme des victimes ou des objets de pitié. Avec cette approche, les personnes en situation de handicap sont perçues comme des bénéficiaires passif-</a:t>
            </a:r>
            <a:r>
              <a:rPr lang="fr-FR" sz="1800" b="1" err="1">
                <a:solidFill>
                  <a:srgbClr val="80276C"/>
                </a:solidFill>
                <a:effectLst/>
                <a:latin typeface="Arial" panose="020B0604020202020204" pitchFamily="34" charset="0"/>
                <a:ea typeface="Arial" panose="020B0604020202020204" pitchFamily="34" charset="0"/>
                <a:cs typeface="Arial" panose="020B0604020202020204" pitchFamily="34" charset="0"/>
              </a:rPr>
              <a:t>ve</a:t>
            </a:r>
            <a:r>
              <a:rPr lang="fr-FR" sz="1800" b="1">
                <a:solidFill>
                  <a:srgbClr val="80276C"/>
                </a:solidFill>
                <a:effectLst/>
                <a:latin typeface="Arial" panose="020B0604020202020204" pitchFamily="34" charset="0"/>
                <a:ea typeface="Arial" panose="020B0604020202020204" pitchFamily="34" charset="0"/>
                <a:cs typeface="Arial" panose="020B0604020202020204" pitchFamily="34" charset="0"/>
              </a:rPr>
              <a:t>-s de services, nécessitant des soins caritatifs.</a:t>
            </a: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	</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sont considérées comme "malheureuses", "dépendantes" ou "impuissantes" et n'ont pas ou peu voix au chapitre dans les décisions qui affectent leur vie.</a:t>
            </a:r>
          </a:p>
          <a:p>
            <a:pPr marL="342900" lvl="0" indent="-342900">
              <a:lnSpc>
                <a:spcPct val="110000"/>
              </a:lnSpc>
              <a:spcBef>
                <a:spcPts val="200"/>
              </a:spcBef>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autres ont pitié d'elles</a:t>
            </a:r>
          </a:p>
          <a:p>
            <a:pPr marL="342900" lvl="0" indent="-342900">
              <a:lnSpc>
                <a:spcPct val="110000"/>
              </a:lnSpc>
              <a:spcBef>
                <a:spcPts val="200"/>
              </a:spcBef>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On suppose qu'elles ne peuvent pas contribuer à la société ou subvenir à leurs besoins.</a:t>
            </a:r>
          </a:p>
          <a:p>
            <a:pPr marL="342900" lvl="0" indent="-342900">
              <a:lnSpc>
                <a:spcPct val="110000"/>
              </a:lnSpc>
              <a:spcBef>
                <a:spcPts val="200"/>
              </a:spcBef>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Leur situation de handicap est quelque chose qu'elles " souffrent " et nous considérons donc qu'elles sont courageuses de lutter dans la vie avec ce handicap.</a:t>
            </a:r>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18</a:t>
            </a:fld>
            <a:endParaRPr lang="en-GB"/>
          </a:p>
        </p:txBody>
      </p:sp>
    </p:spTree>
    <p:extLst>
      <p:ext uri="{BB962C8B-B14F-4D97-AF65-F5344CB8AC3E}">
        <p14:creationId xmlns:p14="http://schemas.microsoft.com/office/powerpoint/2010/main" val="386631314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143</a:t>
            </a:fld>
            <a:endParaRPr lang="en-GB"/>
          </a:p>
        </p:txBody>
      </p:sp>
    </p:spTree>
    <p:extLst>
      <p:ext uri="{BB962C8B-B14F-4D97-AF65-F5344CB8AC3E}">
        <p14:creationId xmlns:p14="http://schemas.microsoft.com/office/powerpoint/2010/main" val="64487038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144</a:t>
            </a:fld>
            <a:endParaRPr lang="en-GB"/>
          </a:p>
        </p:txBody>
      </p:sp>
    </p:spTree>
    <p:extLst>
      <p:ext uri="{BB962C8B-B14F-4D97-AF65-F5344CB8AC3E}">
        <p14:creationId xmlns:p14="http://schemas.microsoft.com/office/powerpoint/2010/main" val="320921543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145</a:t>
            </a:fld>
            <a:endParaRPr lang="en-GB"/>
          </a:p>
        </p:txBody>
      </p:sp>
    </p:spTree>
    <p:extLst>
      <p:ext uri="{BB962C8B-B14F-4D97-AF65-F5344CB8AC3E}">
        <p14:creationId xmlns:p14="http://schemas.microsoft.com/office/powerpoint/2010/main" val="42233531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3.4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146</a:t>
            </a:fld>
            <a:endParaRPr lang="en-GB"/>
          </a:p>
        </p:txBody>
      </p:sp>
    </p:spTree>
    <p:extLst>
      <p:ext uri="{BB962C8B-B14F-4D97-AF65-F5344CB8AC3E}">
        <p14:creationId xmlns:p14="http://schemas.microsoft.com/office/powerpoint/2010/main" val="382748201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147</a:t>
            </a:fld>
            <a:endParaRPr lang="en-GB"/>
          </a:p>
        </p:txBody>
      </p:sp>
    </p:spTree>
    <p:extLst>
      <p:ext uri="{BB962C8B-B14F-4D97-AF65-F5344CB8AC3E}">
        <p14:creationId xmlns:p14="http://schemas.microsoft.com/office/powerpoint/2010/main" val="223010756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153</a:t>
            </a:fld>
            <a:endParaRPr lang="en-GB"/>
          </a:p>
        </p:txBody>
      </p:sp>
    </p:spTree>
    <p:extLst>
      <p:ext uri="{BB962C8B-B14F-4D97-AF65-F5344CB8AC3E}">
        <p14:creationId xmlns:p14="http://schemas.microsoft.com/office/powerpoint/2010/main" val="145157348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3.5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154</a:t>
            </a:fld>
            <a:endParaRPr lang="en-GB"/>
          </a:p>
        </p:txBody>
      </p:sp>
    </p:spTree>
    <p:extLst>
      <p:ext uri="{BB962C8B-B14F-4D97-AF65-F5344CB8AC3E}">
        <p14:creationId xmlns:p14="http://schemas.microsoft.com/office/powerpoint/2010/main" val="77607436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155</a:t>
            </a:fld>
            <a:endParaRPr lang="en-GB"/>
          </a:p>
        </p:txBody>
      </p:sp>
    </p:spTree>
    <p:extLst>
      <p:ext uri="{BB962C8B-B14F-4D97-AF65-F5344CB8AC3E}">
        <p14:creationId xmlns:p14="http://schemas.microsoft.com/office/powerpoint/2010/main" val="300028758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156</a:t>
            </a:fld>
            <a:endParaRPr lang="en-GB"/>
          </a:p>
        </p:txBody>
      </p:sp>
    </p:spTree>
    <p:extLst>
      <p:ext uri="{BB962C8B-B14F-4D97-AF65-F5344CB8AC3E}">
        <p14:creationId xmlns:p14="http://schemas.microsoft.com/office/powerpoint/2010/main" val="144421183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157</a:t>
            </a:fld>
            <a:endParaRPr lang="en-GB"/>
          </a:p>
        </p:txBody>
      </p:sp>
    </p:spTree>
    <p:extLst>
      <p:ext uri="{BB962C8B-B14F-4D97-AF65-F5344CB8AC3E}">
        <p14:creationId xmlns:p14="http://schemas.microsoft.com/office/powerpoint/2010/main" val="169378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FR" sz="1800" b="0">
                <a:effectLst/>
                <a:latin typeface="Arial" panose="020B0604020202020204" pitchFamily="34" charset="0"/>
                <a:ea typeface="Arial" panose="020B0604020202020204" pitchFamily="34" charset="0"/>
              </a:rPr>
              <a:t>Les personnes en situation de handicap sont considérées et traitées comme un groupe distinct </a:t>
            </a:r>
          </a:p>
          <a:p>
            <a:pPr marL="171450" indent="-171450">
              <a:buFont typeface="Arial" panose="020B0604020202020204" pitchFamily="34" charset="0"/>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Elles bénéficient d’une assistance, de services ou d’un soutien apportés par des organisations spécialisées </a:t>
            </a:r>
          </a:p>
          <a:p>
            <a:pPr marL="171450" indent="-171450">
              <a:buFont typeface="Arial" panose="020B0604020202020204" pitchFamily="34" charset="0"/>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Cette aide est considérée comme un acte de « gentillesse » et non comme un droit.</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a:t>
            </a:fld>
            <a:endParaRPr lang="en-GB"/>
          </a:p>
        </p:txBody>
      </p:sp>
    </p:spTree>
    <p:extLst>
      <p:ext uri="{BB962C8B-B14F-4D97-AF65-F5344CB8AC3E}">
        <p14:creationId xmlns:p14="http://schemas.microsoft.com/office/powerpoint/2010/main" val="352197967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200"/>
              </a:spcBef>
              <a:spcAft>
                <a:spcPts val="800"/>
              </a:spcAft>
            </a:pPr>
            <a:r>
              <a:rPr lang="en-GB" sz="1800" dirty="0">
                <a:effectLst/>
                <a:latin typeface="Arial" panose="020B0604020202020204" pitchFamily="34" charset="0"/>
                <a:ea typeface="Arial" panose="020B0604020202020204" pitchFamily="34" charset="0"/>
                <a:cs typeface="Arial" panose="020B0604020202020204" pitchFamily="34" charset="0"/>
              </a:rPr>
              <a:t>Women’s Refugee Commission (2015a). Building capacity for Disability Inclusion in Gender-Based Violence Programming in Humanitarian Settings. </a:t>
            </a:r>
            <a:r>
              <a:rPr lang="en-GB" sz="1800" b="1" i="1" dirty="0">
                <a:solidFill>
                  <a:srgbClr val="960051"/>
                </a:solidFill>
                <a:effectLst/>
                <a:latin typeface="Arial" panose="020B0604020202020204" pitchFamily="34" charset="0"/>
                <a:ea typeface="Arial" panose="020B0604020202020204" pitchFamily="34" charset="0"/>
                <a:cs typeface="Arial" panose="020B0604020202020204" pitchFamily="34" charset="0"/>
              </a:rPr>
              <a:t>Tool 6</a:t>
            </a:r>
            <a:r>
              <a:rPr lang="en-GB" sz="1800" dirty="0">
                <a:effectLst/>
                <a:latin typeface="Arial" panose="020B0604020202020204" pitchFamily="34" charset="0"/>
                <a:ea typeface="Arial" panose="020B0604020202020204" pitchFamily="34" charset="0"/>
                <a:cs typeface="Arial" panose="020B0604020202020204" pitchFamily="34" charset="0"/>
              </a:rPr>
              <a:t>: Guidance on communicating with persons with disabilities. Available at: </a:t>
            </a:r>
            <a:r>
              <a:rPr lang="en-GB" sz="1800" b="1" u="none" strike="noStrike" dirty="0">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https://www.womensrefugeecommission.org/wp-content/uploads/2020/04/GBV-disability-Tool-6-Guidance-on-communicating-with-persons-with-disabilities.pdf</a:t>
            </a:r>
            <a:endParaRPr lang="en-GB" sz="1800" dirty="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2BED03E-74B2-BD45-8810-EF8946D136B8}" type="slidenum">
              <a:rPr lang="en-US" smtClean="0"/>
              <a:t>160</a:t>
            </a:fld>
            <a:endParaRPr lang="en-US"/>
          </a:p>
        </p:txBody>
      </p:sp>
    </p:spTree>
    <p:extLst>
      <p:ext uri="{BB962C8B-B14F-4D97-AF65-F5344CB8AC3E}">
        <p14:creationId xmlns:p14="http://schemas.microsoft.com/office/powerpoint/2010/main" val="29711011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FR" b="0"/>
              <a:t>Communiquer par des phrases courtes qui transmettent un argument à la fois.</a:t>
            </a:r>
          </a:p>
          <a:p>
            <a:pPr marL="171450" indent="-171450">
              <a:buFont typeface="Arial" panose="020B0604020202020204" pitchFamily="34" charset="0"/>
              <a:buChar char="•"/>
            </a:pPr>
            <a:r>
              <a:rPr lang="fr-FR" b="0"/>
              <a:t>Utilisez des exemples concrets pour expliquer et illustrer vos propos. Par exemple, si vous discutez d'un prochain rendez-vous médical, expliquez à la personne les étapes qu'elle devra suivre avant et pendant le rendez-vous.</a:t>
            </a:r>
          </a:p>
          <a:p>
            <a:pPr marL="171450" indent="-171450">
              <a:buFont typeface="Arial" panose="020B0604020202020204" pitchFamily="34" charset="0"/>
              <a:buChar char="•"/>
            </a:pPr>
            <a:r>
              <a:rPr lang="fr-FR" b="0"/>
              <a:t>Laissez à la personne le temps de répondre à votre question ou à votre instruction avant de la répéter. Si vous devez répéter une question ou un point, répétez-le une fois. Si cela ne fonctionne pas, réessayez en utilisant d'autres mots.</a:t>
            </a:r>
          </a:p>
          <a:p>
            <a:pPr marL="171450" indent="-171450">
              <a:buFont typeface="Arial" panose="020B0604020202020204" pitchFamily="34" charset="0"/>
              <a:buChar char="•"/>
            </a:pPr>
            <a:r>
              <a:rPr lang="fr-FR" b="0"/>
              <a:t>Permettez à la personne de poser des questions.</a:t>
            </a:r>
          </a:p>
          <a:p>
            <a:pPr marL="171450" indent="-171450">
              <a:buFont typeface="Arial" panose="020B0604020202020204" pitchFamily="34" charset="0"/>
              <a:buChar char="•"/>
            </a:pPr>
            <a:r>
              <a:rPr lang="fr-FR" b="0"/>
              <a:t>Veillez à ce qu'une seule personne parle à la fois et que la personne présentant une déficience intellectuelle ne soit pas pressée de répondre.</a:t>
            </a:r>
          </a:p>
          <a:p>
            <a:pPr marL="171450" indent="-171450">
              <a:buFont typeface="Arial" panose="020B0604020202020204" pitchFamily="34" charset="0"/>
              <a:buChar char="•"/>
            </a:pPr>
            <a:r>
              <a:rPr lang="fr-FR" b="0"/>
              <a:t>Donnez-lui plus de temps pour réfléchir à ses décisions ou pour discuter de ses options avec une personne de confiance.</a:t>
            </a:r>
          </a:p>
          <a:p>
            <a:pPr marL="171450" indent="-171450">
              <a:buFont typeface="Arial" panose="020B0604020202020204" pitchFamily="34" charset="0"/>
              <a:buChar char="•"/>
            </a:pPr>
            <a:r>
              <a:rPr lang="fr-FR" b="0"/>
              <a:t>Identifiez des endroits calmes pour les conversations afin de réduire les distractions.</a:t>
            </a:r>
          </a:p>
          <a:p>
            <a:pPr marL="171450" indent="-171450">
              <a:buFont typeface="Arial" panose="020B0604020202020204" pitchFamily="34" charset="0"/>
              <a:buChar char="•"/>
            </a:pPr>
            <a:r>
              <a:rPr lang="fr-FR" b="0"/>
              <a:t>Les images peuvent également être utilisées pour faire passer des messages aux personnes présentant une déficience intellectuelle.</a:t>
            </a:r>
          </a:p>
        </p:txBody>
      </p:sp>
      <p:sp>
        <p:nvSpPr>
          <p:cNvPr id="4" name="Slide Number Placeholder 3"/>
          <p:cNvSpPr>
            <a:spLocks noGrp="1"/>
          </p:cNvSpPr>
          <p:nvPr>
            <p:ph type="sldNum" sz="quarter" idx="5"/>
          </p:nvPr>
        </p:nvSpPr>
        <p:spPr/>
        <p:txBody>
          <a:bodyPr/>
          <a:lstStyle/>
          <a:p>
            <a:fld id="{02BED03E-74B2-BD45-8810-EF8946D136B8}" type="slidenum">
              <a:rPr lang="en-US" smtClean="0"/>
              <a:t>161</a:t>
            </a:fld>
            <a:endParaRPr lang="en-US"/>
          </a:p>
        </p:txBody>
      </p:sp>
    </p:spTree>
    <p:extLst>
      <p:ext uri="{BB962C8B-B14F-4D97-AF65-F5344CB8AC3E}">
        <p14:creationId xmlns:p14="http://schemas.microsoft.com/office/powerpoint/2010/main" val="80099596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02BED03E-74B2-BD45-8810-EF8946D136B8}" type="slidenum">
              <a:rPr lang="en-US" smtClean="0"/>
              <a:t>162</a:t>
            </a:fld>
            <a:endParaRPr lang="en-US"/>
          </a:p>
        </p:txBody>
      </p:sp>
    </p:spTree>
    <p:extLst>
      <p:ext uri="{BB962C8B-B14F-4D97-AF65-F5344CB8AC3E}">
        <p14:creationId xmlns:p14="http://schemas.microsoft.com/office/powerpoint/2010/main" val="351814939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FR" b="0"/>
              <a:t>Renseignez-vous sur la manière dont la personne préfère communiquer. Les malentendants peuvent utiliser une combinaison d'écriture, de lecture labiale et/ou de langue des signes. Cela peut être déterminé en observant leurs interactions avec les autres ou en utilisant des gestes simples pour suggérer des options de communication. Elles peuvent également souhaiter faire appel à un interprète. Attirez l'attention de la personne avant de parler, en levant la main ou en faisant un geste de politesse.</a:t>
            </a:r>
          </a:p>
          <a:p>
            <a:pPr marL="171450" indent="-171450">
              <a:buFont typeface="Arial" panose="020B0604020202020204" pitchFamily="34" charset="0"/>
              <a:buChar char="•"/>
            </a:pPr>
            <a:r>
              <a:rPr lang="fr-FR" b="0"/>
              <a:t>Faites face à la personne sourde et parlez-lui directement, pas à l'interprète (qui ne fait que faciliter la communication).Parlez clairement - ne criez pas et n'exagérez pas les mots, car cela rendra la lecture labiale plus difficile.</a:t>
            </a:r>
          </a:p>
          <a:p>
            <a:pPr marL="171450" indent="-171450">
              <a:buFont typeface="Arial" panose="020B0604020202020204" pitchFamily="34" charset="0"/>
              <a:buChar char="•"/>
            </a:pPr>
            <a:r>
              <a:rPr lang="fr-FR" b="0"/>
              <a:t>Essayez de ne pas vous asseoir ou de vous tenir debout dos à la lumière - votre visage pourrait être dans l'obscurité et il serait difficile de lire sur les lèvres.</a:t>
            </a:r>
          </a:p>
          <a:p>
            <a:pPr marL="171450" indent="-171450">
              <a:buFont typeface="Arial" panose="020B0604020202020204" pitchFamily="34" charset="0"/>
              <a:buChar char="•"/>
            </a:pPr>
            <a:r>
              <a:rPr lang="fr-FR" b="0"/>
              <a:t>Ne vous couvrez pas la bouche et ne mangez pas pendant que vous parlez. Cela rendrait la lecture labiale difficile.</a:t>
            </a:r>
          </a:p>
          <a:p>
            <a:pPr marL="171450" indent="-171450">
              <a:buFont typeface="Arial" panose="020B0604020202020204" pitchFamily="34" charset="0"/>
              <a:buChar char="•"/>
            </a:pPr>
            <a:r>
              <a:rPr lang="fr-FR" b="0"/>
              <a:t>Permettez à la personne sourde ou malentendante de choisir la meilleure place pour s'asseoir pendant une réunion afin de voir clairement les gens et de communiquer plus facilement.</a:t>
            </a:r>
          </a:p>
          <a:p>
            <a:pPr marL="171450" indent="-171450">
              <a:buFont typeface="Arial" panose="020B0604020202020204" pitchFamily="34" charset="0"/>
              <a:buChar char="•"/>
            </a:pPr>
            <a:r>
              <a:rPr lang="fr-FR" b="0"/>
              <a:t>Pendant les réunions, veillez à ce que l'interprète puisse entendre le présentateur et le reste du groupe. Il doit également être visible par la personne qu'il interprète.</a:t>
            </a:r>
            <a:endParaRPr lang="fr-FR"/>
          </a:p>
        </p:txBody>
      </p:sp>
      <p:sp>
        <p:nvSpPr>
          <p:cNvPr id="4" name="Slide Number Placeholder 3"/>
          <p:cNvSpPr>
            <a:spLocks noGrp="1"/>
          </p:cNvSpPr>
          <p:nvPr>
            <p:ph type="sldNum" sz="quarter" idx="5"/>
          </p:nvPr>
        </p:nvSpPr>
        <p:spPr/>
        <p:txBody>
          <a:bodyPr/>
          <a:lstStyle/>
          <a:p>
            <a:fld id="{02BED03E-74B2-BD45-8810-EF8946D136B8}" type="slidenum">
              <a:rPr lang="en-US" smtClean="0"/>
              <a:t>163</a:t>
            </a:fld>
            <a:endParaRPr lang="en-US"/>
          </a:p>
        </p:txBody>
      </p:sp>
    </p:spTree>
    <p:extLst>
      <p:ext uri="{BB962C8B-B14F-4D97-AF65-F5344CB8AC3E}">
        <p14:creationId xmlns:p14="http://schemas.microsoft.com/office/powerpoint/2010/main" val="51618698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Arial" panose="020B0604020202020204" pitchFamily="34" charset="0"/>
                <a:ea typeface="Arial" panose="020B0604020202020204" pitchFamily="34" charset="0"/>
              </a:rPr>
              <a:t>Able Australia (2019). Deafblind interpreting.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https://www.womensrefugeecommission.org/wp-content/uploads/2020/04/GBV-disability-Tool-6-Guidance-on-communicating-with-persons-with-disabilities.pdf</a:t>
            </a:r>
            <a:endPar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endParaRPr>
          </a:p>
          <a:p>
            <a:endParaRPr lang="en-GB" sz="1800">
              <a:effectLst/>
              <a:latin typeface="Arial" panose="020B0604020202020204" pitchFamily="34" charset="0"/>
              <a:ea typeface="Arial" panose="020B0604020202020204" pitchFamily="34" charset="0"/>
              <a:cs typeface="Arial" panose="020B0604020202020204" pitchFamily="34" charset="0"/>
            </a:endParaRPr>
          </a:p>
          <a:p>
            <a:r>
              <a:rPr lang="en-GB" sz="1800">
                <a:effectLst/>
                <a:latin typeface="Arial" panose="020B0604020202020204" pitchFamily="34" charset="0"/>
                <a:ea typeface="Arial" panose="020B0604020202020204" pitchFamily="34" charset="0"/>
                <a:cs typeface="Arial" panose="020B0604020202020204" pitchFamily="34" charset="0"/>
              </a:rPr>
              <a:t>NHS (2022). </a:t>
            </a:r>
            <a:r>
              <a:rPr lang="en-GB" sz="1800" err="1">
                <a:effectLst/>
                <a:latin typeface="Arial" panose="020B0604020202020204" pitchFamily="34" charset="0"/>
                <a:ea typeface="Arial" panose="020B0604020202020204" pitchFamily="34" charset="0"/>
                <a:cs typeface="Arial" panose="020B0604020202020204" pitchFamily="34" charset="0"/>
              </a:rPr>
              <a:t>Deafblindness</a:t>
            </a:r>
            <a:r>
              <a:rPr lang="en-GB" sz="1800">
                <a:effectLst/>
                <a:latin typeface="Arial" panose="020B0604020202020204" pitchFamily="34" charset="0"/>
                <a:ea typeface="Arial" panose="020B0604020202020204" pitchFamily="34" charset="0"/>
                <a:cs typeface="Arial" panose="020B0604020202020204" pitchFamily="34" charset="0"/>
              </a:rPr>
              <a:t>: Overview. Available at :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4"/>
              </a:rPr>
              <a:t>https://www.nhs.uk/conditions/deafblindness/treatment/</a:t>
            </a:r>
            <a:r>
              <a:rPr lang="en-GB" sz="1800">
                <a:effectLst/>
                <a:latin typeface="Arial" panose="020B0604020202020204" pitchFamily="34" charset="0"/>
                <a:ea typeface="Arial" panose="020B0604020202020204" pitchFamily="34" charset="0"/>
                <a:cs typeface="Arial" panose="020B0604020202020204" pitchFamily="34" charset="0"/>
              </a:rPr>
              <a:t>  </a:t>
            </a:r>
          </a:p>
          <a:p>
            <a:endParaRPr lang="en-GB"/>
          </a:p>
        </p:txBody>
      </p:sp>
      <p:sp>
        <p:nvSpPr>
          <p:cNvPr id="4" name="Slide Number Placeholder 3"/>
          <p:cNvSpPr>
            <a:spLocks noGrp="1"/>
          </p:cNvSpPr>
          <p:nvPr>
            <p:ph type="sldNum" sz="quarter" idx="5"/>
          </p:nvPr>
        </p:nvSpPr>
        <p:spPr/>
        <p:txBody>
          <a:bodyPr/>
          <a:lstStyle/>
          <a:p>
            <a:fld id="{02BED03E-74B2-BD45-8810-EF8946D136B8}" type="slidenum">
              <a:rPr lang="en-US" smtClean="0"/>
              <a:t>164</a:t>
            </a:fld>
            <a:endParaRPr lang="en-US"/>
          </a:p>
        </p:txBody>
      </p:sp>
    </p:spTree>
    <p:extLst>
      <p:ext uri="{BB962C8B-B14F-4D97-AF65-F5344CB8AC3E}">
        <p14:creationId xmlns:p14="http://schemas.microsoft.com/office/powerpoint/2010/main" val="323266222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166</a:t>
            </a:fld>
            <a:endParaRPr lang="en-GB"/>
          </a:p>
        </p:txBody>
      </p:sp>
    </p:spTree>
    <p:extLst>
      <p:ext uri="{BB962C8B-B14F-4D97-AF65-F5344CB8AC3E}">
        <p14:creationId xmlns:p14="http://schemas.microsoft.com/office/powerpoint/2010/main" val="124345683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167</a:t>
            </a:fld>
            <a:endParaRPr lang="en-GB"/>
          </a:p>
        </p:txBody>
      </p:sp>
    </p:spTree>
    <p:extLst>
      <p:ext uri="{BB962C8B-B14F-4D97-AF65-F5344CB8AC3E}">
        <p14:creationId xmlns:p14="http://schemas.microsoft.com/office/powerpoint/2010/main" val="256048782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1">
                <a:solidFill>
                  <a:srgbClr val="FF0000"/>
                </a:solidFill>
                <a:effectLst/>
                <a:latin typeface="Arial" panose="020B0604020202020204" pitchFamily="34" charset="0"/>
                <a:ea typeface="Arial" panose="020B0604020202020204" pitchFamily="34" charset="0"/>
                <a:cs typeface="Arial" panose="020B0604020202020204" pitchFamily="34" charset="0"/>
              </a:rPr>
              <a:t>À noter :</a:t>
            </a:r>
            <a:endParaRPr lang="en-GB" sz="180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a:effectLst/>
                <a:latin typeface="Arial" panose="020B0604020202020204" pitchFamily="34" charset="0"/>
                <a:ea typeface="Arial" panose="020B0604020202020204" pitchFamily="34" charset="0"/>
                <a:cs typeface="Arial" panose="020B0604020202020204" pitchFamily="34" charset="0"/>
              </a:rPr>
              <a:t>Facilitateur-</a:t>
            </a:r>
            <a:r>
              <a:rPr lang="fr-FR" sz="1800" err="1">
                <a:effectLst/>
                <a:latin typeface="Arial" panose="020B0604020202020204" pitchFamily="34" charset="0"/>
                <a:ea typeface="Arial" panose="020B0604020202020204" pitchFamily="34" charset="0"/>
                <a:cs typeface="Arial" panose="020B0604020202020204" pitchFamily="34" charset="0"/>
              </a:rPr>
              <a:t>trice</a:t>
            </a:r>
            <a:r>
              <a:rPr lang="fr-FR" sz="1800">
                <a:effectLst/>
                <a:latin typeface="Arial" panose="020B0604020202020204" pitchFamily="34" charset="0"/>
                <a:ea typeface="Arial" panose="020B0604020202020204" pitchFamily="34" charset="0"/>
                <a:cs typeface="Arial" panose="020B0604020202020204" pitchFamily="34" charset="0"/>
              </a:rPr>
              <a:t>-s, veuillez réitérer aux participant-e-s qui joueront le rôle de la cliente </a:t>
            </a:r>
            <a:r>
              <a:rPr lang="fr-FR" sz="1800" b="1">
                <a:effectLst/>
                <a:latin typeface="Arial" panose="020B0604020202020204" pitchFamily="34" charset="0"/>
                <a:ea typeface="Arial" panose="020B0604020202020204" pitchFamily="34" charset="0"/>
                <a:cs typeface="Arial" panose="020B0604020202020204" pitchFamily="34" charset="0"/>
              </a:rPr>
              <a:t>l’importance d’être respectueux-se lors de l’interprétation du rôle du personnage.</a:t>
            </a:r>
            <a:r>
              <a:rPr lang="fr-FR" sz="1800">
                <a:effectLst/>
                <a:latin typeface="Arial" panose="020B0604020202020204" pitchFamily="34" charset="0"/>
                <a:ea typeface="Arial" panose="020B0604020202020204" pitchFamily="34" charset="0"/>
                <a:cs typeface="Arial" panose="020B0604020202020204" pitchFamily="34" charset="0"/>
              </a:rPr>
              <a:t> Le but du jeu de rôle n’est pas de divertir les participant-e-s mais de mettre en pratique différentes techniques de communication. Expliquer qu’il est essentiel que les participant-e-s veillent à jouer leur rôle </a:t>
            </a:r>
            <a:r>
              <a:rPr lang="fr-FR" sz="1800" b="1">
                <a:effectLst/>
                <a:latin typeface="Arial" panose="020B0604020202020204" pitchFamily="34" charset="0"/>
                <a:ea typeface="Arial" panose="020B0604020202020204" pitchFamily="34" charset="0"/>
                <a:cs typeface="Arial" panose="020B0604020202020204" pitchFamily="34" charset="0"/>
              </a:rPr>
              <a:t>de manière digne.</a:t>
            </a:r>
            <a:r>
              <a:rPr lang="fr-FR" sz="1800">
                <a:effectLst/>
                <a:latin typeface="Arial" panose="020B0604020202020204" pitchFamily="34" charset="0"/>
                <a:ea typeface="Arial" panose="020B0604020202020204" pitchFamily="34" charset="0"/>
                <a:cs typeface="Arial" panose="020B0604020202020204" pitchFamily="34" charset="0"/>
              </a:rPr>
              <a:t>  </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172</a:t>
            </a:fld>
            <a:endParaRPr lang="en-GB"/>
          </a:p>
        </p:txBody>
      </p:sp>
    </p:spTree>
    <p:extLst>
      <p:ext uri="{BB962C8B-B14F-4D97-AF65-F5344CB8AC3E}">
        <p14:creationId xmlns:p14="http://schemas.microsoft.com/office/powerpoint/2010/main" val="57858107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1">
                <a:solidFill>
                  <a:srgbClr val="FF0000"/>
                </a:solidFill>
                <a:effectLst/>
                <a:latin typeface="Arial" panose="020B0604020202020204" pitchFamily="34" charset="0"/>
                <a:ea typeface="Arial" panose="020B0604020202020204" pitchFamily="34" charset="0"/>
                <a:cs typeface="Arial" panose="020B0604020202020204" pitchFamily="34" charset="0"/>
              </a:rPr>
              <a:t>À noter :</a:t>
            </a:r>
            <a:endParaRPr lang="en-GB" sz="180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a:effectLst/>
                <a:latin typeface="Arial" panose="020B0604020202020204" pitchFamily="34" charset="0"/>
                <a:ea typeface="Arial" panose="020B0604020202020204" pitchFamily="34" charset="0"/>
                <a:cs typeface="Arial" panose="020B0604020202020204" pitchFamily="34" charset="0"/>
              </a:rPr>
              <a:t>Facilitateur-</a:t>
            </a:r>
            <a:r>
              <a:rPr lang="fr-FR" sz="1800" err="1">
                <a:effectLst/>
                <a:latin typeface="Arial" panose="020B0604020202020204" pitchFamily="34" charset="0"/>
                <a:ea typeface="Arial" panose="020B0604020202020204" pitchFamily="34" charset="0"/>
                <a:cs typeface="Arial" panose="020B0604020202020204" pitchFamily="34" charset="0"/>
              </a:rPr>
              <a:t>trice</a:t>
            </a:r>
            <a:r>
              <a:rPr lang="fr-FR" sz="1800">
                <a:effectLst/>
                <a:latin typeface="Arial" panose="020B0604020202020204" pitchFamily="34" charset="0"/>
                <a:ea typeface="Arial" panose="020B0604020202020204" pitchFamily="34" charset="0"/>
                <a:cs typeface="Arial" panose="020B0604020202020204" pitchFamily="34" charset="0"/>
              </a:rPr>
              <a:t>-s, veuillez réitérer aux participant-e-s qui joueront le rôle de la cliente </a:t>
            </a:r>
            <a:r>
              <a:rPr lang="fr-FR" sz="1800" b="1">
                <a:effectLst/>
                <a:latin typeface="Arial" panose="020B0604020202020204" pitchFamily="34" charset="0"/>
                <a:ea typeface="Arial" panose="020B0604020202020204" pitchFamily="34" charset="0"/>
                <a:cs typeface="Arial" panose="020B0604020202020204" pitchFamily="34" charset="0"/>
              </a:rPr>
              <a:t>l’importance d’être respectueux-se lors de l’interprétation du rôle du personnage.</a:t>
            </a:r>
            <a:r>
              <a:rPr lang="fr-FR" sz="1800">
                <a:effectLst/>
                <a:latin typeface="Arial" panose="020B0604020202020204" pitchFamily="34" charset="0"/>
                <a:ea typeface="Arial" panose="020B0604020202020204" pitchFamily="34" charset="0"/>
                <a:cs typeface="Arial" panose="020B0604020202020204" pitchFamily="34" charset="0"/>
              </a:rPr>
              <a:t> Le but du jeu de rôle n’est pas de divertir les participant-e-s mais de mettre en pratique différentes techniques de communication. Expliquer qu’il est essentiel que les participant-e-s veillent à jouer leur rôle </a:t>
            </a:r>
            <a:r>
              <a:rPr lang="fr-FR" sz="1800" b="1">
                <a:effectLst/>
                <a:latin typeface="Arial" panose="020B0604020202020204" pitchFamily="34" charset="0"/>
                <a:ea typeface="Arial" panose="020B0604020202020204" pitchFamily="34" charset="0"/>
                <a:cs typeface="Arial" panose="020B0604020202020204" pitchFamily="34" charset="0"/>
              </a:rPr>
              <a:t>de manière digne.</a:t>
            </a:r>
            <a:r>
              <a:rPr lang="fr-FR" sz="1800">
                <a:effectLst/>
                <a:latin typeface="Arial" panose="020B0604020202020204" pitchFamily="34" charset="0"/>
                <a:ea typeface="Arial" panose="020B0604020202020204" pitchFamily="34" charset="0"/>
                <a:cs typeface="Arial" panose="020B0604020202020204" pitchFamily="34" charset="0"/>
              </a:rPr>
              <a:t>  </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173</a:t>
            </a:fld>
            <a:endParaRPr lang="en-GB"/>
          </a:p>
        </p:txBody>
      </p:sp>
    </p:spTree>
    <p:extLst>
      <p:ext uri="{BB962C8B-B14F-4D97-AF65-F5344CB8AC3E}">
        <p14:creationId xmlns:p14="http://schemas.microsoft.com/office/powerpoint/2010/main" val="426112836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174</a:t>
            </a:fld>
            <a:endParaRPr lang="en-GB"/>
          </a:p>
        </p:txBody>
      </p:sp>
    </p:spTree>
    <p:extLst>
      <p:ext uri="{BB962C8B-B14F-4D97-AF65-F5344CB8AC3E}">
        <p14:creationId xmlns:p14="http://schemas.microsoft.com/office/powerpoint/2010/main" val="2114788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FR" sz="1800" b="0">
                <a:effectLst/>
                <a:latin typeface="Arial" panose="020B0604020202020204" pitchFamily="34" charset="0"/>
                <a:ea typeface="Arial" panose="020B0604020202020204" pitchFamily="34" charset="0"/>
              </a:rPr>
              <a:t>Les personnes en situation de handicap sont considérées et traitées comme un groupe distinct </a:t>
            </a:r>
          </a:p>
          <a:p>
            <a:pPr marL="171450" indent="-171450">
              <a:buFont typeface="Arial" panose="020B0604020202020204" pitchFamily="34" charset="0"/>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Elles bénéficient d’une assistance, de services ou d’un soutien apportés par des organisations spécialisées </a:t>
            </a:r>
          </a:p>
          <a:p>
            <a:pPr marL="171450" indent="-171450">
              <a:buFont typeface="Arial" panose="020B0604020202020204" pitchFamily="34" charset="0"/>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Cette aide est considérée comme un acte de « gentillesse » et non comme un droit.</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a:t>
            </a:fld>
            <a:endParaRPr lang="en-GB"/>
          </a:p>
        </p:txBody>
      </p:sp>
    </p:spTree>
    <p:extLst>
      <p:ext uri="{BB962C8B-B14F-4D97-AF65-F5344CB8AC3E}">
        <p14:creationId xmlns:p14="http://schemas.microsoft.com/office/powerpoint/2010/main" val="162127761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3.6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175</a:t>
            </a:fld>
            <a:endParaRPr lang="en-GB"/>
          </a:p>
        </p:txBody>
      </p:sp>
    </p:spTree>
    <p:extLst>
      <p:ext uri="{BB962C8B-B14F-4D97-AF65-F5344CB8AC3E}">
        <p14:creationId xmlns:p14="http://schemas.microsoft.com/office/powerpoint/2010/main" val="335697534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cs typeface="Arial" panose="020B0604020202020204" pitchFamily="34" charset="0"/>
              </a:rPr>
              <a:t>Leonard Cheshire (2023). Safeguarding and consent in sexual reproductive health services when supporting persons with intellectual and sensory disabilities. Available at: </a:t>
            </a:r>
            <a:r>
              <a:rPr lang="en-US"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tooltip="https://www.msichoices.org/wp-content/uploads/2022/10/safeguarding-and-informed-consent-report.pdf"/>
              </a:rPr>
              <a:t>https://www.msichoices.org/wp-content/uploads/2022/10/Safeguarding-and-Informed-Consent-Report.pdf</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176</a:t>
            </a:fld>
            <a:endParaRPr lang="en-GB"/>
          </a:p>
        </p:txBody>
      </p:sp>
    </p:spTree>
    <p:extLst>
      <p:ext uri="{BB962C8B-B14F-4D97-AF65-F5344CB8AC3E}">
        <p14:creationId xmlns:p14="http://schemas.microsoft.com/office/powerpoint/2010/main" val="337667033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179</a:t>
            </a:fld>
            <a:endParaRPr lang="en-GB"/>
          </a:p>
        </p:txBody>
      </p:sp>
    </p:spTree>
    <p:extLst>
      <p:ext uri="{BB962C8B-B14F-4D97-AF65-F5344CB8AC3E}">
        <p14:creationId xmlns:p14="http://schemas.microsoft.com/office/powerpoint/2010/main" val="91043970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180</a:t>
            </a:fld>
            <a:endParaRPr lang="en-GB"/>
          </a:p>
        </p:txBody>
      </p:sp>
    </p:spTree>
    <p:extLst>
      <p:ext uri="{BB962C8B-B14F-4D97-AF65-F5344CB8AC3E}">
        <p14:creationId xmlns:p14="http://schemas.microsoft.com/office/powerpoint/2010/main" val="218767943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3.7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181</a:t>
            </a:fld>
            <a:endParaRPr lang="en-GB"/>
          </a:p>
        </p:txBody>
      </p:sp>
    </p:spTree>
    <p:extLst>
      <p:ext uri="{BB962C8B-B14F-4D97-AF65-F5344CB8AC3E}">
        <p14:creationId xmlns:p14="http://schemas.microsoft.com/office/powerpoint/2010/main" val="161931671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183</a:t>
            </a:fld>
            <a:endParaRPr lang="en-GB"/>
          </a:p>
        </p:txBody>
      </p:sp>
    </p:spTree>
    <p:extLst>
      <p:ext uri="{BB962C8B-B14F-4D97-AF65-F5344CB8AC3E}">
        <p14:creationId xmlns:p14="http://schemas.microsoft.com/office/powerpoint/2010/main" val="157882535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186</a:t>
            </a:fld>
            <a:endParaRPr lang="en-GB"/>
          </a:p>
        </p:txBody>
      </p:sp>
    </p:spTree>
    <p:extLst>
      <p:ext uri="{BB962C8B-B14F-4D97-AF65-F5344CB8AC3E}">
        <p14:creationId xmlns:p14="http://schemas.microsoft.com/office/powerpoint/2010/main" val="133133365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3.8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187</a:t>
            </a:fld>
            <a:endParaRPr lang="en-GB"/>
          </a:p>
        </p:txBody>
      </p:sp>
    </p:spTree>
    <p:extLst>
      <p:ext uri="{BB962C8B-B14F-4D97-AF65-F5344CB8AC3E}">
        <p14:creationId xmlns:p14="http://schemas.microsoft.com/office/powerpoint/2010/main" val="54976201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Si l'on utilise les outils présentés dans la diapositive précédente et qu’il semble que le client ne comprend pas les traitements, les services ou les méthodes contraceptives disponibles, on peut utiliser les approches suivantes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a:p>
          <a:p>
            <a:r>
              <a:rPr lang="fr-FR" b="1"/>
              <a:t>Procéder à des arrangements : </a:t>
            </a:r>
            <a:r>
              <a:rPr lang="fr-FR" b="0"/>
              <a:t>En reconnaissant que les prestataires travaillent avec de lourdes contraintes de temps et de ressources, il peut être utile de faire ce que vous pouvez pour garantir suffisamment de temps pour la discussion et la prise de décision, et/ou procéder à des arrangements comme :</a:t>
            </a:r>
          </a:p>
          <a:p>
            <a:r>
              <a:rPr lang="fr-FR" b="0"/>
              <a:t>●	ajuster les dispositifs sensoriels (éclairage, sons), </a:t>
            </a:r>
          </a:p>
          <a:p>
            <a:r>
              <a:rPr lang="fr-FR" b="0"/>
              <a:t>●	veiller à ce que les supports de communication soient en place (dispositifs, interprètes), </a:t>
            </a:r>
          </a:p>
          <a:p>
            <a:r>
              <a:rPr lang="fr-FR" b="0"/>
              <a:t>●	prévoir des rendez-vous à un moment idéal de la journée ou plusieurs visites, </a:t>
            </a:r>
          </a:p>
          <a:p>
            <a:r>
              <a:rPr lang="fr-FR" b="0"/>
              <a:t>●	adapter les interventions pour gérer la douleur ou l’anxiété, </a:t>
            </a:r>
          </a:p>
          <a:p>
            <a:r>
              <a:rPr lang="fr-FR" b="0"/>
              <a:t>●	permettre à la personne d’apporter des effets personnels ou de venir accompagnée pour améliorer son sentiment de confort et de sécurité, </a:t>
            </a:r>
          </a:p>
          <a:p>
            <a:r>
              <a:rPr lang="fr-FR" b="0"/>
              <a:t>●	mobiliser un ou plusieurs soutiens à la prise de décision. </a:t>
            </a:r>
          </a:p>
          <a:p>
            <a:endParaRPr lang="fr-FR" b="0"/>
          </a:p>
          <a:p>
            <a:r>
              <a:rPr lang="fr-FR" b="1"/>
              <a:t>Impliquer les aidant-e-s </a:t>
            </a:r>
            <a:r>
              <a:rPr lang="fr-FR" b="0"/>
              <a:t>: Veiller à ce que le/la </a:t>
            </a:r>
            <a:r>
              <a:rPr lang="fr-FR" b="0" err="1"/>
              <a:t>client-e</a:t>
            </a:r>
            <a:r>
              <a:rPr lang="fr-FR" b="0"/>
              <a:t> ait le soutien d’une personne de confiance de son entourage pour l’aider à prendre sa décision, si nécessaire. Les aidant-e-s et les proches sont très importants, et les prestataires doivent travailler avec eux afin de soutenir la personne en situation de handicap. </a:t>
            </a:r>
          </a:p>
          <a:p>
            <a:endParaRPr lang="fr-FR" b="1">
              <a:solidFill>
                <a:schemeClr val="tx1"/>
              </a:solidFill>
            </a:endParaRPr>
          </a:p>
          <a:p>
            <a:r>
              <a:rPr lang="fr-FR" b="1">
                <a:solidFill>
                  <a:schemeClr val="tx1"/>
                </a:solidFill>
              </a:rPr>
              <a:t>Tenir compte de la coercition : </a:t>
            </a:r>
            <a:r>
              <a:rPr lang="fr-FR" b="0"/>
              <a:t>Si un agent de santé a le sentiment que le/la </a:t>
            </a:r>
            <a:r>
              <a:rPr lang="fr-FR" b="0" err="1"/>
              <a:t>client-e</a:t>
            </a:r>
            <a:r>
              <a:rPr lang="fr-FR" b="0"/>
              <a:t> est </a:t>
            </a:r>
            <a:r>
              <a:rPr lang="fr-FR" b="0" err="1"/>
              <a:t>contraint-e</a:t>
            </a:r>
            <a:r>
              <a:rPr lang="fr-FR" b="0"/>
              <a:t> d’utiliser ou non une méthode de contraception (par son </a:t>
            </a:r>
            <a:r>
              <a:rPr lang="fr-FR" b="0" err="1"/>
              <a:t>aidant-e</a:t>
            </a:r>
            <a:r>
              <a:rPr lang="fr-FR" b="0"/>
              <a:t> ou dans le cadre d’une autre relation), parler à un responsable de service dès que possible pour déterminer la ligne de conduite. </a:t>
            </a:r>
          </a:p>
          <a:p>
            <a:endParaRPr lang="fr-FR" b="0"/>
          </a:p>
          <a:p>
            <a:r>
              <a:rPr lang="fr-FR" b="1"/>
              <a:t>Orientations</a:t>
            </a:r>
            <a:r>
              <a:rPr lang="fr-FR" b="0"/>
              <a:t> : Le consentement éclairé doit être sollicité pour toutes les orientations. Il est important que les prestataires de soins sachent vers quelle structure orienter les client-e-s en situation de handicap, y compris vers les OPH. La mise en relation de client-e-s avec des OPH est une modalité clé pour veiller à ce qu’ils/elles aient le soutien de pairs pour comprendre et prendre des décisions, ce qui facilite leur consentement éclairé. Néanmoins, cela dépend aussi de la nature de l’OPH. Certaines ont un objectif exclusivement axé sur le plaidoyer et ne sont peut-être pas équipées pour aider les individus face à ces problèmes spécifiques. Il est aussi important de garder à l’esprit que toutes les OPH n’ont pas toutes une représentation et des capacités solides par rapport à certains types de handicaps comme les handicaps psychosociaux et les handicaps intellectuels. </a:t>
            </a:r>
          </a:p>
          <a:p>
            <a:endParaRPr lang="en-GB" b="1"/>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cs typeface="Arial" panose="020B0604020202020204" pitchFamily="34" charset="0"/>
              </a:rPr>
              <a:t>Leonard Cheshire (2023). Safeguarding and consent in sexual reproductive health services when supporting persons with intellectual and sensory disabilities. Available at: </a:t>
            </a:r>
            <a:r>
              <a:rPr lang="en-US"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tooltip="https://www.msichoices.org/wp-content/uploads/2022/10/safeguarding-and-informed-consent-report.pdf"/>
              </a:rPr>
              <a:t>https://www.msichoices.org/wp-content/uploads/2022/10/Safeguarding-and-Informed-Consent-Report.pdf</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188</a:t>
            </a:fld>
            <a:endParaRPr lang="en-GB"/>
          </a:p>
        </p:txBody>
      </p:sp>
    </p:spTree>
    <p:extLst>
      <p:ext uri="{BB962C8B-B14F-4D97-AF65-F5344CB8AC3E}">
        <p14:creationId xmlns:p14="http://schemas.microsoft.com/office/powerpoint/2010/main" val="113458575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0" i="0" dirty="0">
                <a:solidFill>
                  <a:srgbClr val="131313"/>
                </a:solidFill>
                <a:effectLst/>
                <a:latin typeface="Roboto" panose="02000000000000000000" pitchFamily="2" charset="0"/>
              </a:rPr>
              <a:t>Pour afficher les sous-titres français, veuillez cliquer sur paramètres, sous-titres, traduction automatique</a:t>
            </a:r>
            <a:endParaRPr lang="en-GB" dirty="0"/>
          </a:p>
        </p:txBody>
      </p:sp>
      <p:sp>
        <p:nvSpPr>
          <p:cNvPr id="4" name="Slide Number Placeholder 3"/>
          <p:cNvSpPr>
            <a:spLocks noGrp="1"/>
          </p:cNvSpPr>
          <p:nvPr>
            <p:ph type="sldNum" sz="quarter" idx="5"/>
          </p:nvPr>
        </p:nvSpPr>
        <p:spPr/>
        <p:txBody>
          <a:bodyPr/>
          <a:lstStyle/>
          <a:p>
            <a:fld id="{0E12452D-FF08-4E0F-83D3-26A1AE1BD19F}" type="slidenum">
              <a:rPr lang="en-GB" smtClean="0"/>
              <a:t>189</a:t>
            </a:fld>
            <a:endParaRPr lang="en-GB"/>
          </a:p>
        </p:txBody>
      </p:sp>
    </p:spTree>
    <p:extLst>
      <p:ext uri="{BB962C8B-B14F-4D97-AF65-F5344CB8AC3E}">
        <p14:creationId xmlns:p14="http://schemas.microsoft.com/office/powerpoint/2010/main" val="1916106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1">
                <a:solidFill>
                  <a:srgbClr val="403A60"/>
                </a:solidFill>
                <a:effectLst/>
                <a:latin typeface="Arial" panose="020B0604020202020204" pitchFamily="34" charset="0"/>
                <a:ea typeface="Arial" panose="020B0604020202020204" pitchFamily="34" charset="0"/>
                <a:cs typeface="Arial" panose="020B0604020202020204" pitchFamily="34" charset="0"/>
              </a:rPr>
              <a:t>Approche sociale du handicap</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solidFill>
                  <a:srgbClr val="960051"/>
                </a:solidFill>
                <a:effectLst/>
                <a:latin typeface="Arial" panose="020B0604020202020204" pitchFamily="34" charset="0"/>
                <a:ea typeface="Arial" panose="020B0604020202020204" pitchFamily="34" charset="0"/>
                <a:cs typeface="Arial" panose="020B0604020202020204" pitchFamily="34" charset="0"/>
              </a:rPr>
              <a:t>Cette approche dominante promue aujourd’hui a commencé dans les années 1970 et elle a évolué pour répondre au mécontentement des personnes en situation de handicap, qui ne voulaient pas être traitées comme des cas liés à la «charité » ou à des « questions médicales ». L’approche sociale du handicap se concentre sur les obstacles sociaux qui causent le handicap et excluent les populations. Cette approche met l’accent sur le fait que ce n’est pas le handicap qui empêche une personne de participer à la vie de la société, mais les obstacles inhérents aux attitudes, aux environnements, aux politiques et aux pratiques. Cette approche cible par conséquent l’élimination des obstacles au lieu de chercher à « réparer » la personne.</a:t>
            </a:r>
            <a:endParaRPr lang="en-GB" sz="1800" b="0">
              <a:effectLst/>
              <a:latin typeface="Arial" panose="020B0604020202020204" pitchFamily="34" charset="0"/>
              <a:ea typeface="Arial" panose="020B0604020202020204" pitchFamily="34" charset="0"/>
              <a:cs typeface="Arial" panose="020B0604020202020204" pitchFamily="34" charset="0"/>
            </a:endParaRPr>
          </a:p>
          <a:p>
            <a:endParaRPr lang="en-GB" b="0"/>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Dans le cadre de cette approche, les obstacles qui empêchent les personnes qui vivent avec un handicap de participer à la vie de la société comprennent les éléments suivants (mais ne s’y limitent pas) :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Leurs droits ne sont pas reconnus de la même façon que ceux des personnes qui ne sont pas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sont l’objet d’une stigmatisation et d’une discrimination en raison de leur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Dans le cadre de cette approche, nous ne nous concentrons pas sur le fait que la personne ne puisse pas marcher, mais plutôt sur l’inaccessibilité des immeubles. Nous nous concentrons sur les obstacles auxquels les personnes en situation de handicap sont confrontées et la manière de les surmonter.</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Dans notre contexte, cela peut inclure les aspects suivants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services inaccessibles (à cause de problèmes d’accès aux bâtiments, mais aussi en raison du défaut d’aide qui permettrait à une personne d’entrer et de bénéficier de services).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Un temps insuffisant accordé aux personnes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prestataires de soins qui ne comprennent pas comment gérer les préoccupations d’une personne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informations qui ne sont pas accessibles (autrement dit, il est possible que les termes utilisés soient compliqués, il se peut que les informations ne soient pas accessibles en gros caractères ou en braille pour les personnes qui présentent des déficiences visuelles, etc.)</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manque d’interprètes en langue des signes pour les personnes présentant des déficiences auditives.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21</a:t>
            </a:fld>
            <a:endParaRPr lang="en-GB"/>
          </a:p>
        </p:txBody>
      </p:sp>
    </p:spTree>
    <p:extLst>
      <p:ext uri="{BB962C8B-B14F-4D97-AF65-F5344CB8AC3E}">
        <p14:creationId xmlns:p14="http://schemas.microsoft.com/office/powerpoint/2010/main" val="328590915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En accordant un tel soutien à l’</a:t>
            </a:r>
            <a:r>
              <a:rPr lang="fr-FR"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aidant-e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il est important que le prestataire de soins réfléchisse aux points suivants : Qu’est-ce que l’</a:t>
            </a:r>
            <a:r>
              <a:rPr lang="fr-FR"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aidant-e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attend de vous ? Quelle type d’alliance voulez-vous établir avec lui/elle, et à quels types de limites devez-vous prêter  attention ? Dans quelle mesure leurs attentes sont-elles réalistes/possibles ? Quels sont les éléments de cette relation qui pourraient s’avérer difficiles, et sur quoi pouvez-vous vous appuyer ?</a:t>
            </a:r>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191</a:t>
            </a:fld>
            <a:endParaRPr lang="en-GB"/>
          </a:p>
        </p:txBody>
      </p:sp>
    </p:spTree>
    <p:extLst>
      <p:ext uri="{BB962C8B-B14F-4D97-AF65-F5344CB8AC3E}">
        <p14:creationId xmlns:p14="http://schemas.microsoft.com/office/powerpoint/2010/main" val="245462911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192</a:t>
            </a:fld>
            <a:endParaRPr lang="en-GB"/>
          </a:p>
        </p:txBody>
      </p:sp>
    </p:spTree>
    <p:extLst>
      <p:ext uri="{BB962C8B-B14F-4D97-AF65-F5344CB8AC3E}">
        <p14:creationId xmlns:p14="http://schemas.microsoft.com/office/powerpoint/2010/main" val="157215699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4.1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193</a:t>
            </a:fld>
            <a:endParaRPr lang="en-GB"/>
          </a:p>
        </p:txBody>
      </p:sp>
    </p:spTree>
    <p:extLst>
      <p:ext uri="{BB962C8B-B14F-4D97-AF65-F5344CB8AC3E}">
        <p14:creationId xmlns:p14="http://schemas.microsoft.com/office/powerpoint/2010/main" val="122106028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4.2 dans le </a:t>
            </a:r>
            <a:r>
              <a:rPr lang="en-GB" err="1"/>
              <a:t>manuel</a:t>
            </a:r>
            <a:r>
              <a:rPr lang="en-GB"/>
              <a:t> de formation– Jeu de role</a:t>
            </a:r>
          </a:p>
        </p:txBody>
      </p:sp>
      <p:sp>
        <p:nvSpPr>
          <p:cNvPr id="4" name="Slide Number Placeholder 3"/>
          <p:cNvSpPr>
            <a:spLocks noGrp="1"/>
          </p:cNvSpPr>
          <p:nvPr>
            <p:ph type="sldNum" sz="quarter" idx="5"/>
          </p:nvPr>
        </p:nvSpPr>
        <p:spPr/>
        <p:txBody>
          <a:bodyPr/>
          <a:lstStyle/>
          <a:p>
            <a:fld id="{0E12452D-FF08-4E0F-83D3-26A1AE1BD19F}" type="slidenum">
              <a:rPr lang="en-GB" smtClean="0"/>
              <a:t>194</a:t>
            </a:fld>
            <a:endParaRPr lang="en-GB"/>
          </a:p>
        </p:txBody>
      </p:sp>
    </p:spTree>
    <p:extLst>
      <p:ext uri="{BB962C8B-B14F-4D97-AF65-F5344CB8AC3E}">
        <p14:creationId xmlns:p14="http://schemas.microsoft.com/office/powerpoint/2010/main" val="279796799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195</a:t>
            </a:fld>
            <a:endParaRPr lang="en-GB"/>
          </a:p>
        </p:txBody>
      </p:sp>
    </p:spTree>
    <p:extLst>
      <p:ext uri="{BB962C8B-B14F-4D97-AF65-F5344CB8AC3E}">
        <p14:creationId xmlns:p14="http://schemas.microsoft.com/office/powerpoint/2010/main" val="43173991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196</a:t>
            </a:fld>
            <a:endParaRPr lang="en-GB"/>
          </a:p>
        </p:txBody>
      </p:sp>
    </p:spTree>
    <p:extLst>
      <p:ext uri="{BB962C8B-B14F-4D97-AF65-F5344CB8AC3E}">
        <p14:creationId xmlns:p14="http://schemas.microsoft.com/office/powerpoint/2010/main" val="162225057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197</a:t>
            </a:fld>
            <a:endParaRPr lang="en-GB"/>
          </a:p>
        </p:txBody>
      </p:sp>
    </p:spTree>
    <p:extLst>
      <p:ext uri="{BB962C8B-B14F-4D97-AF65-F5344CB8AC3E}">
        <p14:creationId xmlns:p14="http://schemas.microsoft.com/office/powerpoint/2010/main" val="167673472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198</a:t>
            </a:fld>
            <a:endParaRPr lang="en-GB"/>
          </a:p>
        </p:txBody>
      </p:sp>
    </p:spTree>
    <p:extLst>
      <p:ext uri="{BB962C8B-B14F-4D97-AF65-F5344CB8AC3E}">
        <p14:creationId xmlns:p14="http://schemas.microsoft.com/office/powerpoint/2010/main" val="176914966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4.3 dans le </a:t>
            </a:r>
            <a:r>
              <a:rPr lang="en-GB" err="1"/>
              <a:t>manuel</a:t>
            </a:r>
            <a:r>
              <a:rPr lang="en-GB"/>
              <a:t> de formation- discussion </a:t>
            </a:r>
            <a:r>
              <a:rPr lang="en-GB" err="1"/>
              <a:t>en</a:t>
            </a:r>
            <a:r>
              <a:rPr lang="en-GB"/>
              <a:t> </a:t>
            </a:r>
            <a:r>
              <a:rPr lang="fr-FR" sz="1800">
                <a:solidFill>
                  <a:srgbClr val="000000"/>
                </a:solidFill>
                <a:effectLst/>
                <a:latin typeface="Arial" panose="020B0604020202020204" pitchFamily="34" charset="0"/>
                <a:ea typeface="Arial" panose="020B0604020202020204" pitchFamily="34" charset="0"/>
              </a:rPr>
              <a:t>plénière</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199</a:t>
            </a:fld>
            <a:endParaRPr lang="en-GB"/>
          </a:p>
        </p:txBody>
      </p:sp>
    </p:spTree>
    <p:extLst>
      <p:ext uri="{BB962C8B-B14F-4D97-AF65-F5344CB8AC3E}">
        <p14:creationId xmlns:p14="http://schemas.microsoft.com/office/powerpoint/2010/main" val="240945404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200</a:t>
            </a:fld>
            <a:endParaRPr lang="en-GB"/>
          </a:p>
        </p:txBody>
      </p:sp>
    </p:spTree>
    <p:extLst>
      <p:ext uri="{BB962C8B-B14F-4D97-AF65-F5344CB8AC3E}">
        <p14:creationId xmlns:p14="http://schemas.microsoft.com/office/powerpoint/2010/main" val="2362837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1">
                <a:solidFill>
                  <a:srgbClr val="403A60"/>
                </a:solidFill>
                <a:effectLst/>
                <a:latin typeface="Arial" panose="020B0604020202020204" pitchFamily="34" charset="0"/>
                <a:ea typeface="Arial" panose="020B0604020202020204" pitchFamily="34" charset="0"/>
                <a:cs typeface="Arial" panose="020B0604020202020204" pitchFamily="34" charset="0"/>
              </a:rPr>
              <a:t>Approche sociale du handicap</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solidFill>
                  <a:srgbClr val="960051"/>
                </a:solidFill>
                <a:effectLst/>
                <a:latin typeface="Arial" panose="020B0604020202020204" pitchFamily="34" charset="0"/>
                <a:ea typeface="Arial" panose="020B0604020202020204" pitchFamily="34" charset="0"/>
                <a:cs typeface="Arial" panose="020B0604020202020204" pitchFamily="34" charset="0"/>
              </a:rPr>
              <a:t>Cette approche dominante promue aujourd’hui a commencé dans les années 1970 et elle a évolué pour répondre au mécontentement des personnes en situation de handicap, qui ne voulaient pas être traitées comme des cas liés à la «charité » ou à des « questions médicales ». L’approche sociale du handicap se concentre sur les obstacles sociaux qui causent le handicap et excluent les populations. Cette approche met l’accent sur le fait que ce n’est pas le handicap qui empêche une personne de participer à la vie de la société, mais les obstacles inhérents aux attitudes, aux environnements, aux politiques et aux pratiques. Cette approche cible par conséquent l’élimination des obstacles au lieu de chercher à « réparer » la personne.</a:t>
            </a:r>
            <a:endParaRPr lang="en-GB" sz="1800" b="0">
              <a:effectLst/>
              <a:latin typeface="Arial" panose="020B0604020202020204" pitchFamily="34" charset="0"/>
              <a:ea typeface="Arial" panose="020B0604020202020204" pitchFamily="34" charset="0"/>
              <a:cs typeface="Arial" panose="020B0604020202020204" pitchFamily="34" charset="0"/>
            </a:endParaRPr>
          </a:p>
          <a:p>
            <a:endParaRPr lang="en-GB" b="0"/>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Dans le cadre de cette approche, les obstacles qui empêchent les personnes qui vivent avec un handicap de participer à la vie de la société comprennent les éléments suivants (mais ne s’y limitent pas) :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Leurs droits ne sont pas reconnus de la même façon que ceux des personnes qui ne sont pas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sont l’objet d’une stigmatisation et d’une discrimination en raison de leur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Dans le cadre de cette approche, nous ne nous concentrons pas sur le fait que la personne ne puisse pas marcher, mais plutôt sur l’inaccessibilité des immeubles. Nous nous concentrons sur les obstacles auxquels les personnes en situation de handicap sont confrontées et la manière de les surmonter.</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Dans notre contexte, cela peut inclure les aspects suivants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services inaccessibles (à cause de problèmes d’accès aux bâtiments, mais aussi en raison du défaut d’aide qui permettrait à une personne d’entrer et de bénéficier de services).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Un temps insuffisant accordé aux personnes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prestataires de soins qui ne comprennent pas comment gérer les préoccupations d’une personne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informations qui ne sont pas accessibles (autrement dit, il est possible que les termes utilisés soient compliqués, il se peut que les informations ne soient pas accessibles en gros caractères ou en braille pour les personnes qui présentent des déficiences visuelles, etc.)</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manque d’interprètes en langue des signes pour les personnes présentant des déficiences auditives.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22</a:t>
            </a:fld>
            <a:endParaRPr lang="en-GB"/>
          </a:p>
        </p:txBody>
      </p:sp>
    </p:spTree>
    <p:extLst>
      <p:ext uri="{BB962C8B-B14F-4D97-AF65-F5344CB8AC3E}">
        <p14:creationId xmlns:p14="http://schemas.microsoft.com/office/powerpoint/2010/main" val="316695408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4.4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201</a:t>
            </a:fld>
            <a:endParaRPr lang="en-GB"/>
          </a:p>
        </p:txBody>
      </p:sp>
    </p:spTree>
    <p:extLst>
      <p:ext uri="{BB962C8B-B14F-4D97-AF65-F5344CB8AC3E}">
        <p14:creationId xmlns:p14="http://schemas.microsoft.com/office/powerpoint/2010/main" val="2719585358"/>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202</a:t>
            </a:fld>
            <a:endParaRPr lang="en-GB"/>
          </a:p>
        </p:txBody>
      </p:sp>
    </p:spTree>
    <p:extLst>
      <p:ext uri="{BB962C8B-B14F-4D97-AF65-F5344CB8AC3E}">
        <p14:creationId xmlns:p14="http://schemas.microsoft.com/office/powerpoint/2010/main" val="3444788293"/>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4.5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203</a:t>
            </a:fld>
            <a:endParaRPr lang="en-GB"/>
          </a:p>
        </p:txBody>
      </p:sp>
    </p:spTree>
    <p:extLst>
      <p:ext uri="{BB962C8B-B14F-4D97-AF65-F5344CB8AC3E}">
        <p14:creationId xmlns:p14="http://schemas.microsoft.com/office/powerpoint/2010/main" val="7358830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10000"/>
              </a:lnSpc>
              <a:spcBef>
                <a:spcPts val="200"/>
              </a:spcBef>
              <a:spcAft>
                <a:spcPts val="800"/>
              </a:spcAft>
            </a:pPr>
            <a:r>
              <a:rPr lang="fr-FR" sz="1800" b="1" u="sng">
                <a:effectLst/>
                <a:latin typeface="Arial" panose="020B0604020202020204" pitchFamily="34" charset="0"/>
                <a:ea typeface="Arial" panose="020B0604020202020204" pitchFamily="34" charset="0"/>
                <a:cs typeface="Arial" panose="020B0604020202020204" pitchFamily="34" charset="0"/>
              </a:rPr>
              <a:t>Définitions des différents types de violence</a:t>
            </a:r>
            <a:endParaRPr lang="en-GB" sz="1800" b="1">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Violence physique </a:t>
            </a:r>
            <a:r>
              <a:rPr lang="fr-FR" sz="1800" b="0">
                <a:effectLst/>
                <a:latin typeface="Arial" panose="020B0604020202020204" pitchFamily="34" charset="0"/>
                <a:ea typeface="Arial" panose="020B0604020202020204" pitchFamily="34" charset="0"/>
                <a:cs typeface="Arial" panose="020B0604020202020204" pitchFamily="34" charset="0"/>
              </a:rPr>
              <a:t>- quand quelqu’un vous fait du mal, par exemple, en vous frappant, en vous portant des coups, en vous mordant. </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Violence sexuelle </a:t>
            </a:r>
            <a:r>
              <a:rPr lang="fr-FR" sz="1800" b="0">
                <a:effectLst/>
                <a:latin typeface="Arial" panose="020B0604020202020204" pitchFamily="34" charset="0"/>
                <a:ea typeface="Arial" panose="020B0604020202020204" pitchFamily="34" charset="0"/>
                <a:cs typeface="Arial" panose="020B0604020202020204" pitchFamily="34" charset="0"/>
              </a:rPr>
              <a:t>- quand quelqu’un touche votre corps ou vos parties intimes d’une manière que vous n’aimez pas ou que vous ne voulez pas. Cela peut inclure le fait de vous embrasser, de vous contraindre à les toucher, d’avoir des rapports sexuels quand vous ne le souhaitez pas. </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Harcèlement sexuel </a:t>
            </a:r>
            <a:r>
              <a:rPr lang="fr-FR" sz="1800" b="0">
                <a:effectLst/>
                <a:latin typeface="Arial" panose="020B0604020202020204" pitchFamily="34" charset="0"/>
                <a:ea typeface="Arial" panose="020B0604020202020204" pitchFamily="34" charset="0"/>
                <a:cs typeface="Arial" panose="020B0604020202020204" pitchFamily="34" charset="0"/>
              </a:rPr>
              <a:t>– toute avance sexuelle non désirée, qu’elle soit verbale ou physique.</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Exploitation sexuelle </a:t>
            </a:r>
            <a:r>
              <a:rPr lang="fr-FR" sz="1800" b="0">
                <a:effectLst/>
                <a:latin typeface="Arial" panose="020B0604020202020204" pitchFamily="34" charset="0"/>
                <a:ea typeface="Arial" panose="020B0604020202020204" pitchFamily="34" charset="0"/>
                <a:cs typeface="Arial" panose="020B0604020202020204" pitchFamily="34" charset="0"/>
              </a:rPr>
              <a:t>– cela consiste à profiter de la vulnérabilité d’une personne à des fins sexuelles  ; souvent un échange (faveurs sexuelles en échange d’argent, de nourriture, d’un hébergement, de médicaments et d’un emploi)</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Coercition ou violence reproductive ou obstétricale </a:t>
            </a:r>
            <a:r>
              <a:rPr lang="fr-FR" sz="1800" b="0">
                <a:effectLst/>
                <a:latin typeface="Arial" panose="020B0604020202020204" pitchFamily="34" charset="0"/>
                <a:ea typeface="Arial" panose="020B0604020202020204" pitchFamily="34" charset="0"/>
                <a:cs typeface="Arial" panose="020B0604020202020204" pitchFamily="34" charset="0"/>
              </a:rPr>
              <a:t>- quand quelqu’un vous force à utiliser ou à ne pas utiliser des méthodes de contraception, à tomber enceinte, à subir un avortement ou à vous faire stériliser, ou quand quelqu’un vous maltraite pendant votre grossesse ou votre accouchement. </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Maltraitance émotionnelle </a:t>
            </a:r>
            <a:r>
              <a:rPr lang="fr-FR" sz="1800" b="0">
                <a:effectLst/>
                <a:latin typeface="Arial" panose="020B0604020202020204" pitchFamily="34" charset="0"/>
                <a:ea typeface="Arial" panose="020B0604020202020204" pitchFamily="34" charset="0"/>
                <a:cs typeface="Arial" panose="020B0604020202020204" pitchFamily="34" charset="0"/>
              </a:rPr>
              <a:t>- quand des personnes vous parlent de manière désagréable. Par exemple, en se moquant, en menaçant, en proférant des grossièretés, en hurlant ou en vous humiliant. </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Maltraitance financière - </a:t>
            </a:r>
            <a:r>
              <a:rPr lang="fr-FR" sz="1800" b="0">
                <a:effectLst/>
                <a:latin typeface="Arial" panose="020B0604020202020204" pitchFamily="34" charset="0"/>
                <a:ea typeface="Arial" panose="020B0604020202020204" pitchFamily="34" charset="0"/>
                <a:cs typeface="Arial" panose="020B0604020202020204" pitchFamily="34" charset="0"/>
              </a:rPr>
              <a:t>quand des personnes prennent votre argent ou des choses qui vous appartiennent, sans que vous ayez donné votre accord, comme par exemple, le fait de contrôler les allocations de personnes en situation de handicap.</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 Négligence </a:t>
            </a:r>
            <a:r>
              <a:rPr lang="fr-FR" sz="1800" b="0">
                <a:effectLst/>
                <a:latin typeface="Arial" panose="020B0604020202020204" pitchFamily="34" charset="0"/>
                <a:ea typeface="Arial" panose="020B0604020202020204" pitchFamily="34" charset="0"/>
                <a:cs typeface="Arial" panose="020B0604020202020204" pitchFamily="34" charset="0"/>
              </a:rPr>
              <a:t>- lorsque des personnes qui sont censées vous aider ne prennent pas soin de vous correctement. Par exemple, le fait de ne pas vous donner suffisamment de nourriture, le fait de ne pas vous maintenir au chaud et en toute sécurité, le fait de ne pas vous donner de médicaments ou de ne pas vous accompagner chez le médecin si vous êtes malade. </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Discrimination</a:t>
            </a:r>
            <a:r>
              <a:rPr lang="fr-FR" sz="1800" b="0">
                <a:effectLst/>
                <a:latin typeface="Arial" panose="020B0604020202020204" pitchFamily="34" charset="0"/>
                <a:ea typeface="Arial" panose="020B0604020202020204" pitchFamily="34" charset="0"/>
                <a:cs typeface="Arial" panose="020B0604020202020204" pitchFamily="34" charset="0"/>
              </a:rPr>
              <a:t> - lorsque des personnes vous traitent mal ou injustement en raison de certains facteurs comme la couleur de votre peau, votre religion, votre handicap ou parce que vous êtes lesbienne ou gay et/ou trans. </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a:t>
            </a:r>
            <a:r>
              <a:rPr lang="fr-FR" sz="1800" b="1">
                <a:effectLst/>
                <a:latin typeface="Arial" panose="020B0604020202020204" pitchFamily="34" charset="0"/>
                <a:ea typeface="Arial" panose="020B0604020202020204" pitchFamily="34" charset="0"/>
                <a:cs typeface="Arial" panose="020B0604020202020204" pitchFamily="34" charset="0"/>
              </a:rPr>
              <a:t>Maltraitance liée à un handicap spécifique </a:t>
            </a:r>
            <a:r>
              <a:rPr lang="fr-FR" sz="1800" b="0">
                <a:effectLst/>
                <a:latin typeface="Arial" panose="020B0604020202020204" pitchFamily="34" charset="0"/>
                <a:ea typeface="Arial" panose="020B0604020202020204" pitchFamily="34" charset="0"/>
                <a:cs typeface="Arial" panose="020B0604020202020204" pitchFamily="34" charset="0"/>
              </a:rPr>
              <a:t>- comme le fait de retirer, de cacher ou de contrôler votre accès aux aides à la mobilité, aux accessoires d’aides sensorielles (par exemple, les lunettes, les cannes blanches, les appareils auditifs), aux médicaments, etc.</a:t>
            </a:r>
            <a:endParaRPr lang="en-GB" sz="1800" b="0">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 ■ </a:t>
            </a:r>
            <a:r>
              <a:rPr lang="fr-FR" sz="1800" b="1">
                <a:effectLst/>
                <a:latin typeface="Arial" panose="020B0604020202020204" pitchFamily="34" charset="0"/>
                <a:ea typeface="Arial" panose="020B0604020202020204" pitchFamily="34" charset="0"/>
                <a:cs typeface="Arial" panose="020B0604020202020204" pitchFamily="34" charset="0"/>
              </a:rPr>
              <a:t>Comportements dominateurs </a:t>
            </a:r>
            <a:r>
              <a:rPr lang="fr-FR" sz="1800" b="0">
                <a:effectLst/>
                <a:latin typeface="Arial" panose="020B0604020202020204" pitchFamily="34" charset="0"/>
                <a:ea typeface="Arial" panose="020B0604020202020204" pitchFamily="34" charset="0"/>
                <a:cs typeface="Arial" panose="020B0604020202020204" pitchFamily="34" charset="0"/>
              </a:rPr>
              <a:t>- notamment le fait d’isoler une personne de sa famille et de ses amis ; de surveiller ses faits et gestes et de limiter son accès aux ressources financières, à l’emploi, à l’éducation et aux soins médicaux.</a:t>
            </a:r>
            <a:endParaRPr lang="en-GB" sz="1800" b="0">
              <a:effectLst/>
              <a:latin typeface="Arial" panose="020B0604020202020204" pitchFamily="34" charset="0"/>
              <a:ea typeface="Arial" panose="020B0604020202020204" pitchFamily="34" charset="0"/>
              <a:cs typeface="Arial" panose="020B0604020202020204" pitchFamily="34" charset="0"/>
            </a:endParaRPr>
          </a:p>
          <a:p>
            <a:r>
              <a:rPr lang="fr-FR" sz="1800" b="0">
                <a:effectLst/>
                <a:latin typeface="Arial" panose="020B0604020202020204" pitchFamily="34" charset="0"/>
                <a:ea typeface="Arial" panose="020B0604020202020204" pitchFamily="34" charset="0"/>
              </a:rPr>
              <a:t>■ </a:t>
            </a:r>
            <a:r>
              <a:rPr lang="fr-FR" sz="1800" b="1">
                <a:effectLst/>
                <a:latin typeface="Arial" panose="020B0604020202020204" pitchFamily="34" charset="0"/>
                <a:ea typeface="Arial" panose="020B0604020202020204" pitchFamily="34" charset="0"/>
              </a:rPr>
              <a:t>Pratiques traditionnelles néfastes </a:t>
            </a:r>
            <a:r>
              <a:rPr lang="fr-FR" sz="1800" b="0">
                <a:effectLst/>
                <a:latin typeface="Arial" panose="020B0604020202020204" pitchFamily="34" charset="0"/>
                <a:ea typeface="Arial" panose="020B0604020202020204" pitchFamily="34" charset="0"/>
              </a:rPr>
              <a:t>- pratiques sociales, culturelles/traditionnelles qui sont discriminatoires et commises régulièrement pendant de longues périodes et que les communautés et les sociétés commencent à considérer comme acceptables dans leur culture (exemples : mariage d’enfants, féminicide, mutilation génitale féminine, cérémonies d’initiation, stigmatisation du VIH, etc.)</a:t>
            </a:r>
            <a:endParaRPr lang="en-GB" b="0">
              <a:cs typeface="Calibri"/>
            </a:endParaRPr>
          </a:p>
          <a:p>
            <a:endParaRPr lang="en-GB" b="0">
              <a:cs typeface="Calibri"/>
            </a:endParaRPr>
          </a:p>
          <a:p>
            <a:endParaRPr lang="en-GB" b="0"/>
          </a:p>
        </p:txBody>
      </p:sp>
      <p:sp>
        <p:nvSpPr>
          <p:cNvPr id="4" name="Slide Number Placeholder 3"/>
          <p:cNvSpPr>
            <a:spLocks noGrp="1"/>
          </p:cNvSpPr>
          <p:nvPr>
            <p:ph type="sldNum" sz="quarter" idx="5"/>
          </p:nvPr>
        </p:nvSpPr>
        <p:spPr/>
        <p:txBody>
          <a:bodyPr/>
          <a:lstStyle/>
          <a:p>
            <a:fld id="{02BED03E-74B2-BD45-8810-EF8946D136B8}" type="slidenum">
              <a:rPr lang="en-US" smtClean="0"/>
              <a:t>205</a:t>
            </a:fld>
            <a:endParaRPr lang="en-US"/>
          </a:p>
        </p:txBody>
      </p:sp>
    </p:spTree>
    <p:extLst>
      <p:ext uri="{BB962C8B-B14F-4D97-AF65-F5344CB8AC3E}">
        <p14:creationId xmlns:p14="http://schemas.microsoft.com/office/powerpoint/2010/main" val="261467799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207</a:t>
            </a:fld>
            <a:endParaRPr lang="en-GB"/>
          </a:p>
        </p:txBody>
      </p:sp>
    </p:spTree>
    <p:extLst>
      <p:ext uri="{BB962C8B-B14F-4D97-AF65-F5344CB8AC3E}">
        <p14:creationId xmlns:p14="http://schemas.microsoft.com/office/powerpoint/2010/main" val="35181837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208</a:t>
            </a:fld>
            <a:endParaRPr lang="en-GB"/>
          </a:p>
        </p:txBody>
      </p:sp>
    </p:spTree>
    <p:extLst>
      <p:ext uri="{BB962C8B-B14F-4D97-AF65-F5344CB8AC3E}">
        <p14:creationId xmlns:p14="http://schemas.microsoft.com/office/powerpoint/2010/main" val="299908434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209</a:t>
            </a:fld>
            <a:endParaRPr lang="en-GB"/>
          </a:p>
        </p:txBody>
      </p:sp>
    </p:spTree>
    <p:extLst>
      <p:ext uri="{BB962C8B-B14F-4D97-AF65-F5344CB8AC3E}">
        <p14:creationId xmlns:p14="http://schemas.microsoft.com/office/powerpoint/2010/main" val="210809552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i="0" u="none" strike="noStrike" baseline="0">
                <a:solidFill>
                  <a:srgbClr val="000000"/>
                </a:solidFill>
                <a:latin typeface="Montserrat Medium" panose="00000600000000000000" pitchFamily="2" charset="0"/>
              </a:rPr>
              <a:t>FNUAP (2018). Jeunes handicapés : étude pour mettre fin à la violence basée sur le genre et l’application des droits liés à la santé sexuelle et reproductive. New York : FNUAP</a:t>
            </a:r>
          </a:p>
          <a:p>
            <a:endParaRPr lang="en-GB" sz="1200" b="1" i="0" u="none" strike="noStrike" baseline="0">
              <a:solidFill>
                <a:srgbClr val="000000"/>
              </a:solidFill>
              <a:latin typeface="Montserrat Medium" panose="00000600000000000000" pitchFamily="2" charset="0"/>
            </a:endParaRPr>
          </a:p>
          <a:p>
            <a:pPr>
              <a:lnSpc>
                <a:spcPct val="115000"/>
              </a:lnSpc>
              <a:spcBef>
                <a:spcPts val="200"/>
              </a:spcBef>
              <a:spcAft>
                <a:spcPts val="800"/>
              </a:spcAft>
            </a:pPr>
            <a:r>
              <a:rPr lang="en-GB" sz="1800">
                <a:effectLst/>
                <a:latin typeface="Arial" panose="020B0604020202020204" pitchFamily="34" charset="0"/>
                <a:ea typeface="Arial" panose="020B0604020202020204" pitchFamily="34" charset="0"/>
                <a:cs typeface="Arial" panose="020B0604020202020204" pitchFamily="34" charset="0"/>
              </a:rPr>
              <a:t>Plan (2013). Fact Sheet: Violence against Women with Disabilities. Disponible à </a:t>
            </a:r>
            <a:r>
              <a:rPr lang="en-GB" sz="1800" err="1">
                <a:effectLst/>
                <a:latin typeface="Arial" panose="020B0604020202020204" pitchFamily="34" charset="0"/>
                <a:ea typeface="Arial" panose="020B0604020202020204" pitchFamily="34" charset="0"/>
                <a:cs typeface="Arial" panose="020B0604020202020204" pitchFamily="34" charset="0"/>
              </a:rPr>
              <a:t>l’adresse</a:t>
            </a:r>
            <a:r>
              <a:rPr lang="en-GB" sz="1800">
                <a:effectLst/>
                <a:latin typeface="Arial" panose="020B0604020202020204" pitchFamily="34" charset="0"/>
                <a:ea typeface="Arial" panose="020B0604020202020204" pitchFamily="34" charset="0"/>
                <a:cs typeface="Arial" panose="020B0604020202020204" pitchFamily="34" charset="0"/>
              </a:rPr>
              <a:t> </a:t>
            </a:r>
            <a:r>
              <a:rPr lang="en-GB" sz="1800" err="1">
                <a:effectLst/>
                <a:latin typeface="Arial" panose="020B0604020202020204" pitchFamily="34" charset="0"/>
                <a:ea typeface="Arial" panose="020B0604020202020204" pitchFamily="34" charset="0"/>
                <a:cs typeface="Arial" panose="020B0604020202020204" pitchFamily="34" charset="0"/>
              </a:rPr>
              <a:t>suivante</a:t>
            </a:r>
            <a:r>
              <a:rPr lang="en-GB" sz="1800">
                <a:effectLst/>
                <a:latin typeface="Arial" panose="020B0604020202020204" pitchFamily="34" charset="0"/>
                <a:ea typeface="Arial" panose="020B0604020202020204" pitchFamily="34" charset="0"/>
                <a:cs typeface="Arial" panose="020B0604020202020204" pitchFamily="34" charset="0"/>
              </a:rPr>
              <a:t> : https://www.un.org/womenwatch/daw/csw/csw57/side_events/Fact%20sheet%20%20VAWG%20with%20disabilities%20FINAL%20.pdf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225</a:t>
            </a:fld>
            <a:endParaRPr lang="en-GB"/>
          </a:p>
        </p:txBody>
      </p:sp>
    </p:spTree>
    <p:extLst>
      <p:ext uri="{BB962C8B-B14F-4D97-AF65-F5344CB8AC3E}">
        <p14:creationId xmlns:p14="http://schemas.microsoft.com/office/powerpoint/2010/main" val="327372295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The </a:t>
            </a:r>
            <a:r>
              <a:rPr lang="en-GB" b="1" err="1"/>
              <a:t>Roeher</a:t>
            </a:r>
            <a:r>
              <a:rPr lang="en-GB" b="1"/>
              <a:t> Institute (2004). Violence against Women with Disabilities. Ottawa, </a:t>
            </a:r>
            <a:r>
              <a:rPr lang="en-GB" b="1" err="1"/>
              <a:t>Agence</a:t>
            </a:r>
            <a:r>
              <a:rPr lang="en-GB" b="1"/>
              <a:t> de la </a:t>
            </a:r>
            <a:r>
              <a:rPr lang="en-GB" b="1" err="1"/>
              <a:t>santé</a:t>
            </a:r>
            <a:r>
              <a:rPr lang="en-GB" b="1"/>
              <a:t> </a:t>
            </a:r>
            <a:r>
              <a:rPr lang="en-GB" b="1" err="1"/>
              <a:t>publique</a:t>
            </a:r>
            <a:r>
              <a:rPr lang="en-GB" b="1"/>
              <a:t> du Canada.</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226</a:t>
            </a:fld>
            <a:endParaRPr lang="en-GB"/>
          </a:p>
        </p:txBody>
      </p:sp>
    </p:spTree>
    <p:extLst>
      <p:ext uri="{BB962C8B-B14F-4D97-AF65-F5344CB8AC3E}">
        <p14:creationId xmlns:p14="http://schemas.microsoft.com/office/powerpoint/2010/main" val="991197868"/>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i="0" u="none" strike="noStrike" baseline="0">
                <a:solidFill>
                  <a:srgbClr val="000000"/>
                </a:solidFill>
                <a:latin typeface="Montserrat Medium" panose="00000600000000000000" pitchFamily="2" charset="0"/>
              </a:rPr>
              <a:t>FNUAP (2018). Jeunes handicapés : étude pour mettre fin à la violence basée sur le genre et l’application des droits liés à la santé sexuelle et reproductive. New York : FNUAP</a:t>
            </a:r>
          </a:p>
          <a:p>
            <a:endParaRPr lang="en-GB" sz="1200" b="1" i="0" u="none" strike="noStrike" baseline="0">
              <a:solidFill>
                <a:srgbClr val="000000"/>
              </a:solidFill>
              <a:latin typeface="Montserrat Medium" panose="00000600000000000000" pitchFamily="2" charset="0"/>
            </a:endParaRPr>
          </a:p>
          <a:p>
            <a:pPr>
              <a:lnSpc>
                <a:spcPct val="115000"/>
              </a:lnSpc>
              <a:spcBef>
                <a:spcPts val="200"/>
              </a:spcBef>
              <a:spcAft>
                <a:spcPts val="800"/>
              </a:spcAft>
            </a:pPr>
            <a:r>
              <a:rPr lang="en-GB" sz="1800">
                <a:effectLst/>
                <a:latin typeface="Arial" panose="020B0604020202020204" pitchFamily="34" charset="0"/>
                <a:ea typeface="Arial" panose="020B0604020202020204" pitchFamily="34" charset="0"/>
                <a:cs typeface="Arial" panose="020B0604020202020204" pitchFamily="34" charset="0"/>
              </a:rPr>
              <a:t>Plan (2013). Fact Sheet: Violence against Women with Disabilities. Disponible à </a:t>
            </a:r>
            <a:r>
              <a:rPr lang="en-GB" sz="1800" err="1">
                <a:effectLst/>
                <a:latin typeface="Arial" panose="020B0604020202020204" pitchFamily="34" charset="0"/>
                <a:ea typeface="Arial" panose="020B0604020202020204" pitchFamily="34" charset="0"/>
                <a:cs typeface="Arial" panose="020B0604020202020204" pitchFamily="34" charset="0"/>
              </a:rPr>
              <a:t>l’adresse</a:t>
            </a:r>
            <a:r>
              <a:rPr lang="en-GB" sz="1800">
                <a:effectLst/>
                <a:latin typeface="Arial" panose="020B0604020202020204" pitchFamily="34" charset="0"/>
                <a:ea typeface="Arial" panose="020B0604020202020204" pitchFamily="34" charset="0"/>
                <a:cs typeface="Arial" panose="020B0604020202020204" pitchFamily="34" charset="0"/>
              </a:rPr>
              <a:t> </a:t>
            </a:r>
            <a:r>
              <a:rPr lang="en-GB" sz="1800" err="1">
                <a:effectLst/>
                <a:latin typeface="Arial" panose="020B0604020202020204" pitchFamily="34" charset="0"/>
                <a:ea typeface="Arial" panose="020B0604020202020204" pitchFamily="34" charset="0"/>
                <a:cs typeface="Arial" panose="020B0604020202020204" pitchFamily="34" charset="0"/>
              </a:rPr>
              <a:t>suivante</a:t>
            </a:r>
            <a:r>
              <a:rPr lang="en-GB" sz="1800">
                <a:effectLst/>
                <a:latin typeface="Arial" panose="020B0604020202020204" pitchFamily="34" charset="0"/>
                <a:ea typeface="Arial" panose="020B0604020202020204" pitchFamily="34" charset="0"/>
                <a:cs typeface="Arial" panose="020B0604020202020204" pitchFamily="34" charset="0"/>
              </a:rPr>
              <a:t> : https://www.un.org/womenwatch/daw/csw/csw57/side_events/Fact%20sheet%20%20VAWG%20with%20disabilities%20FINAL%20.pdf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227</a:t>
            </a:fld>
            <a:endParaRPr lang="en-GB"/>
          </a:p>
        </p:txBody>
      </p:sp>
    </p:spTree>
    <p:extLst>
      <p:ext uri="{BB962C8B-B14F-4D97-AF65-F5344CB8AC3E}">
        <p14:creationId xmlns:p14="http://schemas.microsoft.com/office/powerpoint/2010/main" val="3690585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1">
                <a:solidFill>
                  <a:srgbClr val="000000"/>
                </a:solidFill>
                <a:effectLst/>
                <a:latin typeface="Arial" panose="020B0604020202020204" pitchFamily="34" charset="0"/>
                <a:ea typeface="Arial" panose="020B0604020202020204" pitchFamily="34" charset="0"/>
                <a:cs typeface="Arial" panose="020B0604020202020204" pitchFamily="34" charset="0"/>
              </a:rPr>
              <a:t>Par conséquent, nous concentrons nos efforts sur la réduction de ces obstacles.</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but recherché n’est pas la mise en place de services spécialisés, mais plutôt de développer une approche inclusive à l’égard des personnes en situation de handicap.</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Cette approche constitue le fondement de la Convention relative aux droits des personnes handicapées des Nations Unies.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23</a:t>
            </a:fld>
            <a:endParaRPr lang="en-GB"/>
          </a:p>
        </p:txBody>
      </p:sp>
    </p:spTree>
    <p:extLst>
      <p:ext uri="{BB962C8B-B14F-4D97-AF65-F5344CB8AC3E}">
        <p14:creationId xmlns:p14="http://schemas.microsoft.com/office/powerpoint/2010/main" val="283685860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228</a:t>
            </a:fld>
            <a:endParaRPr lang="en-GB"/>
          </a:p>
        </p:txBody>
      </p:sp>
    </p:spTree>
    <p:extLst>
      <p:ext uri="{BB962C8B-B14F-4D97-AF65-F5344CB8AC3E}">
        <p14:creationId xmlns:p14="http://schemas.microsoft.com/office/powerpoint/2010/main" val="267055673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229</a:t>
            </a:fld>
            <a:endParaRPr lang="en-GB"/>
          </a:p>
        </p:txBody>
      </p:sp>
    </p:spTree>
    <p:extLst>
      <p:ext uri="{BB962C8B-B14F-4D97-AF65-F5344CB8AC3E}">
        <p14:creationId xmlns:p14="http://schemas.microsoft.com/office/powerpoint/2010/main" val="79132186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4.5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230</a:t>
            </a:fld>
            <a:endParaRPr lang="en-GB"/>
          </a:p>
        </p:txBody>
      </p:sp>
    </p:spTree>
    <p:extLst>
      <p:ext uri="{BB962C8B-B14F-4D97-AF65-F5344CB8AC3E}">
        <p14:creationId xmlns:p14="http://schemas.microsoft.com/office/powerpoint/2010/main" val="402551733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Vous trouverez ci-dessous quelques éléments à surveiller, qui peuvent être des signes de maltraitance et de négligence à l'égard de clients:</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La maltraitance peut se manifester par:</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-Des changements inexpliqués dans la santé physique (par exemple, malnutrition) </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-Des changements inexpliqués dans la santé mentale (par exemple, anxiété, dépression) </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-Des changements de comportement (par exemple, repli sur soi, comportement perturbateur, attachement inapproprié, comportement sexualisé). </a:t>
            </a:r>
          </a:p>
          <a:p>
            <a:pPr>
              <a:lnSpc>
                <a:spcPct val="115000"/>
              </a:lnSpc>
              <a:spcAft>
                <a:spcPts val="600"/>
              </a:spcAft>
            </a:pPr>
            <a:endParaRPr lang="en-GB"/>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effectLst/>
                <a:latin typeface="Arial" panose="020B0604020202020204" pitchFamily="34" charset="0"/>
                <a:ea typeface="Arial" panose="020B0604020202020204" pitchFamily="34" charset="0"/>
                <a:cs typeface="Arial" panose="020B0604020202020204" pitchFamily="34" charset="0"/>
              </a:rPr>
              <a:t>Leonard Cheshire (2023). Protection et consentement dans le cadre des services de santé reproductive lors du soutien aux personnes ayant des déficiences intellectuelles et sensorielles. Disponible à l’adresse suivante : </a:t>
            </a:r>
            <a:r>
              <a:rPr lang="fr-FR" sz="1800" b="0" u="sng">
                <a:effectLst/>
                <a:latin typeface="Arial" panose="020B0604020202020204" pitchFamily="34" charset="0"/>
                <a:ea typeface="Arial" panose="020B0604020202020204" pitchFamily="34" charset="0"/>
                <a:cs typeface="Arial" panose="020B0604020202020204" pitchFamily="34" charset="0"/>
              </a:rPr>
              <a:t>https://www.msichoices.org/wp-content/uploads/2022/10/Safeguarding-and-Informed-Consent-Report.pdf   </a:t>
            </a:r>
            <a:endParaRPr lang="en-GB" b="0" u="sng"/>
          </a:p>
        </p:txBody>
      </p:sp>
      <p:sp>
        <p:nvSpPr>
          <p:cNvPr id="4" name="Slide Number Placeholder 3"/>
          <p:cNvSpPr>
            <a:spLocks noGrp="1"/>
          </p:cNvSpPr>
          <p:nvPr>
            <p:ph type="sldNum" sz="quarter" idx="5"/>
          </p:nvPr>
        </p:nvSpPr>
        <p:spPr/>
        <p:txBody>
          <a:bodyPr/>
          <a:lstStyle/>
          <a:p>
            <a:fld id="{02BED03E-74B2-BD45-8810-EF8946D136B8}" type="slidenum">
              <a:rPr lang="en-US" smtClean="0"/>
              <a:t>232</a:t>
            </a:fld>
            <a:endParaRPr lang="en-US"/>
          </a:p>
        </p:txBody>
      </p:sp>
    </p:spTree>
    <p:extLst>
      <p:ext uri="{BB962C8B-B14F-4D97-AF65-F5344CB8AC3E}">
        <p14:creationId xmlns:p14="http://schemas.microsoft.com/office/powerpoint/2010/main" val="1549351920"/>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La négligence peut se présenter comme suit:</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Un schéma récurrent de soins inadéquats </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Rendez-vous manqués</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Le manque d'engagement</a:t>
            </a:r>
          </a:p>
          <a:p>
            <a:pPr>
              <a:lnSpc>
                <a:spcPct val="115000"/>
              </a:lnSpc>
              <a:spcAft>
                <a:spcPts val="600"/>
              </a:spcAft>
            </a:pPr>
            <a:r>
              <a:rPr lang="fr-FR" sz="1200" b="0">
                <a:solidFill>
                  <a:srgbClr val="222222"/>
                </a:solidFill>
                <a:effectLst/>
                <a:latin typeface="Arial" panose="020B0604020202020204" pitchFamily="34" charset="0"/>
                <a:ea typeface="Calibri" panose="020F0502020204030204" pitchFamily="34" charset="0"/>
              </a:rPr>
              <a:t>La non-adhésion. </a:t>
            </a:r>
            <a:endParaRPr lang="en-GB" sz="1200" u="none" strike="noStrike">
              <a:solidFill>
                <a:srgbClr val="222222"/>
              </a:solidFill>
              <a:effectLst/>
              <a:latin typeface="Arial" panose="020B0604020202020204" pitchFamily="34" charset="0"/>
              <a:ea typeface="Arial" panose="020B0604020202020204" pitchFamily="34" charset="0"/>
            </a:endParaRPr>
          </a:p>
          <a:p>
            <a:pPr marL="342900" lvl="0" indent="-342900">
              <a:lnSpc>
                <a:spcPct val="115000"/>
              </a:lnSpc>
              <a:spcAft>
                <a:spcPts val="600"/>
              </a:spcAft>
              <a:buFont typeface="Arial" panose="020B0604020202020204" pitchFamily="34" charset="0"/>
              <a:buChar char="●"/>
            </a:pPr>
            <a:endParaRPr lang="en-GB" sz="1200" u="none" strike="noStrike">
              <a:solidFill>
                <a:srgbClr val="222222"/>
              </a:solidFill>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15000"/>
              </a:lnSpc>
              <a:spcBef>
                <a:spcPts val="400"/>
              </a:spcBef>
              <a:spcAft>
                <a:spcPts val="600"/>
              </a:spcAft>
              <a:buClrTx/>
              <a:buSzTx/>
              <a:buFont typeface="Arial" panose="020B0604020202020204" pitchFamily="34" charset="0"/>
              <a:buNone/>
              <a:tabLst/>
              <a:defRPr/>
            </a:pPr>
            <a:r>
              <a:rPr lang="fr-FR" sz="1800">
                <a:effectLst/>
                <a:latin typeface="Arial" panose="020B0604020202020204" pitchFamily="34" charset="0"/>
                <a:ea typeface="Arial" panose="020B0604020202020204" pitchFamily="34" charset="0"/>
                <a:cs typeface="Arial" panose="020B0604020202020204" pitchFamily="34" charset="0"/>
              </a:rPr>
              <a:t>Leonard Cheshire (2023). Protection et consentement dans le cadre des services de santé reproductive lors du soutien aux personnes ayant des déficiences intellectuelles et sensorielles. Disponible à l’adresse suivante </a:t>
            </a:r>
            <a:r>
              <a:rPr lang="fr-FR" sz="1800">
                <a:solidFill>
                  <a:schemeClr val="tx2"/>
                </a:solidFill>
                <a:effectLst/>
                <a:latin typeface="Arial" panose="020B0604020202020204" pitchFamily="34" charset="0"/>
                <a:ea typeface="Arial" panose="020B0604020202020204" pitchFamily="34" charset="0"/>
                <a:cs typeface="Arial" panose="020B0604020202020204" pitchFamily="34" charset="0"/>
              </a:rPr>
              <a:t>: </a:t>
            </a:r>
            <a:r>
              <a:rPr lang="fr-FR" sz="1800" u="sng">
                <a:solidFill>
                  <a:schemeClr val="tx2"/>
                </a:solidFill>
                <a:effectLst/>
                <a:latin typeface="Arial" panose="020B0604020202020204" pitchFamily="34" charset="0"/>
                <a:ea typeface="Arial" panose="020B0604020202020204" pitchFamily="34" charset="0"/>
                <a:cs typeface="Arial" panose="020B0604020202020204" pitchFamily="34" charset="0"/>
              </a:rPr>
              <a:t>https://www.msichoices.org/wp-content/uploads/2022/10/Safeguarding-and-Informed-Consent-Report.pdf </a:t>
            </a:r>
            <a:endParaRPr lang="en-GB" sz="1200" u="sng" strike="noStrike">
              <a:solidFill>
                <a:schemeClr val="tx2"/>
              </a:solidFill>
              <a:effectLst/>
              <a:latin typeface="Arial" panose="020B0604020202020204" pitchFamily="34" charset="0"/>
              <a:ea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2BED03E-74B2-BD45-8810-EF8946D136B8}" type="slidenum">
              <a:rPr lang="en-US" smtClean="0"/>
              <a:t>233</a:t>
            </a:fld>
            <a:endParaRPr lang="en-US"/>
          </a:p>
        </p:txBody>
      </p:sp>
    </p:spTree>
    <p:extLst>
      <p:ext uri="{BB962C8B-B14F-4D97-AF65-F5344CB8AC3E}">
        <p14:creationId xmlns:p14="http://schemas.microsoft.com/office/powerpoint/2010/main" val="122317300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2BED03E-74B2-BD45-8810-EF8946D136B8}" type="slidenum">
              <a:rPr lang="en-US" smtClean="0"/>
              <a:t>234</a:t>
            </a:fld>
            <a:endParaRPr lang="en-US"/>
          </a:p>
        </p:txBody>
      </p:sp>
    </p:spTree>
    <p:extLst>
      <p:ext uri="{BB962C8B-B14F-4D97-AF65-F5344CB8AC3E}">
        <p14:creationId xmlns:p14="http://schemas.microsoft.com/office/powerpoint/2010/main" val="65530438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235</a:t>
            </a:fld>
            <a:endParaRPr lang="en-GB"/>
          </a:p>
        </p:txBody>
      </p:sp>
    </p:spTree>
    <p:extLst>
      <p:ext uri="{BB962C8B-B14F-4D97-AF65-F5344CB8AC3E}">
        <p14:creationId xmlns:p14="http://schemas.microsoft.com/office/powerpoint/2010/main" val="4120954638"/>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4.5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236</a:t>
            </a:fld>
            <a:endParaRPr lang="en-GB"/>
          </a:p>
        </p:txBody>
      </p:sp>
    </p:spTree>
    <p:extLst>
      <p:ext uri="{BB962C8B-B14F-4D97-AF65-F5344CB8AC3E}">
        <p14:creationId xmlns:p14="http://schemas.microsoft.com/office/powerpoint/2010/main" val="102190381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238</a:t>
            </a:fld>
            <a:endParaRPr lang="en-GB"/>
          </a:p>
        </p:txBody>
      </p:sp>
    </p:spTree>
    <p:extLst>
      <p:ext uri="{BB962C8B-B14F-4D97-AF65-F5344CB8AC3E}">
        <p14:creationId xmlns:p14="http://schemas.microsoft.com/office/powerpoint/2010/main" val="2430041869"/>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239</a:t>
            </a:fld>
            <a:endParaRPr lang="en-GB"/>
          </a:p>
        </p:txBody>
      </p:sp>
    </p:spTree>
    <p:extLst>
      <p:ext uri="{BB962C8B-B14F-4D97-AF65-F5344CB8AC3E}">
        <p14:creationId xmlns:p14="http://schemas.microsoft.com/office/powerpoint/2010/main" val="20997392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1">
                <a:solidFill>
                  <a:srgbClr val="403A60"/>
                </a:solidFill>
                <a:effectLst/>
                <a:latin typeface="Arial" panose="020B0604020202020204" pitchFamily="34" charset="0"/>
                <a:ea typeface="MS PGothic" panose="020B0600070205080204" pitchFamily="34" charset="-128"/>
                <a:cs typeface="Arial" panose="020B0604020202020204" pitchFamily="34" charset="0"/>
              </a:rPr>
              <a:t>Approche du handicap axée sur les droits humains </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endParaRPr lang="en-GB" altLang="en-US">
              <a:solidFill>
                <a:srgbClr val="000000"/>
              </a:solidFill>
            </a:endParaRPr>
          </a:p>
          <a:p>
            <a:r>
              <a:rPr lang="fr-FR" sz="1800" b="0">
                <a:solidFill>
                  <a:srgbClr val="80276C"/>
                </a:solidFill>
                <a:effectLst/>
                <a:latin typeface="Arial" panose="020B0604020202020204" pitchFamily="34" charset="0"/>
                <a:ea typeface="Arial" panose="020B0604020202020204" pitchFamily="34" charset="0"/>
              </a:rPr>
              <a:t>À l’instar de l’approche sociale, elle met l’accent sur le fait que la société doit évaluer. L’approche axée sur les droits humains s’appuie sur le principe selon lequel les personnes en situation de handicap font une partie intégrante d’une société humaine et de cultures diverses. Elle insiste sur l’idée que tous les êtres humains ont des droits et que tous les droits s’appliquent aux êtres humains, et par conséquent l’exclusion de ces services constitue une violation des droits humains d’une personne. Elle met en évidence le fait que les traitements forcés, les admissions ou les procédures contraintes en milieu de soins ou dans les communautés sont des violations des droits humains d’une personne. </a:t>
            </a:r>
            <a:endParaRPr lang="en-GB" sz="1800" b="0">
              <a:effectLst/>
              <a:latin typeface="Times New Roman" panose="02020603050405020304" pitchFamily="18" charset="0"/>
              <a:ea typeface="Times New Roman" panose="02020603050405020304" pitchFamily="18" charset="0"/>
            </a:endParaRPr>
          </a:p>
          <a:p>
            <a:r>
              <a:rPr lang="en-GB" altLang="en-US">
                <a:solidFill>
                  <a:srgbClr val="000000"/>
                </a:solidFill>
              </a:rPr>
              <a:t> </a:t>
            </a:r>
          </a:p>
          <a:p>
            <a:endParaRPr lang="en-GB" altLang="en-US"/>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24</a:t>
            </a:fld>
            <a:endParaRPr lang="en-GB"/>
          </a:p>
        </p:txBody>
      </p:sp>
    </p:spTree>
    <p:extLst>
      <p:ext uri="{BB962C8B-B14F-4D97-AF65-F5344CB8AC3E}">
        <p14:creationId xmlns:p14="http://schemas.microsoft.com/office/powerpoint/2010/main" val="301291797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err="1">
                <a:solidFill>
                  <a:srgbClr val="FFFFFF"/>
                </a:solidFill>
                <a:effectLst/>
                <a:latin typeface="Source Sans Pro" panose="020B0503030403020204" pitchFamily="34" charset="0"/>
              </a:rPr>
              <a:t>Center</a:t>
            </a:r>
            <a:r>
              <a:rPr lang="en-GB" b="1" i="0">
                <a:solidFill>
                  <a:srgbClr val="FFFFFF"/>
                </a:solidFill>
                <a:effectLst/>
                <a:latin typeface="Source Sans Pro" panose="020B0503030403020204" pitchFamily="34" charset="0"/>
              </a:rPr>
              <a:t> for Health Care Strategies (no date). </a:t>
            </a:r>
            <a:r>
              <a:rPr lang="en-GB" b="1" i="1">
                <a:solidFill>
                  <a:srgbClr val="FFFFFF"/>
                </a:solidFill>
                <a:effectLst/>
                <a:latin typeface="Source Sans Pro" panose="020B0503030403020204" pitchFamily="34" charset="0"/>
              </a:rPr>
              <a:t>“What is Trauma-Informed Care?.” </a:t>
            </a:r>
            <a:r>
              <a:rPr lang="en-GB" b="1" i="0">
                <a:solidFill>
                  <a:srgbClr val="FFFFFF"/>
                </a:solidFill>
                <a:effectLst/>
                <a:latin typeface="Source Sans Pro" panose="020B0503030403020204" pitchFamily="34" charset="0"/>
              </a:rPr>
              <a:t>Trauma-Informed Care Implementation Resource </a:t>
            </a:r>
            <a:r>
              <a:rPr lang="en-GB" b="1" i="0" err="1">
                <a:solidFill>
                  <a:srgbClr val="FFFFFF"/>
                </a:solidFill>
                <a:effectLst/>
                <a:latin typeface="Source Sans Pro" panose="020B0503030403020204" pitchFamily="34" charset="0"/>
              </a:rPr>
              <a:t>Center</a:t>
            </a:r>
            <a:r>
              <a:rPr lang="en-GB" b="1" i="0">
                <a:solidFill>
                  <a:srgbClr val="FFFFFF"/>
                </a:solidFill>
                <a:effectLst/>
                <a:latin typeface="Source Sans Pro" panose="020B0503030403020204" pitchFamily="34" charset="0"/>
              </a:rPr>
              <a:t>. Available at: </a:t>
            </a:r>
            <a:r>
              <a:rPr lang="en-GB" b="1" i="0" u="sng">
                <a:solidFill>
                  <a:srgbClr val="FFFFFF"/>
                </a:solidFill>
                <a:effectLst/>
                <a:latin typeface="Source Sans Pro" panose="020B0503030403020204" pitchFamily="34" charset="0"/>
                <a:hlinkClick r:id="rId3"/>
              </a:rPr>
              <a:t>https://www.traumainformedcare.chcs.org/trauma-informed-champions-from-treaters-to-healers/</a:t>
            </a:r>
            <a:r>
              <a:rPr lang="en-GB" b="1" i="0">
                <a:solidFill>
                  <a:srgbClr val="FFFFFF"/>
                </a:solidFill>
                <a:effectLst/>
                <a:latin typeface="Source Sans Pro" panose="020B0503030403020204" pitchFamily="34" charset="0"/>
              </a:rPr>
              <a:t>.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241</a:t>
            </a:fld>
            <a:endParaRPr lang="en-GB"/>
          </a:p>
        </p:txBody>
      </p:sp>
    </p:spTree>
    <p:extLst>
      <p:ext uri="{BB962C8B-B14F-4D97-AF65-F5344CB8AC3E}">
        <p14:creationId xmlns:p14="http://schemas.microsoft.com/office/powerpoint/2010/main" val="5204985"/>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242</a:t>
            </a:fld>
            <a:endParaRPr lang="en-GB"/>
          </a:p>
        </p:txBody>
      </p:sp>
    </p:spTree>
    <p:extLst>
      <p:ext uri="{BB962C8B-B14F-4D97-AF65-F5344CB8AC3E}">
        <p14:creationId xmlns:p14="http://schemas.microsoft.com/office/powerpoint/2010/main" val="274885374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243</a:t>
            </a:fld>
            <a:endParaRPr lang="en-GB"/>
          </a:p>
        </p:txBody>
      </p:sp>
    </p:spTree>
    <p:extLst>
      <p:ext uri="{BB962C8B-B14F-4D97-AF65-F5344CB8AC3E}">
        <p14:creationId xmlns:p14="http://schemas.microsoft.com/office/powerpoint/2010/main" val="617765700"/>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2022)</a:t>
            </a:r>
          </a:p>
        </p:txBody>
      </p:sp>
      <p:sp>
        <p:nvSpPr>
          <p:cNvPr id="4" name="Slide Number Placeholder 3"/>
          <p:cNvSpPr>
            <a:spLocks noGrp="1"/>
          </p:cNvSpPr>
          <p:nvPr>
            <p:ph type="sldNum" sz="quarter" idx="5"/>
          </p:nvPr>
        </p:nvSpPr>
        <p:spPr/>
        <p:txBody>
          <a:bodyPr/>
          <a:lstStyle/>
          <a:p>
            <a:fld id="{0E12452D-FF08-4E0F-83D3-26A1AE1BD19F}" type="slidenum">
              <a:rPr lang="en-GB" smtClean="0"/>
              <a:t>245</a:t>
            </a:fld>
            <a:endParaRPr lang="en-GB"/>
          </a:p>
        </p:txBody>
      </p:sp>
    </p:spTree>
    <p:extLst>
      <p:ext uri="{BB962C8B-B14F-4D97-AF65-F5344CB8AC3E}">
        <p14:creationId xmlns:p14="http://schemas.microsoft.com/office/powerpoint/2010/main" val="3488888685"/>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2022)</a:t>
            </a:r>
          </a:p>
        </p:txBody>
      </p:sp>
      <p:sp>
        <p:nvSpPr>
          <p:cNvPr id="4" name="Slide Number Placeholder 3"/>
          <p:cNvSpPr>
            <a:spLocks noGrp="1"/>
          </p:cNvSpPr>
          <p:nvPr>
            <p:ph type="sldNum" sz="quarter" idx="5"/>
          </p:nvPr>
        </p:nvSpPr>
        <p:spPr/>
        <p:txBody>
          <a:bodyPr/>
          <a:lstStyle/>
          <a:p>
            <a:fld id="{0E12452D-FF08-4E0F-83D3-26A1AE1BD19F}" type="slidenum">
              <a:rPr lang="en-GB" smtClean="0"/>
              <a:t>246</a:t>
            </a:fld>
            <a:endParaRPr lang="en-GB"/>
          </a:p>
        </p:txBody>
      </p:sp>
    </p:spTree>
    <p:extLst>
      <p:ext uri="{BB962C8B-B14F-4D97-AF65-F5344CB8AC3E}">
        <p14:creationId xmlns:p14="http://schemas.microsoft.com/office/powerpoint/2010/main" val="278980858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2022)</a:t>
            </a:r>
          </a:p>
        </p:txBody>
      </p:sp>
      <p:sp>
        <p:nvSpPr>
          <p:cNvPr id="4" name="Slide Number Placeholder 3"/>
          <p:cNvSpPr>
            <a:spLocks noGrp="1"/>
          </p:cNvSpPr>
          <p:nvPr>
            <p:ph type="sldNum" sz="quarter" idx="5"/>
          </p:nvPr>
        </p:nvSpPr>
        <p:spPr/>
        <p:txBody>
          <a:bodyPr/>
          <a:lstStyle/>
          <a:p>
            <a:fld id="{0E12452D-FF08-4E0F-83D3-26A1AE1BD19F}" type="slidenum">
              <a:rPr lang="en-GB" smtClean="0"/>
              <a:t>247</a:t>
            </a:fld>
            <a:endParaRPr lang="en-GB"/>
          </a:p>
        </p:txBody>
      </p:sp>
    </p:spTree>
    <p:extLst>
      <p:ext uri="{BB962C8B-B14F-4D97-AF65-F5344CB8AC3E}">
        <p14:creationId xmlns:p14="http://schemas.microsoft.com/office/powerpoint/2010/main" val="2662167738"/>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2022)</a:t>
            </a:r>
          </a:p>
        </p:txBody>
      </p:sp>
      <p:sp>
        <p:nvSpPr>
          <p:cNvPr id="4" name="Slide Number Placeholder 3"/>
          <p:cNvSpPr>
            <a:spLocks noGrp="1"/>
          </p:cNvSpPr>
          <p:nvPr>
            <p:ph type="sldNum" sz="quarter" idx="5"/>
          </p:nvPr>
        </p:nvSpPr>
        <p:spPr/>
        <p:txBody>
          <a:bodyPr/>
          <a:lstStyle/>
          <a:p>
            <a:fld id="{0E12452D-FF08-4E0F-83D3-26A1AE1BD19F}" type="slidenum">
              <a:rPr lang="en-GB" smtClean="0"/>
              <a:t>248</a:t>
            </a:fld>
            <a:endParaRPr lang="en-GB"/>
          </a:p>
        </p:txBody>
      </p:sp>
    </p:spTree>
    <p:extLst>
      <p:ext uri="{BB962C8B-B14F-4D97-AF65-F5344CB8AC3E}">
        <p14:creationId xmlns:p14="http://schemas.microsoft.com/office/powerpoint/2010/main" val="220536140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a:latin typeface="Arial" panose="020B0604020202020204" pitchFamily="34" charset="0"/>
                <a:cs typeface="Times New Roman" panose="02020603050405020304" pitchFamily="18" charset="0"/>
              </a:rPr>
              <a:t>(MSI Reproductive </a:t>
            </a:r>
            <a:r>
              <a:rPr lang="fr-FR" sz="1200" err="1">
                <a:latin typeface="Arial" panose="020B0604020202020204" pitchFamily="34" charset="0"/>
                <a:cs typeface="Times New Roman" panose="02020603050405020304" pitchFamily="18" charset="0"/>
              </a:rPr>
              <a:t>Choices</a:t>
            </a:r>
            <a:r>
              <a:rPr lang="fr-FR" sz="1200">
                <a:latin typeface="Arial" panose="020B0604020202020204" pitchFamily="34" charset="0"/>
                <a:cs typeface="Times New Roman" panose="02020603050405020304" pitchFamily="18" charset="0"/>
              </a:rPr>
              <a:t>, pas de date).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249</a:t>
            </a:fld>
            <a:endParaRPr lang="en-GB"/>
          </a:p>
        </p:txBody>
      </p:sp>
    </p:spTree>
    <p:extLst>
      <p:ext uri="{BB962C8B-B14F-4D97-AF65-F5344CB8AC3E}">
        <p14:creationId xmlns:p14="http://schemas.microsoft.com/office/powerpoint/2010/main" val="125913918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no date)</a:t>
            </a:r>
          </a:p>
        </p:txBody>
      </p:sp>
      <p:sp>
        <p:nvSpPr>
          <p:cNvPr id="4" name="Slide Number Placeholder 3"/>
          <p:cNvSpPr>
            <a:spLocks noGrp="1"/>
          </p:cNvSpPr>
          <p:nvPr>
            <p:ph type="sldNum" sz="quarter" idx="5"/>
          </p:nvPr>
        </p:nvSpPr>
        <p:spPr/>
        <p:txBody>
          <a:bodyPr/>
          <a:lstStyle/>
          <a:p>
            <a:fld id="{0E12452D-FF08-4E0F-83D3-26A1AE1BD19F}" type="slidenum">
              <a:rPr lang="en-GB" smtClean="0"/>
              <a:t>250</a:t>
            </a:fld>
            <a:endParaRPr lang="en-GB"/>
          </a:p>
        </p:txBody>
      </p:sp>
    </p:spTree>
    <p:extLst>
      <p:ext uri="{BB962C8B-B14F-4D97-AF65-F5344CB8AC3E}">
        <p14:creationId xmlns:p14="http://schemas.microsoft.com/office/powerpoint/2010/main" val="567381559"/>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no date)</a:t>
            </a:r>
          </a:p>
        </p:txBody>
      </p:sp>
      <p:sp>
        <p:nvSpPr>
          <p:cNvPr id="4" name="Slide Number Placeholder 3"/>
          <p:cNvSpPr>
            <a:spLocks noGrp="1"/>
          </p:cNvSpPr>
          <p:nvPr>
            <p:ph type="sldNum" sz="quarter" idx="5"/>
          </p:nvPr>
        </p:nvSpPr>
        <p:spPr/>
        <p:txBody>
          <a:bodyPr/>
          <a:lstStyle/>
          <a:p>
            <a:fld id="{0E12452D-FF08-4E0F-83D3-26A1AE1BD19F}" type="slidenum">
              <a:rPr lang="en-GB" smtClean="0"/>
              <a:t>251</a:t>
            </a:fld>
            <a:endParaRPr lang="en-GB"/>
          </a:p>
        </p:txBody>
      </p:sp>
    </p:spTree>
    <p:extLst>
      <p:ext uri="{BB962C8B-B14F-4D97-AF65-F5344CB8AC3E}">
        <p14:creationId xmlns:p14="http://schemas.microsoft.com/office/powerpoint/2010/main" val="973996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1">
                <a:solidFill>
                  <a:srgbClr val="403A60"/>
                </a:solidFill>
                <a:effectLst/>
                <a:latin typeface="Arial" panose="020B0604020202020204" pitchFamily="34" charset="0"/>
                <a:ea typeface="MS PGothic" panose="020B0600070205080204" pitchFamily="34" charset="-128"/>
                <a:cs typeface="Arial" panose="020B0604020202020204" pitchFamily="34" charset="0"/>
              </a:rPr>
              <a:t>Approche du handicap axée sur les droits humains </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endParaRPr lang="en-GB" altLang="en-US">
              <a:solidFill>
                <a:srgbClr val="000000"/>
              </a:solidFill>
            </a:endParaRPr>
          </a:p>
          <a:p>
            <a:r>
              <a:rPr lang="fr-FR" sz="1800" b="0">
                <a:solidFill>
                  <a:srgbClr val="80276C"/>
                </a:solidFill>
                <a:effectLst/>
                <a:latin typeface="Arial" panose="020B0604020202020204" pitchFamily="34" charset="0"/>
                <a:ea typeface="Arial" panose="020B0604020202020204" pitchFamily="34" charset="0"/>
              </a:rPr>
              <a:t>À l’instar de l’approche sociale, elle met l’accent sur le fait que la société doit évaluer. L’approche axée sur les droits humains s’appuie sur le principe selon lequel les personnes en situation de handicap font une partie intégrante d’une société humaine et de cultures diverses. Elle insiste sur l’idée que tous les êtres humains ont des droits et que tous les droits s’appliquent aux êtres humains, et par conséquent l’exclusion de ces services constitue une violation des droits humains d’une personne. Elle met en évidence le fait que les traitements forcés, les admissions ou les procédures contraintes en milieu de soins ou dans les communautés sont des violations des droits humains d’une personne. </a:t>
            </a:r>
            <a:endParaRPr lang="en-GB" sz="1800" b="0">
              <a:effectLst/>
              <a:latin typeface="Times New Roman" panose="02020603050405020304" pitchFamily="18" charset="0"/>
              <a:ea typeface="Times New Roman" panose="02020603050405020304" pitchFamily="18" charset="0"/>
            </a:endParaRPr>
          </a:p>
          <a:p>
            <a:r>
              <a:rPr lang="en-GB" altLang="en-US">
                <a:solidFill>
                  <a:srgbClr val="000000"/>
                </a:solidFill>
              </a:rPr>
              <a:t> </a:t>
            </a:r>
          </a:p>
          <a:p>
            <a:endParaRPr lang="en-GB" altLang="en-US"/>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25</a:t>
            </a:fld>
            <a:endParaRPr lang="en-GB"/>
          </a:p>
        </p:txBody>
      </p:sp>
    </p:spTree>
    <p:extLst>
      <p:ext uri="{BB962C8B-B14F-4D97-AF65-F5344CB8AC3E}">
        <p14:creationId xmlns:p14="http://schemas.microsoft.com/office/powerpoint/2010/main" val="114051650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no date)</a:t>
            </a:r>
          </a:p>
        </p:txBody>
      </p:sp>
      <p:sp>
        <p:nvSpPr>
          <p:cNvPr id="4" name="Slide Number Placeholder 3"/>
          <p:cNvSpPr>
            <a:spLocks noGrp="1"/>
          </p:cNvSpPr>
          <p:nvPr>
            <p:ph type="sldNum" sz="quarter" idx="5"/>
          </p:nvPr>
        </p:nvSpPr>
        <p:spPr/>
        <p:txBody>
          <a:bodyPr/>
          <a:lstStyle/>
          <a:p>
            <a:fld id="{0E12452D-FF08-4E0F-83D3-26A1AE1BD19F}" type="slidenum">
              <a:rPr lang="en-GB" smtClean="0"/>
              <a:t>252</a:t>
            </a:fld>
            <a:endParaRPr lang="en-GB"/>
          </a:p>
        </p:txBody>
      </p:sp>
    </p:spTree>
    <p:extLst>
      <p:ext uri="{BB962C8B-B14F-4D97-AF65-F5344CB8AC3E}">
        <p14:creationId xmlns:p14="http://schemas.microsoft.com/office/powerpoint/2010/main" val="229543164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(MSI Reproductive Choices, no date)</a:t>
            </a:r>
          </a:p>
        </p:txBody>
      </p:sp>
      <p:sp>
        <p:nvSpPr>
          <p:cNvPr id="4" name="Slide Number Placeholder 3"/>
          <p:cNvSpPr>
            <a:spLocks noGrp="1"/>
          </p:cNvSpPr>
          <p:nvPr>
            <p:ph type="sldNum" sz="quarter" idx="5"/>
          </p:nvPr>
        </p:nvSpPr>
        <p:spPr/>
        <p:txBody>
          <a:bodyPr/>
          <a:lstStyle/>
          <a:p>
            <a:fld id="{0E12452D-FF08-4E0F-83D3-26A1AE1BD19F}" type="slidenum">
              <a:rPr lang="en-GB" smtClean="0"/>
              <a:t>253</a:t>
            </a:fld>
            <a:endParaRPr lang="en-GB"/>
          </a:p>
        </p:txBody>
      </p:sp>
    </p:spTree>
    <p:extLst>
      <p:ext uri="{BB962C8B-B14F-4D97-AF65-F5344CB8AC3E}">
        <p14:creationId xmlns:p14="http://schemas.microsoft.com/office/powerpoint/2010/main" val="3290473783"/>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258</a:t>
            </a:fld>
            <a:endParaRPr lang="en-GB"/>
          </a:p>
        </p:txBody>
      </p:sp>
    </p:spTree>
    <p:extLst>
      <p:ext uri="{BB962C8B-B14F-4D97-AF65-F5344CB8AC3E}">
        <p14:creationId xmlns:p14="http://schemas.microsoft.com/office/powerpoint/2010/main" val="4245600667"/>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259</a:t>
            </a:fld>
            <a:endParaRPr lang="en-GB"/>
          </a:p>
        </p:txBody>
      </p:sp>
    </p:spTree>
    <p:extLst>
      <p:ext uri="{BB962C8B-B14F-4D97-AF65-F5344CB8AC3E}">
        <p14:creationId xmlns:p14="http://schemas.microsoft.com/office/powerpoint/2010/main" val="3039225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4</a:t>
            </a:fld>
            <a:endParaRPr lang="en-GB"/>
          </a:p>
        </p:txBody>
      </p:sp>
    </p:spTree>
    <p:extLst>
      <p:ext uri="{BB962C8B-B14F-4D97-AF65-F5344CB8AC3E}">
        <p14:creationId xmlns:p14="http://schemas.microsoft.com/office/powerpoint/2010/main" val="2876457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Ces</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diagrammes</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présentent</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les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différentes</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approches</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utilisées</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lorsqu’on</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travaille</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avec des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personnes</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GB"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en</a:t>
            </a:r>
            <a:r>
              <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rPr>
              <a:t> situation de handicap (Ipas, 2021).  </a:t>
            </a: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a:t>
            </a:r>
            <a:r>
              <a:rPr lang="fr-FR" sz="1800" b="0" i="1">
                <a:solidFill>
                  <a:srgbClr val="000000"/>
                </a:solidFill>
                <a:effectLst/>
                <a:latin typeface="Arial" panose="020B0604020202020204" pitchFamily="34" charset="0"/>
                <a:ea typeface="Arial" panose="020B0604020202020204" pitchFamily="34" charset="0"/>
                <a:cs typeface="Arial" panose="020B0604020202020204" pitchFamily="34" charset="0"/>
              </a:rPr>
              <a:t>premier cercle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représente la société et le fait que les personnes en situation de handicap sont souvent exclues de la « société normale » et exclues des grands programmes de développement.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a:t>
            </a:r>
            <a:r>
              <a:rPr lang="fr-FR" sz="1800" b="0" i="1">
                <a:solidFill>
                  <a:srgbClr val="000000"/>
                </a:solidFill>
                <a:effectLst/>
                <a:latin typeface="Arial" panose="020B0604020202020204" pitchFamily="34" charset="0"/>
                <a:ea typeface="Arial" panose="020B0604020202020204" pitchFamily="34" charset="0"/>
                <a:cs typeface="Arial" panose="020B0604020202020204" pitchFamily="34" charset="0"/>
              </a:rPr>
              <a:t>deuxième cercle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représente l’approche médicale/l’approche axée sur la charité qui peuvent conduire à la mise en place de services séparés/spécialisés.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a:t>
            </a:r>
            <a:r>
              <a:rPr lang="fr-FR" sz="1800" b="0" i="1">
                <a:solidFill>
                  <a:srgbClr val="000000"/>
                </a:solidFill>
                <a:effectLst/>
                <a:latin typeface="Arial" panose="020B0604020202020204" pitchFamily="34" charset="0"/>
                <a:ea typeface="Arial" panose="020B0604020202020204" pitchFamily="34" charset="0"/>
                <a:cs typeface="Arial" panose="020B0604020202020204" pitchFamily="34" charset="0"/>
              </a:rPr>
              <a:t>troisième cercle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représente une approche intégrée qui reconnaît le droit à l’inclusion des personnes en situation de handicap tout en continuant de les traiter comme un groupe distinct.</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a:t>
            </a:r>
            <a:r>
              <a:rPr lang="fr-FR" sz="1800" b="0" i="1">
                <a:solidFill>
                  <a:srgbClr val="000000"/>
                </a:solidFill>
                <a:effectLst/>
                <a:latin typeface="Arial" panose="020B0604020202020204" pitchFamily="34" charset="0"/>
                <a:ea typeface="Arial" panose="020B0604020202020204" pitchFamily="34" charset="0"/>
                <a:cs typeface="Arial" panose="020B0604020202020204" pitchFamily="34" charset="0"/>
              </a:rPr>
              <a:t>quatrième cercle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représente un modèle inclusif qui reconnaît aux personnes en situation de handicap les mêmes droits que ceux des personnes qui ne vivent pas avec un handicap.  Les obstacles sont éliminés pour garantir un accès plein et égal.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b="0"/>
          </a:p>
          <a:p>
            <a:r>
              <a:rPr lang="fr-FR" b="0"/>
              <a:t>L'inclusion est un processus continu et une façon de penser.  Il ne s'agit pas de traiter tout le monde de la même manière, mais de considérer que nous avons tous les mêmes droits.  En fin de compte, tous les modèles existent aujourd'hui dans toutes les sociétés, de différentes manières.  Il est possible d'avoir une approche inclusive qui inclut un élément de services intégrés.  Tant que les gens ont le choix et que ce choix n'est pas imposé.  Par exemple, les personnes sourdes sont invitées à assister à un service à tout moment, mais si elles viennent un jeudi, des ressources supplémentaires seront fournies, telles qu'une interprétation en langue des signes.</a:t>
            </a:r>
            <a:endParaRPr lang="en-GB" b="0"/>
          </a:p>
          <a:p>
            <a:pPr marL="0" marR="0" lvl="0" indent="0" algn="l" defTabSz="914400" rtl="0" eaLnBrk="1" fontAlgn="auto" latinLnBrk="0" hangingPunct="1">
              <a:lnSpc>
                <a:spcPct val="110000"/>
              </a:lnSpc>
              <a:spcBef>
                <a:spcPts val="400"/>
              </a:spcBef>
              <a:spcAft>
                <a:spcPts val="400"/>
              </a:spcAft>
              <a:buClrTx/>
              <a:buSzTx/>
              <a:buFontTx/>
              <a:buNone/>
              <a:tabLst/>
              <a:defRPr/>
            </a:pPr>
            <a:r>
              <a:rPr lang="en-GB" b="1"/>
              <a:t>(Diapositive </a:t>
            </a:r>
            <a:r>
              <a:rPr lang="en-GB" b="1" err="1"/>
              <a:t>adaptee</a:t>
            </a:r>
            <a:r>
              <a:rPr lang="en-GB" b="1"/>
              <a:t> de Ipas, Disability Inclusion values Clarification and Attitudes Transformation Toolkit, 2021). https://www.ipas.org/resource/disability-inclusion-in-reproductive-health-programs-an-orientation-and-values-clarification-toolkit/</a:t>
            </a:r>
          </a:p>
          <a:p>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26</a:t>
            </a:fld>
            <a:endParaRPr lang="en-GB"/>
          </a:p>
        </p:txBody>
      </p:sp>
    </p:spTree>
    <p:extLst>
      <p:ext uri="{BB962C8B-B14F-4D97-AF65-F5344CB8AC3E}">
        <p14:creationId xmlns:p14="http://schemas.microsoft.com/office/powerpoint/2010/main" val="3851417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Paralympic Game (2021). Wethe15 sign language video. Disponible a: https://www.youtube.com/watch?v=CTaQLJrZ_0g&amp;list=PL6CBAXPeBajkrs2JPk9c19jG3P-i7Kg5k&amp;index=9 </a:t>
            </a:r>
          </a:p>
        </p:txBody>
      </p:sp>
      <p:sp>
        <p:nvSpPr>
          <p:cNvPr id="4" name="Slide Number Placeholder 3"/>
          <p:cNvSpPr>
            <a:spLocks noGrp="1"/>
          </p:cNvSpPr>
          <p:nvPr>
            <p:ph type="sldNum" sz="quarter" idx="5"/>
          </p:nvPr>
        </p:nvSpPr>
        <p:spPr/>
        <p:txBody>
          <a:bodyPr/>
          <a:lstStyle/>
          <a:p>
            <a:fld id="{0E12452D-FF08-4E0F-83D3-26A1AE1BD19F}" type="slidenum">
              <a:rPr lang="en-GB" smtClean="0"/>
              <a:t>31</a:t>
            </a:fld>
            <a:endParaRPr lang="en-GB"/>
          </a:p>
        </p:txBody>
      </p:sp>
    </p:spTree>
    <p:extLst>
      <p:ext uri="{BB962C8B-B14F-4D97-AF65-F5344CB8AC3E}">
        <p14:creationId xmlns:p14="http://schemas.microsoft.com/office/powerpoint/2010/main" val="3802599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DC Government (2014). Disability sensitivity training video. Available at: https://www.youtube.com/watch?v=Gv1aDEFlXq8</a:t>
            </a:r>
          </a:p>
        </p:txBody>
      </p:sp>
      <p:sp>
        <p:nvSpPr>
          <p:cNvPr id="4" name="Slide Number Placeholder 3"/>
          <p:cNvSpPr>
            <a:spLocks noGrp="1"/>
          </p:cNvSpPr>
          <p:nvPr>
            <p:ph type="sldNum" sz="quarter" idx="5"/>
          </p:nvPr>
        </p:nvSpPr>
        <p:spPr/>
        <p:txBody>
          <a:bodyPr/>
          <a:lstStyle/>
          <a:p>
            <a:fld id="{0E12452D-FF08-4E0F-83D3-26A1AE1BD19F}" type="slidenum">
              <a:rPr lang="en-GB" smtClean="0"/>
              <a:t>32</a:t>
            </a:fld>
            <a:endParaRPr lang="en-GB"/>
          </a:p>
        </p:txBody>
      </p:sp>
    </p:spTree>
    <p:extLst>
      <p:ext uri="{BB962C8B-B14F-4D97-AF65-F5344CB8AC3E}">
        <p14:creationId xmlns:p14="http://schemas.microsoft.com/office/powerpoint/2010/main" val="282211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approches du handicap aident à expliquer comment les individus conceptualisent et réagissent face au handicap et comment les expert-e-s du développement abordent le handicap.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Un des aspects clés du progrès consiste à accepter le passage d’une approche individuelle à une approche fondée sur les droits.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L’inclusion est un processus permanent et une façon de penser.  Il ne s’agit pas de traiter tout le monde de la même manière (égalité), mais plutôt de tenir compte du fait que nous avons tous les mêmes droits (équité).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34</a:t>
            </a:fld>
            <a:endParaRPr lang="en-GB"/>
          </a:p>
        </p:txBody>
      </p:sp>
    </p:spTree>
    <p:extLst>
      <p:ext uri="{BB962C8B-B14F-4D97-AF65-F5344CB8AC3E}">
        <p14:creationId xmlns:p14="http://schemas.microsoft.com/office/powerpoint/2010/main" val="4747609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approches du handicap aident à expliquer comment les individus conceptualisent et réagissent face au handicap et comment les expert-e-s du développement abordent le handicap.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Un des aspects clés du progrès consiste à accepter le passage d’une approche individuelle à une approche fondée sur les droits.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L’inclusion est un processus permanent et une façon de penser.  Il ne s’agit pas de traiter tout le monde de la même manière (égalité), mais plutôt de tenir compte du fait que nous avons tous les mêmes droits (équité).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35</a:t>
            </a:fld>
            <a:endParaRPr lang="en-GB"/>
          </a:p>
        </p:txBody>
      </p:sp>
    </p:spTree>
    <p:extLst>
      <p:ext uri="{BB962C8B-B14F-4D97-AF65-F5344CB8AC3E}">
        <p14:creationId xmlns:p14="http://schemas.microsoft.com/office/powerpoint/2010/main" val="4131955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10000"/>
              </a:lnSpc>
              <a:spcBef>
                <a:spcPts val="200"/>
              </a:spcBef>
              <a:spcAft>
                <a:spcPts val="800"/>
              </a:spcAft>
              <a:buFont typeface="Symbol" panose="05050102010706020507" pitchFamily="18" charset="2"/>
              <a:buNone/>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En définitive, tous les approches existent dans nos sociétés, de différentes manières.  Il est possible d’avoir une approche inclusive qui contienne un élément de services intégrés. Dès lors que les personnes ont le choix, il n’est pas imposé. Par exemple, les personnes sourdes sont invitées à se rendre à un service à tout moment, mais si elles viennent le jeudi, des moyens supplémentaires seront fournis, comme par exemple, l’interprétation en langue des signes.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36</a:t>
            </a:fld>
            <a:endParaRPr lang="en-GB"/>
          </a:p>
        </p:txBody>
      </p:sp>
    </p:spTree>
    <p:extLst>
      <p:ext uri="{BB962C8B-B14F-4D97-AF65-F5344CB8AC3E}">
        <p14:creationId xmlns:p14="http://schemas.microsoft.com/office/powerpoint/2010/main" val="14021513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1.5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37</a:t>
            </a:fld>
            <a:endParaRPr lang="en-GB"/>
          </a:p>
        </p:txBody>
      </p:sp>
    </p:spTree>
    <p:extLst>
      <p:ext uri="{BB962C8B-B14F-4D97-AF65-F5344CB8AC3E}">
        <p14:creationId xmlns:p14="http://schemas.microsoft.com/office/powerpoint/2010/main" val="15883743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cs typeface="Arial" panose="020B0604020202020204" pitchFamily="34" charset="0"/>
              </a:rPr>
              <a:t>UN General Assembly (2007). Convention on the Rights of Persons with Disabilities: resolution / adopted by the General Assembly.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https://www.ohchr.org/sites/default/files/Ch_IV_15.pdf</a:t>
            </a:r>
            <a:r>
              <a:rPr lang="en-GB" sz="1800">
                <a:effectLst/>
                <a:latin typeface="Arial" panose="020B0604020202020204" pitchFamily="34" charset="0"/>
                <a:ea typeface="Arial" panose="020B0604020202020204" pitchFamily="34" charset="0"/>
                <a:cs typeface="Arial" panose="020B0604020202020204" pitchFamily="34" charset="0"/>
              </a:rPr>
              <a:t> </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38</a:t>
            </a:fld>
            <a:endParaRPr lang="en-GB"/>
          </a:p>
        </p:txBody>
      </p:sp>
    </p:spTree>
    <p:extLst>
      <p:ext uri="{BB962C8B-B14F-4D97-AF65-F5344CB8AC3E}">
        <p14:creationId xmlns:p14="http://schemas.microsoft.com/office/powerpoint/2010/main" val="8958772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39</a:t>
            </a:fld>
            <a:endParaRPr lang="en-GB"/>
          </a:p>
        </p:txBody>
      </p:sp>
    </p:spTree>
    <p:extLst>
      <p:ext uri="{BB962C8B-B14F-4D97-AF65-F5344CB8AC3E}">
        <p14:creationId xmlns:p14="http://schemas.microsoft.com/office/powerpoint/2010/main" val="14472305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40</a:t>
            </a:fld>
            <a:endParaRPr lang="en-GB"/>
          </a:p>
        </p:txBody>
      </p:sp>
    </p:spTree>
    <p:extLst>
      <p:ext uri="{BB962C8B-B14F-4D97-AF65-F5344CB8AC3E}">
        <p14:creationId xmlns:p14="http://schemas.microsoft.com/office/powerpoint/2010/main" val="651879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1.2 in training manual </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a:t>
            </a:fld>
            <a:endParaRPr lang="en-GB"/>
          </a:p>
        </p:txBody>
      </p:sp>
    </p:spTree>
    <p:extLst>
      <p:ext uri="{BB962C8B-B14F-4D97-AF65-F5344CB8AC3E}">
        <p14:creationId xmlns:p14="http://schemas.microsoft.com/office/powerpoint/2010/main" val="34900933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200"/>
              </a:spcBef>
              <a:spcAft>
                <a:spcPts val="800"/>
              </a:spcAft>
            </a:pPr>
            <a:r>
              <a:rPr lang="en-GB" sz="1800">
                <a:effectLst/>
                <a:latin typeface="Arial" panose="020B0604020202020204" pitchFamily="34" charset="0"/>
                <a:ea typeface="Arial" panose="020B0604020202020204" pitchFamily="34" charset="0"/>
                <a:cs typeface="Arial" panose="020B0604020202020204" pitchFamily="34" charset="0"/>
              </a:rPr>
              <a:t>UN General Assembly (2007). Convention on the Rights of Persons with Disabilities: resolution / adopted by the General Assembly.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https://www.ohchr.org/sites/default/files/Ch_IV_15.pdf</a:t>
            </a:r>
            <a:r>
              <a:rPr lang="en-GB" sz="1800">
                <a:effectLst/>
                <a:latin typeface="Arial" panose="020B0604020202020204" pitchFamily="34" charset="0"/>
                <a:ea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0E12452D-FF08-4E0F-83D3-26A1AE1BD19F}" type="slidenum">
              <a:rPr lang="en-GB" smtClean="0"/>
              <a:t>41</a:t>
            </a:fld>
            <a:endParaRPr lang="en-GB"/>
          </a:p>
        </p:txBody>
      </p:sp>
    </p:spTree>
    <p:extLst>
      <p:ext uri="{BB962C8B-B14F-4D97-AF65-F5344CB8AC3E}">
        <p14:creationId xmlns:p14="http://schemas.microsoft.com/office/powerpoint/2010/main" val="11421649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200"/>
              </a:spcBef>
              <a:spcAft>
                <a:spcPts val="800"/>
              </a:spcAft>
            </a:pPr>
            <a:r>
              <a:rPr lang="en-GB" sz="1800">
                <a:effectLst/>
                <a:latin typeface="Arial" panose="020B0604020202020204" pitchFamily="34" charset="0"/>
                <a:ea typeface="Arial" panose="020B0604020202020204" pitchFamily="34" charset="0"/>
                <a:cs typeface="Arial" panose="020B0604020202020204" pitchFamily="34" charset="0"/>
              </a:rPr>
              <a:t>UN General Assembly (2007). Convention on the Rights of Persons with Disabilities: resolution / adopted by the General Assembly.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https://www.ohchr.org/sites/default/files/Ch_IV_15.pdf</a:t>
            </a:r>
            <a:r>
              <a:rPr lang="en-GB" sz="1800">
                <a:effectLst/>
                <a:latin typeface="Arial" panose="020B0604020202020204" pitchFamily="34" charset="0"/>
                <a:ea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0E12452D-FF08-4E0F-83D3-26A1AE1BD19F}" type="slidenum">
              <a:rPr lang="en-GB" smtClean="0"/>
              <a:t>42</a:t>
            </a:fld>
            <a:endParaRPr lang="en-GB"/>
          </a:p>
        </p:txBody>
      </p:sp>
    </p:spTree>
    <p:extLst>
      <p:ext uri="{BB962C8B-B14F-4D97-AF65-F5344CB8AC3E}">
        <p14:creationId xmlns:p14="http://schemas.microsoft.com/office/powerpoint/2010/main" val="26645628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1.5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43</a:t>
            </a:fld>
            <a:endParaRPr lang="en-GB"/>
          </a:p>
        </p:txBody>
      </p:sp>
    </p:spTree>
    <p:extLst>
      <p:ext uri="{BB962C8B-B14F-4D97-AF65-F5344CB8AC3E}">
        <p14:creationId xmlns:p14="http://schemas.microsoft.com/office/powerpoint/2010/main" val="26707719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 </a:t>
            </a:r>
            <a:r>
              <a:rPr lang="en-GB" sz="1200"/>
              <a:t>Providers Training Package. Inclusive Futures</a:t>
            </a:r>
            <a:endParaRPr lang="en-GB"/>
          </a:p>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44</a:t>
            </a:fld>
            <a:endParaRPr lang="en-GB"/>
          </a:p>
        </p:txBody>
      </p:sp>
    </p:spTree>
    <p:extLst>
      <p:ext uri="{BB962C8B-B14F-4D97-AF65-F5344CB8AC3E}">
        <p14:creationId xmlns:p14="http://schemas.microsoft.com/office/powerpoint/2010/main" val="3801303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Expliquer que les personnes sans handicap ne doivent pas déterminer la façon dont les personnes en situation de handicap doivent se définir. Leurs propres choix et préférences doivent toujours être respectées.</a:t>
            </a:r>
          </a:p>
          <a:p>
            <a:pPr>
              <a:lnSpc>
                <a:spcPct val="110000"/>
              </a:lnSpc>
              <a:spcBef>
                <a:spcPts val="200"/>
              </a:spcBef>
              <a:spcAft>
                <a:spcPts val="800"/>
              </a:spcAft>
            </a:pP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Rappeller</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aussi aux participant-e-s qu’en cas de doute, il y a un simple principe directeur qu’ils/elles doivent appliquer, qui consiste à demander aux personnes en situation de handicap elles-mêmes quelles terminologie et expressions elles préfèrent.</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pPr marL="0" marR="0" lvl="0" indent="0" algn="l" defTabSz="914400" rtl="0" eaLnBrk="1" fontAlgn="auto" latinLnBrk="0" hangingPunct="1">
              <a:lnSpc>
                <a:spcPct val="110000"/>
              </a:lnSpc>
              <a:spcBef>
                <a:spcPts val="400"/>
              </a:spcBef>
              <a:spcAft>
                <a:spcPts val="400"/>
              </a:spcAft>
              <a:buClrTx/>
              <a:buSzTx/>
              <a:buFontTx/>
              <a:buNone/>
              <a:tabLst/>
              <a:defRPr/>
            </a:pPr>
            <a:r>
              <a:rPr lang="en-GB" err="1"/>
              <a:t>Langage</a:t>
            </a:r>
            <a:r>
              <a:rPr lang="en-GB"/>
              <a:t> qui met </a:t>
            </a:r>
            <a:r>
              <a:rPr lang="en-GB" err="1"/>
              <a:t>en</a:t>
            </a:r>
            <a:r>
              <a:rPr lang="en-GB"/>
              <a:t> </a:t>
            </a:r>
            <a:r>
              <a:rPr lang="en-GB" err="1"/>
              <a:t>avant</a:t>
            </a:r>
            <a:r>
              <a:rPr lang="en-GB"/>
              <a:t> la </a:t>
            </a:r>
            <a:r>
              <a:rPr lang="en-GB" err="1"/>
              <a:t>personne</a:t>
            </a:r>
            <a:r>
              <a:rPr lang="en-GB"/>
              <a:t> / </a:t>
            </a:r>
            <a:r>
              <a:rPr lang="fr-FR" sz="1800" b="1">
                <a:solidFill>
                  <a:srgbClr val="403A60"/>
                </a:solidFill>
                <a:effectLst/>
                <a:latin typeface="Arial" panose="020B0604020202020204" pitchFamily="34" charset="0"/>
                <a:ea typeface="Arial" panose="020B0604020202020204" pitchFamily="34" charset="0"/>
                <a:cs typeface="Arial" panose="020B0604020202020204" pitchFamily="34" charset="0"/>
              </a:rPr>
              <a:t>Langage condescendant et offensant </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r>
              <a:rPr lang="en-GB"/>
              <a:t> – </a:t>
            </a:r>
            <a:r>
              <a:rPr lang="en-GB" b="0" err="1"/>
              <a:t>voir</a:t>
            </a:r>
            <a:r>
              <a:rPr lang="en-GB" b="0"/>
              <a:t> </a:t>
            </a:r>
            <a:r>
              <a:rPr lang="en-GB" b="0" err="1"/>
              <a:t>manuel</a:t>
            </a:r>
            <a:r>
              <a:rPr lang="en-GB" b="0"/>
              <a:t> </a:t>
            </a:r>
          </a:p>
        </p:txBody>
      </p:sp>
      <p:sp>
        <p:nvSpPr>
          <p:cNvPr id="4" name="Slide Number Placeholder 3"/>
          <p:cNvSpPr>
            <a:spLocks noGrp="1"/>
          </p:cNvSpPr>
          <p:nvPr>
            <p:ph type="sldNum" sz="quarter" idx="5"/>
          </p:nvPr>
        </p:nvSpPr>
        <p:spPr/>
        <p:txBody>
          <a:bodyPr/>
          <a:lstStyle/>
          <a:p>
            <a:fld id="{0E12452D-FF08-4E0F-83D3-26A1AE1BD19F}" type="slidenum">
              <a:rPr lang="en-GB" smtClean="0"/>
              <a:t>47</a:t>
            </a:fld>
            <a:endParaRPr lang="en-GB"/>
          </a:p>
        </p:txBody>
      </p:sp>
    </p:spTree>
    <p:extLst>
      <p:ext uri="{BB962C8B-B14F-4D97-AF65-F5344CB8AC3E}">
        <p14:creationId xmlns:p14="http://schemas.microsoft.com/office/powerpoint/2010/main" val="21455927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1.7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48</a:t>
            </a:fld>
            <a:endParaRPr lang="en-GB"/>
          </a:p>
        </p:txBody>
      </p:sp>
    </p:spTree>
    <p:extLst>
      <p:ext uri="{BB962C8B-B14F-4D97-AF65-F5344CB8AC3E}">
        <p14:creationId xmlns:p14="http://schemas.microsoft.com/office/powerpoint/2010/main" val="31301462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sont confrontées à plus d’obstacles en matière d’accès que leurs homologues sans handicap. </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r>
              <a:rPr lang="fr-FR" sz="1800">
                <a:solidFill>
                  <a:srgbClr val="000000"/>
                </a:solidFill>
                <a:effectLst/>
                <a:latin typeface="Arial" panose="020B0604020202020204" pitchFamily="34" charset="0"/>
                <a:ea typeface="Arial" panose="020B0604020202020204" pitchFamily="34" charset="0"/>
              </a:rPr>
              <a:t>Les difficultés affrontées peuvent être regroupées de la manière suivante : </a:t>
            </a:r>
          </a:p>
          <a:p>
            <a:pPr marL="342900" lvl="0" indent="-342900">
              <a:lnSpc>
                <a:spcPct val="110000"/>
              </a:lnSpc>
              <a:spcBef>
                <a:spcPts val="200"/>
              </a:spcBef>
              <a:buFont typeface="Wingdings" panose="05000000000000000000" pitchFamily="2" charset="2"/>
              <a:buChar char=""/>
            </a:pPr>
            <a:r>
              <a:rPr lang="fr-FR" sz="1800" b="1" i="0">
                <a:solidFill>
                  <a:srgbClr val="000000"/>
                </a:solidFill>
                <a:effectLst/>
                <a:latin typeface="Arial" panose="020B0604020202020204" pitchFamily="34" charset="0"/>
                <a:ea typeface="Arial" panose="020B0604020202020204" pitchFamily="34" charset="0"/>
                <a:cs typeface="Arial" panose="020B0604020202020204" pitchFamily="34" charset="0"/>
              </a:rPr>
              <a:t>Les obstacles comportementaux </a:t>
            </a:r>
            <a:r>
              <a:rPr lang="fr-FR" sz="1800" b="0" i="0">
                <a:solidFill>
                  <a:srgbClr val="000000"/>
                </a:solidFill>
                <a:effectLst/>
                <a:latin typeface="Arial" panose="020B0604020202020204" pitchFamily="34" charset="0"/>
                <a:ea typeface="Arial" panose="020B0604020202020204" pitchFamily="34" charset="0"/>
                <a:cs typeface="Arial" panose="020B0604020202020204" pitchFamily="34" charset="0"/>
              </a:rPr>
              <a:t>qui sont des attitudes et des perceptions discriminatoires envers les personnes en situation de handicap.</a:t>
            </a:r>
            <a:endParaRPr lang="en-GB" sz="1800" b="0" i="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Wingdings" panose="05000000000000000000" pitchFamily="2" charset="2"/>
              <a:buChar char=""/>
            </a:pPr>
            <a:r>
              <a:rPr lang="fr-FR" sz="1800" b="1" i="0">
                <a:solidFill>
                  <a:srgbClr val="000000"/>
                </a:solidFill>
                <a:effectLst/>
                <a:latin typeface="Arial" panose="020B0604020202020204" pitchFamily="34" charset="0"/>
                <a:ea typeface="Arial" panose="020B0604020202020204" pitchFamily="34" charset="0"/>
                <a:cs typeface="Arial" panose="020B0604020202020204" pitchFamily="34" charset="0"/>
              </a:rPr>
              <a:t>Les obstacles physiques et environnementaux </a:t>
            </a:r>
            <a:r>
              <a:rPr lang="fr-FR" sz="1800" b="0" i="0">
                <a:solidFill>
                  <a:srgbClr val="000000"/>
                </a:solidFill>
                <a:effectLst/>
                <a:latin typeface="Arial" panose="020B0604020202020204" pitchFamily="34" charset="0"/>
                <a:ea typeface="Arial" panose="020B0604020202020204" pitchFamily="34" charset="0"/>
                <a:cs typeface="Arial" panose="020B0604020202020204" pitchFamily="34" charset="0"/>
              </a:rPr>
              <a:t>comme l’inaccessibilité des rampes dans un bâtiment, le manque de communication accessible, les tables d’examen inaccessibles ou les salles d’opérations situées au dernier étage sans ascenseur.</a:t>
            </a:r>
            <a:endParaRPr lang="en-GB" sz="1800" b="0" i="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Wingdings" panose="05000000000000000000" pitchFamily="2" charset="2"/>
              <a:buChar char=""/>
            </a:pPr>
            <a:r>
              <a:rPr lang="fr-FR" sz="1800" b="1" i="0">
                <a:solidFill>
                  <a:srgbClr val="000000"/>
                </a:solidFill>
                <a:effectLst/>
                <a:latin typeface="Arial" panose="020B0604020202020204" pitchFamily="34" charset="0"/>
                <a:ea typeface="Arial" panose="020B0604020202020204" pitchFamily="34" charset="0"/>
                <a:cs typeface="Arial" panose="020B0604020202020204" pitchFamily="34" charset="0"/>
              </a:rPr>
              <a:t>Les obstacles institutionnels </a:t>
            </a:r>
            <a:r>
              <a:rPr lang="fr-FR" sz="1800" b="0" i="0">
                <a:solidFill>
                  <a:srgbClr val="000000"/>
                </a:solidFill>
                <a:effectLst/>
                <a:latin typeface="Arial" panose="020B0604020202020204" pitchFamily="34" charset="0"/>
                <a:ea typeface="Arial" panose="020B0604020202020204" pitchFamily="34" charset="0"/>
                <a:cs typeface="Arial" panose="020B0604020202020204" pitchFamily="34" charset="0"/>
              </a:rPr>
              <a:t>comme les politiques qui ne reconnaissent pas les personnes en situation de handicap comme un groupe de client-e-s ou ne reconnaissent pas leur capacité juridique ou leur droit à décider par eux/elles-mêmes.</a:t>
            </a:r>
            <a:endParaRPr lang="en-GB" sz="1800" b="0" i="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49</a:t>
            </a:fld>
            <a:endParaRPr lang="en-GB"/>
          </a:p>
        </p:txBody>
      </p:sp>
    </p:spTree>
    <p:extLst>
      <p:ext uri="{BB962C8B-B14F-4D97-AF65-F5344CB8AC3E}">
        <p14:creationId xmlns:p14="http://schemas.microsoft.com/office/powerpoint/2010/main" val="30307713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9F7CEE11-9289-4142-A7A8-1FE9548FF2D7}"/>
              </a:ext>
            </a:extLst>
          </p:cNvPr>
          <p:cNvSpPr>
            <a:spLocks noGrp="1" noRot="1" noChangeAspect="1" noTextEdit="1"/>
          </p:cNvSpPr>
          <p:nvPr>
            <p:ph type="sldImg"/>
          </p:nvPr>
        </p:nvSpPr>
        <p:spPr>
          <a:ln/>
        </p:spPr>
      </p:sp>
      <p:sp>
        <p:nvSpPr>
          <p:cNvPr id="169987" name="Notes Placeholder 2">
            <a:extLst>
              <a:ext uri="{FF2B5EF4-FFF2-40B4-BE49-F238E27FC236}">
                <a16:creationId xmlns:a16="http://schemas.microsoft.com/office/drawing/2014/main" id="{DD0639DE-CDC9-4DD2-BF6D-C6B4F85A6466}"/>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fr-FR" sz="1800">
                <a:solidFill>
                  <a:srgbClr val="000000"/>
                </a:solidFill>
                <a:effectLst/>
                <a:latin typeface="Arial" panose="020B0604020202020204" pitchFamily="34" charset="0"/>
                <a:ea typeface="Arial" panose="020B0604020202020204" pitchFamily="34" charset="0"/>
              </a:rPr>
              <a:t>Les personnes en situation de handicap sont confrontées à d’innombrables obstacles. </a:t>
            </a:r>
          </a:p>
          <a:p>
            <a:r>
              <a:rPr lang="fr-FR" sz="1800">
                <a:solidFill>
                  <a:srgbClr val="000000"/>
                </a:solidFill>
                <a:effectLst/>
                <a:latin typeface="Arial" panose="020B0604020202020204" pitchFamily="34" charset="0"/>
                <a:ea typeface="Arial" panose="020B0604020202020204" pitchFamily="34" charset="0"/>
              </a:rPr>
              <a:t>- </a:t>
            </a:r>
            <a:r>
              <a:rPr lang="fr-FR" sz="1800" b="0">
                <a:solidFill>
                  <a:srgbClr val="000000"/>
                </a:solidFill>
                <a:effectLst/>
                <a:latin typeface="Arial" panose="020B0604020202020204" pitchFamily="34" charset="0"/>
                <a:ea typeface="Arial" panose="020B0604020202020204" pitchFamily="34" charset="0"/>
              </a:rPr>
              <a:t>Les sociétés croient souvent que les personnes en situation de handicap sont asexuées ; ce qui peut les conduire à dissimuler des informations en partant du principe qu'elles ne sont pas obligées d'avoir des informations sur la santé sexuelle et reproductive. </a:t>
            </a:r>
          </a:p>
          <a:p>
            <a:pPr>
              <a:lnSpc>
                <a:spcPct val="110000"/>
              </a:lnSpc>
              <a:spcBef>
                <a:spcPts val="200"/>
              </a:spcBef>
              <a:spcAft>
                <a:spcPts val="800"/>
              </a:spcAft>
            </a:pPr>
            <a:r>
              <a:rPr lang="fr-FR" altLang="en-US" b="0">
                <a:solidFill>
                  <a:srgbClr val="000000"/>
                </a:solidFill>
              </a:rPr>
              <a:t>- </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sont aussi confrontées à la stigmatisation, aux attitudes négatives et à la discrimination, de même qu’aux traitements irrespectueux et inéquitables pratiqués par les agents de santé, la communauté et la famille.</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0" lvl="0" indent="0">
              <a:lnSpc>
                <a:spcPct val="110000"/>
              </a:lnSpc>
              <a:spcAft>
                <a:spcPts val="800"/>
              </a:spcAft>
              <a:buFont typeface="Symbol" panose="05050102010706020507" pitchFamily="18" charset="2"/>
              <a:buNone/>
            </a:pPr>
            <a:endParaRPr lang="en-GB" altLang="en-US">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9F7CEE11-9289-4142-A7A8-1FE9548FF2D7}"/>
              </a:ext>
            </a:extLst>
          </p:cNvPr>
          <p:cNvSpPr>
            <a:spLocks noGrp="1" noRot="1" noChangeAspect="1" noTextEdit="1"/>
          </p:cNvSpPr>
          <p:nvPr>
            <p:ph type="sldImg"/>
          </p:nvPr>
        </p:nvSpPr>
        <p:spPr>
          <a:ln/>
        </p:spPr>
      </p:sp>
      <p:sp>
        <p:nvSpPr>
          <p:cNvPr id="169987" name="Notes Placeholder 2">
            <a:extLst>
              <a:ext uri="{FF2B5EF4-FFF2-40B4-BE49-F238E27FC236}">
                <a16:creationId xmlns:a16="http://schemas.microsoft.com/office/drawing/2014/main" id="{DD0639DE-CDC9-4DD2-BF6D-C6B4F85A6466}"/>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fr-FR" altLang="en-US" b="0">
                <a:solidFill>
                  <a:srgbClr val="000000"/>
                </a:solidFill>
              </a:rPr>
              <a:t>De plus:</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Subissent souvent une résistance ou des attitudes surprotectrices de la part des membres de leur famille, y compris leurs conjoint-e-s ou leurs aidant-e-s, par rapport à l’utilisation des services de planification familiale et de contraception.</a:t>
            </a:r>
            <a:endParaRPr lang="en-GB" sz="12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16196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9F7CEE11-9289-4142-A7A8-1FE9548FF2D7}"/>
              </a:ext>
            </a:extLst>
          </p:cNvPr>
          <p:cNvSpPr>
            <a:spLocks noGrp="1" noRot="1" noChangeAspect="1" noTextEdit="1"/>
          </p:cNvSpPr>
          <p:nvPr>
            <p:ph type="sldImg"/>
          </p:nvPr>
        </p:nvSpPr>
        <p:spPr>
          <a:ln/>
        </p:spPr>
      </p:sp>
      <p:sp>
        <p:nvSpPr>
          <p:cNvPr id="169987" name="Notes Placeholder 2">
            <a:extLst>
              <a:ext uri="{FF2B5EF4-FFF2-40B4-BE49-F238E27FC236}">
                <a16:creationId xmlns:a16="http://schemas.microsoft.com/office/drawing/2014/main" id="{DD0639DE-CDC9-4DD2-BF6D-C6B4F85A6466}"/>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fr-FR" altLang="en-US" b="0">
                <a:solidFill>
                  <a:srgbClr val="000000"/>
                </a:solidFill>
              </a:rPr>
              <a:t>De plus:</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200" b="0">
                <a:solidFill>
                  <a:srgbClr val="000000"/>
                </a:solidFill>
                <a:effectLst/>
                <a:latin typeface="Arial" panose="020B0604020202020204" pitchFamily="34" charset="0"/>
                <a:ea typeface="Arial" panose="020B0604020202020204" pitchFamily="34" charset="0"/>
                <a:cs typeface="Arial" panose="020B0604020202020204" pitchFamily="34" charset="0"/>
              </a:rPr>
              <a:t>Elles peuvent aussi être exposées à des pratiques coercitives comme la stérilisation forcée, les avortements forcés, les pressions exercées pour les contraindre à utiliser une contraception, les hystérectomies forcées, la médication forcée.</a:t>
            </a:r>
            <a:endParaRPr lang="fr-FR" altLang="en-US" b="0">
              <a:solidFill>
                <a:srgbClr val="000000"/>
              </a:solidFill>
            </a:endParaRPr>
          </a:p>
          <a:p>
            <a:endParaRPr lang="fr-FR" altLang="en-US" b="0">
              <a:solidFill>
                <a:srgbClr val="000000"/>
              </a:solidFill>
            </a:endParaRPr>
          </a:p>
        </p:txBody>
      </p:sp>
    </p:spTree>
    <p:extLst>
      <p:ext uri="{BB962C8B-B14F-4D97-AF65-F5344CB8AC3E}">
        <p14:creationId xmlns:p14="http://schemas.microsoft.com/office/powerpoint/2010/main" val="1173377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8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sont souvent considérées comme une petite minorité et de ce fait, elles sont souvent négligé-e-s </a:t>
            </a:r>
          </a:p>
          <a:p>
            <a:pPr>
              <a:lnSpc>
                <a:spcPct val="110000"/>
              </a:lnSpc>
              <a:spcBef>
                <a:spcPts val="800"/>
              </a:spcBef>
              <a:spcAft>
                <a:spcPts val="800"/>
              </a:spcAft>
            </a:pP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8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Selon l’Organisation mondiale de la Santé (OMS), environ 16 pour cent de la population mondiale vit avec un handicap - ce qui équivaut à 1,3 milliard de personnes (une personne sur six).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1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nombre de personnes en situation de handicap a vocation à augmenter en raison de l’interaction de nombreux facteurs comme le vieillissement et une augmentation du nombre de cas de maladies non transmissibles. Près d’une personne sur trois âgées de plus de 60 ans vit avec un handicap, et le handicap est plus prévalent chez les femmes que chez les hommes.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endPar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L'OMS estime que près de 80 % des 1,3 milliard de personnes en situation de handicap vivent dans des pays à revenu faible ou intermédiaire. Dans la région africaine, la prévalence est estimée à 12,8 pour cent, mais il convient de souligner que le sous-diagnostic et le sous-signalement peuvent aboutir une sous-estimation dans beaucoup de pays.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err="1">
                <a:effectLst/>
                <a:latin typeface="Arial" panose="020B0604020202020204" pitchFamily="34" charset="0"/>
                <a:ea typeface="Arial" panose="020B0604020202020204" pitchFamily="34" charset="0"/>
                <a:cs typeface="Arial" panose="020B0604020202020204" pitchFamily="34" charset="0"/>
              </a:rPr>
              <a:t>Sightsavers</a:t>
            </a:r>
            <a:r>
              <a:rPr lang="en-GB" sz="1800">
                <a:effectLst/>
                <a:latin typeface="Arial" panose="020B0604020202020204" pitchFamily="34" charset="0"/>
                <a:ea typeface="Arial" panose="020B0604020202020204" pitchFamily="34" charset="0"/>
                <a:cs typeface="Arial" panose="020B0604020202020204" pitchFamily="34" charset="0"/>
              </a:rPr>
              <a:t> (2023a). Disability Inclusion Training for SRHR Service Providers Training Package. Inclusive Futures.</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a:t>
            </a:fld>
            <a:endParaRPr lang="en-GB"/>
          </a:p>
        </p:txBody>
      </p:sp>
    </p:spTree>
    <p:extLst>
      <p:ext uri="{BB962C8B-B14F-4D97-AF65-F5344CB8AC3E}">
        <p14:creationId xmlns:p14="http://schemas.microsoft.com/office/powerpoint/2010/main" val="30222587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9F7CEE11-9289-4142-A7A8-1FE9548FF2D7}"/>
              </a:ext>
            </a:extLst>
          </p:cNvPr>
          <p:cNvSpPr>
            <a:spLocks noGrp="1" noRot="1" noChangeAspect="1" noTextEdit="1"/>
          </p:cNvSpPr>
          <p:nvPr>
            <p:ph type="sldImg"/>
          </p:nvPr>
        </p:nvSpPr>
        <p:spPr>
          <a:ln/>
        </p:spPr>
      </p:sp>
      <p:sp>
        <p:nvSpPr>
          <p:cNvPr id="169987" name="Notes Placeholder 2">
            <a:extLst>
              <a:ext uri="{FF2B5EF4-FFF2-40B4-BE49-F238E27FC236}">
                <a16:creationId xmlns:a16="http://schemas.microsoft.com/office/drawing/2014/main" id="{DD0639DE-CDC9-4DD2-BF6D-C6B4F85A6466}"/>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fr-FR" altLang="en-US" b="0">
                <a:solidFill>
                  <a:srgbClr val="000000"/>
                </a:solidFill>
              </a:rPr>
              <a:t>De plus:</a:t>
            </a:r>
          </a:p>
          <a:p>
            <a:pPr marL="285750" lvl="0" indent="-285750">
              <a:lnSpc>
                <a:spcPct val="110000"/>
              </a:lnSpc>
              <a:spcBef>
                <a:spcPts val="200"/>
              </a:spcBef>
              <a:spcAft>
                <a:spcPts val="800"/>
              </a:spcAft>
              <a:buFontTx/>
              <a:buChar char="-"/>
            </a:pPr>
            <a:r>
              <a:rPr lang="fr-FR" sz="1800" b="0">
                <a:solidFill>
                  <a:srgbClr val="000000"/>
                </a:solidFill>
                <a:effectLst/>
                <a:latin typeface="Arial" panose="020B0604020202020204" pitchFamily="34" charset="0"/>
                <a:ea typeface="Arial" panose="020B0604020202020204" pitchFamily="34" charset="0"/>
              </a:rPr>
              <a:t>Les personnes en situation de handicap</a:t>
            </a:r>
            <a:r>
              <a:rPr lang="fr-FR" sz="1800">
                <a:solidFill>
                  <a:srgbClr val="000000"/>
                </a:solidFill>
                <a:effectLst/>
                <a:latin typeface="Arial" panose="020B0604020202020204" pitchFamily="34" charset="0"/>
                <a:ea typeface="Arial" panose="020B0604020202020204" pitchFamily="34" charset="0"/>
              </a:rPr>
              <a:t> </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peuvent être exposées à la violence basée sur le genre (VBG), et en particulier aux violences conjugales, ce qui peut limiter l’accès et l'adoption de méthodes de planification familiale</a:t>
            </a:r>
          </a:p>
          <a:p>
            <a:pPr marL="285750" lvl="0" indent="-285750">
              <a:lnSpc>
                <a:spcPct val="110000"/>
              </a:lnSpc>
              <a:spcBef>
                <a:spcPts val="200"/>
              </a:spcBef>
              <a:spcAft>
                <a:spcPts val="800"/>
              </a:spcAft>
              <a:buFontTx/>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Il existe plusieurs idées fausses, mythes et des hypothèses selon lesquelles les personnes en situation de handicap ont besoin de soins spécialisés.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53280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a:extLst>
              <a:ext uri="{FF2B5EF4-FFF2-40B4-BE49-F238E27FC236}">
                <a16:creationId xmlns:a16="http://schemas.microsoft.com/office/drawing/2014/main" id="{41A3C84F-4E1A-4C77-9F52-5F7C9E74B72B}"/>
              </a:ext>
            </a:extLst>
          </p:cNvPr>
          <p:cNvSpPr>
            <a:spLocks noGrp="1" noRot="1" noChangeAspect="1" noTextEdit="1"/>
          </p:cNvSpPr>
          <p:nvPr>
            <p:ph type="sldImg"/>
          </p:nvPr>
        </p:nvSpPr>
        <p:spPr>
          <a:ln/>
        </p:spPr>
      </p:sp>
      <p:sp>
        <p:nvSpPr>
          <p:cNvPr id="171011" name="Notes Placeholder 2">
            <a:extLst>
              <a:ext uri="{FF2B5EF4-FFF2-40B4-BE49-F238E27FC236}">
                <a16:creationId xmlns:a16="http://schemas.microsoft.com/office/drawing/2014/main" id="{A17E5E3B-4B9D-46D7-82D8-D181B1DD3F9B}"/>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a:lnSpc>
                <a:spcPct val="110000"/>
              </a:lnSpc>
              <a:spcBef>
                <a:spcPts val="200"/>
              </a:spcBef>
              <a:spcAft>
                <a:spcPts val="800"/>
              </a:spcAft>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sont aussi confrontées à divers obstacles environnementaux qui les empêchent d’accéder aux services de santé et d’exercer leurs droits. Il s'agit :</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60000" lvl="3" indent="-180000">
              <a:lnSpc>
                <a:spcPct val="105000"/>
              </a:lnSpc>
              <a:spcAft>
                <a:spcPts val="1000"/>
              </a:spcAft>
              <a:buFont typeface="Arial" panose="020B0604020202020204" pitchFamily="34" charset="0"/>
              <a:buChar char="•"/>
              <a:defRPr/>
            </a:pPr>
            <a:r>
              <a:rPr lang="fr-FR" sz="1800">
                <a:effectLst/>
                <a:latin typeface="Arial" panose="020B0604020202020204" pitchFamily="34" charset="0"/>
                <a:ea typeface="Arial" panose="020B0604020202020204" pitchFamily="34" charset="0"/>
              </a:rPr>
              <a:t>Du </a:t>
            </a:r>
            <a:r>
              <a:rPr lang="fr-FR" sz="1800" b="1">
                <a:effectLst/>
                <a:latin typeface="Arial" panose="020B0604020202020204" pitchFamily="34" charset="0"/>
                <a:ea typeface="Arial" panose="020B0604020202020204" pitchFamily="34" charset="0"/>
              </a:rPr>
              <a:t>manque de transport </a:t>
            </a:r>
            <a:r>
              <a:rPr lang="fr-FR" sz="1800">
                <a:effectLst/>
                <a:latin typeface="Arial" panose="020B0604020202020204" pitchFamily="34" charset="0"/>
                <a:ea typeface="Arial" panose="020B0604020202020204" pitchFamily="34" charset="0"/>
              </a:rPr>
              <a:t>vers et depuis les centres de SSR.</a:t>
            </a:r>
          </a:p>
          <a:p>
            <a:pPr marL="360000" lvl="3" indent="-180000">
              <a:lnSpc>
                <a:spcPct val="105000"/>
              </a:lnSpc>
              <a:spcAft>
                <a:spcPts val="1000"/>
              </a:spcAft>
              <a:buFont typeface="Arial" panose="020B0604020202020204" pitchFamily="34" charset="0"/>
              <a:buChar char="•"/>
              <a:defRPr/>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De terrains et de routes en mauvais état, de la distance à parcourir pour rejoindre les établissements.</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60000" lvl="3" indent="-180000">
              <a:lnSpc>
                <a:spcPct val="105000"/>
              </a:lnSpc>
              <a:spcAft>
                <a:spcPts val="1000"/>
              </a:spcAft>
              <a:buFont typeface="Arial" panose="020B0604020202020204" pitchFamily="34" charset="0"/>
              <a:buChar char="•"/>
              <a:defRPr/>
            </a:pPr>
            <a:r>
              <a:rPr lang="fr-FR" altLang="en-US" sz="1200">
                <a:latin typeface="Arial" panose="020B0604020202020204" pitchFamily="34" charset="0"/>
                <a:cs typeface="Times New Roman" panose="02020603050405020304" pitchFamily="18" charset="0"/>
              </a:rPr>
              <a:t>Un environnement </a:t>
            </a:r>
            <a:r>
              <a:rPr lang="fr-FR" altLang="en-US" sz="1200" b="1">
                <a:latin typeface="Arial" panose="020B0604020202020204" pitchFamily="34" charset="0"/>
                <a:cs typeface="Times New Roman" panose="02020603050405020304" pitchFamily="18" charset="0"/>
              </a:rPr>
              <a:t>inaccessible</a:t>
            </a:r>
            <a:r>
              <a:rPr lang="fr-FR" altLang="en-US" sz="1200">
                <a:latin typeface="Arial" panose="020B0604020202020204" pitchFamily="34" charset="0"/>
                <a:cs typeface="Times New Roman" panose="02020603050405020304" pitchFamily="18" charset="0"/>
              </a:rPr>
              <a:t> et peu accueillant.</a:t>
            </a:r>
            <a:endParaRPr lang="en-GB" altLang="en-US">
              <a:solidFill>
                <a:srgbClr val="000000"/>
              </a:solidFill>
            </a:endParaRPr>
          </a:p>
        </p:txBody>
      </p:sp>
    </p:spTree>
    <p:extLst>
      <p:ext uri="{BB962C8B-B14F-4D97-AF65-F5344CB8AC3E}">
        <p14:creationId xmlns:p14="http://schemas.microsoft.com/office/powerpoint/2010/main" val="33358615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a:extLst>
              <a:ext uri="{FF2B5EF4-FFF2-40B4-BE49-F238E27FC236}">
                <a16:creationId xmlns:a16="http://schemas.microsoft.com/office/drawing/2014/main" id="{41A3C84F-4E1A-4C77-9F52-5F7C9E74B72B}"/>
              </a:ext>
            </a:extLst>
          </p:cNvPr>
          <p:cNvSpPr>
            <a:spLocks noGrp="1" noRot="1" noChangeAspect="1" noTextEdit="1"/>
          </p:cNvSpPr>
          <p:nvPr>
            <p:ph type="sldImg"/>
          </p:nvPr>
        </p:nvSpPr>
        <p:spPr>
          <a:ln/>
        </p:spPr>
      </p:sp>
      <p:sp>
        <p:nvSpPr>
          <p:cNvPr id="171011" name="Notes Placeholder 2">
            <a:extLst>
              <a:ext uri="{FF2B5EF4-FFF2-40B4-BE49-F238E27FC236}">
                <a16:creationId xmlns:a16="http://schemas.microsoft.com/office/drawing/2014/main" id="{A17E5E3B-4B9D-46D7-82D8-D181B1DD3F9B}"/>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effectLst/>
                <a:latin typeface="Arial" panose="020B0604020202020204" pitchFamily="34" charset="0"/>
                <a:ea typeface="Arial" panose="020B0604020202020204" pitchFamily="34" charset="0"/>
              </a:rPr>
              <a:t>Préciser que la communication est le principal obstacle auquel les personnes en situation de </a:t>
            </a:r>
            <a:r>
              <a:rPr lang="fr-FR" sz="1800" b="0" err="1">
                <a:effectLst/>
                <a:latin typeface="Arial" panose="020B0604020202020204" pitchFamily="34" charset="0"/>
                <a:ea typeface="Arial" panose="020B0604020202020204" pitchFamily="34" charset="0"/>
              </a:rPr>
              <a:t>surdicécité</a:t>
            </a:r>
            <a:r>
              <a:rPr lang="fr-FR" sz="1800" b="0">
                <a:effectLst/>
                <a:latin typeface="Arial" panose="020B0604020202020204" pitchFamily="34" charset="0"/>
                <a:ea typeface="Arial" panose="020B0604020202020204" pitchFamily="34" charset="0"/>
              </a:rPr>
              <a:t> sont confrontées (World </a:t>
            </a:r>
            <a:r>
              <a:rPr lang="fr-FR" sz="1800" b="0" err="1">
                <a:effectLst/>
                <a:latin typeface="Arial" panose="020B0604020202020204" pitchFamily="34" charset="0"/>
                <a:ea typeface="Arial" panose="020B0604020202020204" pitchFamily="34" charset="0"/>
              </a:rPr>
              <a:t>Federation</a:t>
            </a:r>
            <a:r>
              <a:rPr lang="fr-FR" sz="1800" b="0">
                <a:effectLst/>
                <a:latin typeface="Arial" panose="020B0604020202020204" pitchFamily="34" charset="0"/>
                <a:ea typeface="Arial" panose="020B0604020202020204" pitchFamily="34" charset="0"/>
              </a:rPr>
              <a:t> of the </a:t>
            </a:r>
            <a:r>
              <a:rPr lang="fr-FR" sz="1800" b="0" err="1">
                <a:effectLst/>
                <a:latin typeface="Arial" panose="020B0604020202020204" pitchFamily="34" charset="0"/>
                <a:ea typeface="Arial" panose="020B0604020202020204" pitchFamily="34" charset="0"/>
              </a:rPr>
              <a:t>Deafblind</a:t>
            </a:r>
            <a:r>
              <a:rPr lang="fr-FR" sz="1800" b="0">
                <a:effectLst/>
                <a:latin typeface="Arial" panose="020B0604020202020204" pitchFamily="34" charset="0"/>
                <a:ea typeface="Arial" panose="020B0604020202020204" pitchFamily="34" charset="0"/>
              </a:rPr>
              <a:t>, 2023). </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fr-FR" sz="1800" b="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effectLst/>
                <a:latin typeface="Arial" panose="020B0604020202020204" pitchFamily="34" charset="0"/>
                <a:ea typeface="Arial" panose="020B0604020202020204" pitchFamily="34" charset="0"/>
              </a:rPr>
              <a:t>Chaque personne communique et interagit de manières différentes. Il n’existe pas de modalité universelle/standard pour permettre aux personnes en situation de </a:t>
            </a:r>
            <a:r>
              <a:rPr lang="fr-FR" sz="1800" b="0" err="1">
                <a:effectLst/>
                <a:latin typeface="Arial" panose="020B0604020202020204" pitchFamily="34" charset="0"/>
                <a:ea typeface="Arial" panose="020B0604020202020204" pitchFamily="34" charset="0"/>
              </a:rPr>
              <a:t>surdicécité</a:t>
            </a:r>
            <a:r>
              <a:rPr lang="fr-FR" sz="1800" b="0">
                <a:effectLst/>
                <a:latin typeface="Arial" panose="020B0604020202020204" pitchFamily="34" charset="0"/>
                <a:ea typeface="Arial" panose="020B0604020202020204" pitchFamily="34" charset="0"/>
              </a:rPr>
              <a:t> de communiquer. </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fr-FR" sz="1800" b="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effectLst/>
                <a:latin typeface="Arial" panose="020B0604020202020204" pitchFamily="34" charset="0"/>
                <a:ea typeface="Arial" panose="020B0604020202020204" pitchFamily="34" charset="0"/>
              </a:rPr>
              <a:t>Les approches en matière de communication dépendent de l’audition/vision résiduelle de l’individu, de son âge au départ et de leur éventuelle </a:t>
            </a:r>
            <a:r>
              <a:rPr lang="fr-FR" sz="1800" b="0" err="1">
                <a:effectLst/>
                <a:latin typeface="Arial" panose="020B0604020202020204" pitchFamily="34" charset="0"/>
                <a:ea typeface="Arial" panose="020B0604020202020204" pitchFamily="34" charset="0"/>
              </a:rPr>
              <a:t>surdicécité</a:t>
            </a:r>
            <a:r>
              <a:rPr lang="fr-FR" sz="1800" b="0">
                <a:effectLst/>
                <a:latin typeface="Arial" panose="020B0604020202020204" pitchFamily="34" charset="0"/>
                <a:ea typeface="Arial" panose="020B0604020202020204" pitchFamily="34" charset="0"/>
              </a:rPr>
              <a:t> pré-linguistique ou post-linguistique. Par exemple, une personne présentant un syndrome d'Usher, qui est non-voyante à la naissance et apprend la langue des signes mais subit une perte de vision durant son adolescence peut être en mesure de communiquer à l’aide de la langue des signes mais elle peut avoir besoin d’adaptations comme le langage des signes par cadre visuel.</a:t>
            </a:r>
            <a:endParaRPr lang="en-GB" sz="1800" b="0">
              <a:effectLst/>
              <a:latin typeface="Times New Roman" panose="02020603050405020304" pitchFamily="18" charset="0"/>
              <a:ea typeface="Times New Roman" panose="02020603050405020304" pitchFamily="18" charset="0"/>
            </a:endParaRPr>
          </a:p>
          <a:p>
            <a:endParaRPr lang="en-GB" altLang="en-US">
              <a:solidFill>
                <a:srgbClr val="000000"/>
              </a:solidFill>
            </a:endParaRPr>
          </a:p>
        </p:txBody>
      </p:sp>
    </p:spTree>
    <p:extLst>
      <p:ext uri="{BB962C8B-B14F-4D97-AF65-F5344CB8AC3E}">
        <p14:creationId xmlns:p14="http://schemas.microsoft.com/office/powerpoint/2010/main" val="731069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171450" indent="-171450">
              <a:buFont typeface="Arial" panose="020B0604020202020204" pitchFamily="34" charset="0"/>
              <a:buChar char="•"/>
            </a:pPr>
            <a:r>
              <a:rPr lang="fr-FR" sz="1800" b="0">
                <a:solidFill>
                  <a:srgbClr val="000000"/>
                </a:solidFill>
                <a:effectLst/>
                <a:latin typeface="Arial" panose="020B0604020202020204" pitchFamily="34" charset="0"/>
                <a:ea typeface="Arial" panose="020B0604020202020204" pitchFamily="34" charset="0"/>
              </a:rPr>
              <a:t>Les personnes en situation de handicap font aussi face à des obstacles institutionnels. Il est impératif que des politiques nationales soient mises en place pour traiter les droits reproductifs des personnes en situation de handicap et il faut examiner les législations nationales qui ont un impact sur la personnalité juridique des personnes en situation de handicap</a:t>
            </a:r>
            <a:r>
              <a:rPr lang="fr-FR" altLang="en-US" b="0">
                <a:solidFill>
                  <a:srgbClr val="000000"/>
                </a:solidFill>
              </a:rPr>
              <a:t>.</a:t>
            </a:r>
          </a:p>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données ventilées par âge, genre et handicap, sur l’accès et l’utilisation de la planification familiale et d’autres services de santé sexuelle et reproductive font défaut (ce qui pourrait être lié à l’hygiène menstruelle, etc.).</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L’expertise technique ou la formation en matière de planification familiale du point de vue du handicap, des prestataires de soins, du personnel et des personnes qui mobilisent les communautés sont insuffisantes.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r>
              <a:rPr lang="fr-FR" sz="1800" b="0">
                <a:effectLst/>
                <a:latin typeface="Arial" panose="020B0604020202020204" pitchFamily="34" charset="0"/>
                <a:ea typeface="Arial" panose="020B0604020202020204" pitchFamily="34" charset="0"/>
              </a:rPr>
              <a:t>La personnalité juridique des personnes en situation de handicap est limitée et/ou les procédures sont inadaptées ou ne protègent pas le pouvoir décisionnel et l’autonomie des personnes en situation de handicap, en particulier ceux des femmes et des filles vivant avec un handicap intellectuel et psychosocial.</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lvl="0" indent="0">
              <a:lnSpc>
                <a:spcPct val="110000"/>
              </a:lnSpc>
              <a:spcBef>
                <a:spcPts val="200"/>
              </a:spcBef>
              <a:spcAft>
                <a:spcPts val="800"/>
              </a:spcAft>
              <a:buClr>
                <a:srgbClr val="960051"/>
              </a:buClr>
              <a:buFont typeface="Symbol" panose="05050102010706020507" pitchFamily="18" charset="2"/>
              <a:buNone/>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Les personnes en situation de handicap sont confrontées à des coûts élevés liés au handicap comme les soins médicaux, les appareils fonctionnels ou le soutien personnel, ce qui implique que les personnes en situation de handicap sont généralement plus pauvres que les personnes sans handicap. Les faibles revenus, les frais de transport etc. peuvent dissuader les personnes en situation de handicap de recourir aux services de planification familiale (bien que cela soit le cas pour tous les services de santé)</a:t>
            </a:r>
          </a:p>
          <a:p>
            <a:pPr marL="0" lvl="0" indent="0">
              <a:lnSpc>
                <a:spcPct val="110000"/>
              </a:lnSpc>
              <a:spcBef>
                <a:spcPts val="200"/>
              </a:spcBef>
              <a:spcAft>
                <a:spcPts val="800"/>
              </a:spcAft>
              <a:buClr>
                <a:srgbClr val="960051"/>
              </a:buClr>
              <a:buFont typeface="Symbol" panose="05050102010706020507" pitchFamily="18" charset="2"/>
              <a:buNone/>
            </a:pPr>
            <a:endPar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10000"/>
              </a:lnSpc>
              <a:spcBef>
                <a:spcPts val="200"/>
              </a:spcBef>
              <a:spcAft>
                <a:spcPts val="800"/>
              </a:spcAft>
              <a:buClr>
                <a:srgbClr val="960051"/>
              </a:buClr>
              <a:buSzTx/>
              <a:buFont typeface="Symbol" panose="05050102010706020507" pitchFamily="18" charset="2"/>
              <a:buNone/>
              <a:tabLst/>
              <a:defRP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La plupart des programmes de SSR ne font pas l’objet d’un suivi et d’une évaluation en vue de l’inclusion du handicap, donc il est difficile de savoir qui a accès aux services de santé sexuelle et reproductive ou si les interventions visant à améliorer l’accès sont efficaces et pour qui.</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0" lvl="0" indent="0">
              <a:lnSpc>
                <a:spcPct val="110000"/>
              </a:lnSpc>
              <a:spcBef>
                <a:spcPts val="200"/>
              </a:spcBef>
              <a:spcAft>
                <a:spcPts val="800"/>
              </a:spcAft>
              <a:buClr>
                <a:srgbClr val="960051"/>
              </a:buClr>
              <a:buFont typeface="Symbol" panose="05050102010706020507" pitchFamily="18" charset="2"/>
              <a:buNone/>
            </a:pP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72265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0">
                <a:effectLst/>
                <a:latin typeface="Arial" panose="020B0604020202020204" pitchFamily="34" charset="0"/>
                <a:ea typeface="Arial" panose="020B0604020202020204" pitchFamily="34" charset="0"/>
                <a:cs typeface="Arial" panose="020B0604020202020204" pitchFamily="34" charset="0"/>
              </a:rPr>
              <a:t>Une approche fondée sur l’inclusion se concentre donc sur ce qui peut être fait pour éliminer les obstacles auxquels se heurtent les femmes en situation de handicap lors de l’accès aux services.</a:t>
            </a:r>
            <a:endParaRPr lang="en-GB" sz="1800" b="0">
              <a:effectLst/>
              <a:latin typeface="Arial" panose="020B0604020202020204" pitchFamily="34" charset="0"/>
              <a:ea typeface="Arial" panose="020B0604020202020204" pitchFamily="34" charset="0"/>
              <a:cs typeface="Arial" panose="020B0604020202020204" pitchFamily="34" charset="0"/>
            </a:endParaRPr>
          </a:p>
          <a:p>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58</a:t>
            </a:fld>
            <a:endParaRPr lang="en-GB"/>
          </a:p>
        </p:txBody>
      </p:sp>
    </p:spTree>
    <p:extLst>
      <p:ext uri="{BB962C8B-B14F-4D97-AF65-F5344CB8AC3E}">
        <p14:creationId xmlns:p14="http://schemas.microsoft.com/office/powerpoint/2010/main" val="16519631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0">
              <a:lnSpc>
                <a:spcPct val="115000"/>
              </a:lnSpc>
              <a:spcAft>
                <a:spcPts val="1000"/>
              </a:spcAft>
              <a:buNone/>
            </a:pPr>
            <a:r>
              <a:rPr lang="fr-FR" sz="1200" b="0">
                <a:latin typeface="Arial" panose="020B0604020202020204" pitchFamily="34" charset="0"/>
                <a:cs typeface="Times New Roman" panose="02020603050405020304" pitchFamily="18" charset="0"/>
              </a:rPr>
              <a:t>En tant que personnes qui mettent en œuvre les programmes, notre devoir est de comprendre les droits des personnes en situation de handicap et les engagements des pays en faveur du principe dénommé « ne laisser personne de côté » et nous avons un rôle crucial à jouer pour nous éloigner des pratiques qui ne reconnaissent pas les droits des personnes en situation de handicap.</a:t>
            </a:r>
            <a:endParaRPr lang="en-GB" sz="1200" b="0">
              <a:latin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59</a:t>
            </a:fld>
            <a:endParaRPr lang="en-GB"/>
          </a:p>
        </p:txBody>
      </p:sp>
    </p:spTree>
    <p:extLst>
      <p:ext uri="{BB962C8B-B14F-4D97-AF65-F5344CB8AC3E}">
        <p14:creationId xmlns:p14="http://schemas.microsoft.com/office/powerpoint/2010/main" val="13355424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1.8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60</a:t>
            </a:fld>
            <a:endParaRPr lang="en-GB"/>
          </a:p>
        </p:txBody>
      </p:sp>
    </p:spTree>
    <p:extLst>
      <p:ext uri="{BB962C8B-B14F-4D97-AF65-F5344CB8AC3E}">
        <p14:creationId xmlns:p14="http://schemas.microsoft.com/office/powerpoint/2010/main" val="22059139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61</a:t>
            </a:fld>
            <a:endParaRPr lang="en-US"/>
          </a:p>
        </p:txBody>
      </p:sp>
    </p:spTree>
    <p:extLst>
      <p:ext uri="{BB962C8B-B14F-4D97-AF65-F5344CB8AC3E}">
        <p14:creationId xmlns:p14="http://schemas.microsoft.com/office/powerpoint/2010/main" val="42388215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a:p>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62</a:t>
            </a:fld>
            <a:endParaRPr lang="en-US"/>
          </a:p>
        </p:txBody>
      </p:sp>
    </p:spTree>
    <p:extLst>
      <p:ext uri="{BB962C8B-B14F-4D97-AF65-F5344CB8AC3E}">
        <p14:creationId xmlns:p14="http://schemas.microsoft.com/office/powerpoint/2010/main" val="1382343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11</a:t>
            </a:fld>
            <a:endParaRPr lang="en-GB"/>
          </a:p>
        </p:txBody>
      </p:sp>
    </p:spTree>
    <p:extLst>
      <p:ext uri="{BB962C8B-B14F-4D97-AF65-F5344CB8AC3E}">
        <p14:creationId xmlns:p14="http://schemas.microsoft.com/office/powerpoint/2010/main" val="39077207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63</a:t>
            </a:fld>
            <a:endParaRPr lang="en-US"/>
          </a:p>
        </p:txBody>
      </p:sp>
    </p:spTree>
    <p:extLst>
      <p:ext uri="{BB962C8B-B14F-4D97-AF65-F5344CB8AC3E}">
        <p14:creationId xmlns:p14="http://schemas.microsoft.com/office/powerpoint/2010/main" val="24292073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64</a:t>
            </a:fld>
            <a:endParaRPr lang="en-US"/>
          </a:p>
        </p:txBody>
      </p:sp>
    </p:spTree>
    <p:extLst>
      <p:ext uri="{BB962C8B-B14F-4D97-AF65-F5344CB8AC3E}">
        <p14:creationId xmlns:p14="http://schemas.microsoft.com/office/powerpoint/2010/main" val="2369208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65</a:t>
            </a:fld>
            <a:endParaRPr lang="en-US"/>
          </a:p>
        </p:txBody>
      </p:sp>
    </p:spTree>
    <p:extLst>
      <p:ext uri="{BB962C8B-B14F-4D97-AF65-F5344CB8AC3E}">
        <p14:creationId xmlns:p14="http://schemas.microsoft.com/office/powerpoint/2010/main" val="20673518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66</a:t>
            </a:fld>
            <a:endParaRPr lang="en-US"/>
          </a:p>
        </p:txBody>
      </p:sp>
    </p:spTree>
    <p:extLst>
      <p:ext uri="{BB962C8B-B14F-4D97-AF65-F5344CB8AC3E}">
        <p14:creationId xmlns:p14="http://schemas.microsoft.com/office/powerpoint/2010/main" val="13857059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fr-FR" b="0"/>
          </a:p>
          <a:p>
            <a:pPr marL="0" marR="0" lvl="0" indent="0" algn="l" defTabSz="914400" rtl="0" eaLnBrk="1" fontAlgn="auto" latinLnBrk="0" hangingPunct="1">
              <a:lnSpc>
                <a:spcPct val="110000"/>
              </a:lnSpc>
              <a:spcBef>
                <a:spcPts val="400"/>
              </a:spcBef>
              <a:spcAft>
                <a:spcPts val="400"/>
              </a:spcAft>
              <a:buClrTx/>
              <a:buSzTx/>
              <a:buFontTx/>
              <a:buNone/>
              <a:tabLst/>
              <a:defRPr/>
            </a:pPr>
            <a:r>
              <a:rPr lang="fr-FR" b="0"/>
              <a:t>Plusieurs maladies peuvent être liées aux handicaps cognitifs et intellectuels, comme : </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b="1"/>
              <a:t>•Les difficultés d’apprentissage </a:t>
            </a:r>
            <a:r>
              <a:rPr lang="fr-FR" b="0"/>
              <a:t>telles que la dyslexie, la dyscalculie ou la dysgraphie qui peuvent causer des problèmes de lecture, d’écriture ou avec les chiffres mais n’handicapent pas l’intelligence générale. </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b="0"/>
              <a:t>•</a:t>
            </a:r>
            <a:r>
              <a:rPr lang="fr-FR" b="1"/>
              <a:t>Les handicaps développementaux </a:t>
            </a:r>
            <a:r>
              <a:rPr lang="fr-FR" b="0"/>
              <a:t>y compris l’autisme et le syndrome d’Asperger qui ont un effet sur la manière dont les personnes perçoivent le monde et interagissent avec les autres. </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b="0"/>
              <a:t>•</a:t>
            </a:r>
            <a:r>
              <a:rPr lang="fr-FR" b="1"/>
              <a:t>Les maladies génétiques ou congénitales </a:t>
            </a:r>
            <a:r>
              <a:rPr lang="fr-FR" b="0"/>
              <a:t>comme le syndrome de Down ou la microcéphalie qui peuvent causer un certain nombre de handicaps intellectuels. </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b="0"/>
              <a:t>•</a:t>
            </a:r>
            <a:r>
              <a:rPr lang="fr-FR" b="1"/>
              <a:t>Les maladies comme la démence</a:t>
            </a:r>
            <a:r>
              <a:rPr lang="fr-FR" b="0"/>
              <a:t>, un terme générique utilisé pour décrire les maladies évolutives ou chroniques affectant la mémoire, d’autres capacités cognitives et le comportement. </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b="0"/>
              <a:t>•</a:t>
            </a:r>
            <a:r>
              <a:rPr lang="fr-FR" b="1"/>
              <a:t>Personnes présentant un handicap psychosocial et des problèmes de santé mentale</a:t>
            </a:r>
            <a:r>
              <a:rPr lang="fr-FR" b="0"/>
              <a:t>. Il s’agit de personnes qui ont des maladies comme l’anxiété, la dépression, les phobies, la bipolarité et la schizophrénie. </a:t>
            </a:r>
          </a:p>
          <a:p>
            <a:pPr marL="0" marR="0" lvl="0" indent="0" algn="l" defTabSz="914400" rtl="0" eaLnBrk="1" fontAlgn="auto" latinLnBrk="0" hangingPunct="1">
              <a:lnSpc>
                <a:spcPct val="110000"/>
              </a:lnSpc>
              <a:spcBef>
                <a:spcPts val="400"/>
              </a:spcBef>
              <a:spcAft>
                <a:spcPts val="400"/>
              </a:spcAft>
              <a:buClrTx/>
              <a:buSzTx/>
              <a:buFontTx/>
              <a:buNone/>
              <a:tabLst/>
              <a:defRPr/>
            </a:pPr>
            <a:r>
              <a:rPr lang="fr-FR" b="0"/>
              <a:t>•</a:t>
            </a:r>
            <a:r>
              <a:rPr lang="fr-FR" b="1"/>
              <a:t>Personnes présentant des maladies chroniques / des maladies invalidantes</a:t>
            </a:r>
            <a:r>
              <a:rPr lang="fr-FR" b="0"/>
              <a:t>. Il s’agit de personnes vivant avec des pathologies comme les maladies cardiaques, le cancer, le diabète, les attaques, l’arthrite, la fibromyalgie et le syndrome de fatigue chronique. </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67</a:t>
            </a:fld>
            <a:endParaRPr lang="en-US"/>
          </a:p>
        </p:txBody>
      </p:sp>
    </p:spTree>
    <p:extLst>
      <p:ext uri="{BB962C8B-B14F-4D97-AF65-F5344CB8AC3E}">
        <p14:creationId xmlns:p14="http://schemas.microsoft.com/office/powerpoint/2010/main" val="15964278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68</a:t>
            </a:fld>
            <a:endParaRPr lang="en-US"/>
          </a:p>
        </p:txBody>
      </p:sp>
    </p:spTree>
    <p:extLst>
      <p:ext uri="{BB962C8B-B14F-4D97-AF65-F5344CB8AC3E}">
        <p14:creationId xmlns:p14="http://schemas.microsoft.com/office/powerpoint/2010/main" val="28580084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 </a:t>
            </a:r>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69</a:t>
            </a:fld>
            <a:endParaRPr lang="en-US"/>
          </a:p>
        </p:txBody>
      </p:sp>
    </p:spTree>
    <p:extLst>
      <p:ext uri="{BB962C8B-B14F-4D97-AF65-F5344CB8AC3E}">
        <p14:creationId xmlns:p14="http://schemas.microsoft.com/office/powerpoint/2010/main" val="25459370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a:t>
            </a:r>
            <a:r>
              <a:rPr lang="en-GB" sz="1200"/>
              <a:t> Providers Training Package. Inclusive Futures.</a:t>
            </a:r>
            <a:endParaRPr lang="en-GB"/>
          </a:p>
          <a:p>
            <a:endParaRPr lang="en-GB" b="0"/>
          </a:p>
        </p:txBody>
      </p:sp>
      <p:sp>
        <p:nvSpPr>
          <p:cNvPr id="4" name="Slide Number Placeholder 3"/>
          <p:cNvSpPr>
            <a:spLocks noGrp="1"/>
          </p:cNvSpPr>
          <p:nvPr>
            <p:ph type="sldNum" sz="quarter" idx="5"/>
          </p:nvPr>
        </p:nvSpPr>
        <p:spPr/>
        <p:txBody>
          <a:bodyPr/>
          <a:lstStyle/>
          <a:p>
            <a:fld id="{90539BA1-C8B9-420D-AAB6-5BFB8B226F82}" type="slidenum">
              <a:rPr lang="en-US" smtClean="0"/>
              <a:t>70</a:t>
            </a:fld>
            <a:endParaRPr lang="en-US"/>
          </a:p>
        </p:txBody>
      </p:sp>
    </p:spTree>
    <p:extLst>
      <p:ext uri="{BB962C8B-B14F-4D97-AF65-F5344CB8AC3E}">
        <p14:creationId xmlns:p14="http://schemas.microsoft.com/office/powerpoint/2010/main" val="32045061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lvl="0" indent="0" algn="l" rtl="0">
              <a:lnSpc>
                <a:spcPct val="110000"/>
              </a:lnSpc>
              <a:spcBef>
                <a:spcPts val="0"/>
              </a:spcBef>
              <a:spcAft>
                <a:spcPts val="0"/>
              </a:spcAft>
              <a:buNone/>
            </a:pPr>
            <a:r>
              <a:rPr lang="en-GB" sz="1200">
                <a:latin typeface="Arial"/>
                <a:ea typeface="Arial"/>
                <a:cs typeface="Arial"/>
                <a:sym typeface="Arial"/>
              </a:rPr>
              <a:t>World Federation of the Deafblind (2018). A</a:t>
            </a:r>
            <a:r>
              <a:rPr lang="en-GB" sz="1200" i="1">
                <a:latin typeface="Arial"/>
                <a:ea typeface="Arial"/>
                <a:cs typeface="Arial"/>
                <a:sym typeface="Arial"/>
              </a:rPr>
              <a:t>t risk of exclusion from CRPD and SDGs implementation: Inequality and persons with </a:t>
            </a:r>
            <a:r>
              <a:rPr lang="en-GB" sz="1200" i="1" err="1">
                <a:latin typeface="Arial"/>
                <a:ea typeface="Arial"/>
                <a:cs typeface="Arial"/>
                <a:sym typeface="Arial"/>
              </a:rPr>
              <a:t>deafblindness</a:t>
            </a:r>
            <a:r>
              <a:rPr lang="en-GB" sz="1200" i="1">
                <a:latin typeface="Arial"/>
                <a:ea typeface="Arial"/>
                <a:cs typeface="Arial"/>
                <a:sym typeface="Arial"/>
              </a:rPr>
              <a:t>.</a:t>
            </a:r>
            <a:r>
              <a:rPr lang="en-GB" sz="1200">
                <a:latin typeface="Arial"/>
                <a:ea typeface="Arial"/>
                <a:cs typeface="Arial"/>
                <a:sym typeface="Arial"/>
              </a:rPr>
              <a:t> Available at: </a:t>
            </a:r>
            <a:r>
              <a:rPr lang="en-GB" sz="1200" b="1" u="sng" strike="noStrike">
                <a:solidFill>
                  <a:srgbClr val="96005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https://www.wfdb.eu/wp-content/uploads/2019/06/WFDB_complete_Final.pdf</a:t>
            </a:r>
            <a:endParaRPr lang="en-GB"/>
          </a:p>
        </p:txBody>
      </p:sp>
    </p:spTree>
    <p:extLst>
      <p:ext uri="{BB962C8B-B14F-4D97-AF65-F5344CB8AC3E}">
        <p14:creationId xmlns:p14="http://schemas.microsoft.com/office/powerpoint/2010/main" val="20988081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lvl="0" indent="0" algn="l" rtl="0">
              <a:lnSpc>
                <a:spcPct val="110000"/>
              </a:lnSpc>
              <a:spcBef>
                <a:spcPts val="0"/>
              </a:spcBef>
              <a:spcAft>
                <a:spcPts val="0"/>
              </a:spcAft>
              <a:buNone/>
            </a:pPr>
            <a:r>
              <a:rPr lang="en-GB" sz="1200">
                <a:latin typeface="Arial"/>
                <a:ea typeface="Arial"/>
                <a:cs typeface="Arial"/>
                <a:sym typeface="Arial"/>
              </a:rPr>
              <a:t>World Federation of the Deafblind (2018). A</a:t>
            </a:r>
            <a:r>
              <a:rPr lang="en-GB" sz="1200" i="1">
                <a:latin typeface="Arial"/>
                <a:ea typeface="Arial"/>
                <a:cs typeface="Arial"/>
                <a:sym typeface="Arial"/>
              </a:rPr>
              <a:t>t risk of exclusion from CRPD and SDGs implementation: Inequality and persons with </a:t>
            </a:r>
            <a:r>
              <a:rPr lang="en-GB" sz="1200" i="1" err="1">
                <a:latin typeface="Arial"/>
                <a:ea typeface="Arial"/>
                <a:cs typeface="Arial"/>
                <a:sym typeface="Arial"/>
              </a:rPr>
              <a:t>deafblindness</a:t>
            </a:r>
            <a:r>
              <a:rPr lang="en-GB" sz="1200" i="1">
                <a:latin typeface="Arial"/>
                <a:ea typeface="Arial"/>
                <a:cs typeface="Arial"/>
                <a:sym typeface="Arial"/>
              </a:rPr>
              <a:t>.</a:t>
            </a:r>
            <a:r>
              <a:rPr lang="en-GB" sz="1200">
                <a:latin typeface="Arial"/>
                <a:ea typeface="Arial"/>
                <a:cs typeface="Arial"/>
                <a:sym typeface="Arial"/>
              </a:rPr>
              <a:t> Available at: </a:t>
            </a:r>
            <a:r>
              <a:rPr lang="en-GB" sz="1200" b="1" u="sng" strike="noStrike">
                <a:solidFill>
                  <a:srgbClr val="96005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https://www.wfdb.eu/wp-content/uploads/2019/06/WFDB_complete_Final.pdf</a:t>
            </a:r>
            <a:endParaRPr lang="en-GB"/>
          </a:p>
        </p:txBody>
      </p:sp>
    </p:spTree>
    <p:extLst>
      <p:ext uri="{BB962C8B-B14F-4D97-AF65-F5344CB8AC3E}">
        <p14:creationId xmlns:p14="http://schemas.microsoft.com/office/powerpoint/2010/main" val="261642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sans handicap sont souvent en proie à des craintes et à de l’incertitude face aux personnes en situation de handicap. Cela peut s’expliquer par des attitudes et des normes sociales qui projettent une image négative des personnes en situation de handicap. Il est compréhensible que les prestataires de soins qui n’ont pas travaillé avec des personnes en situation de handicap soient un peu confus sur la manière d’interagir avec ces dernières.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L’approche à adopter consiste à surmonter la nervosité ou le malaise, et à procéder aux adaptations nécessaires pour traiter les personnes en situation de handicap sur un pied d’égalité avec les autres - des êtres humains jouissant du droit fondamental d’accéder aux services de santé sexuelle et reproductive en pleine connaissance de cause.</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E12452D-FF08-4E0F-83D3-26A1AE1BD19F}" type="slidenum">
              <a:rPr lang="en-GB" smtClean="0"/>
              <a:t>12</a:t>
            </a:fld>
            <a:endParaRPr lang="en-GB"/>
          </a:p>
        </p:txBody>
      </p:sp>
    </p:spTree>
    <p:extLst>
      <p:ext uri="{BB962C8B-B14F-4D97-AF65-F5344CB8AC3E}">
        <p14:creationId xmlns:p14="http://schemas.microsoft.com/office/powerpoint/2010/main" val="253140386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lvl="0" indent="0" algn="l" rtl="0">
              <a:lnSpc>
                <a:spcPct val="110000"/>
              </a:lnSpc>
              <a:spcBef>
                <a:spcPts val="0"/>
              </a:spcBef>
              <a:spcAft>
                <a:spcPts val="0"/>
              </a:spcAft>
              <a:buNone/>
            </a:pPr>
            <a:r>
              <a:rPr lang="en-GB" sz="1200">
                <a:latin typeface="Arial"/>
                <a:ea typeface="Arial"/>
                <a:cs typeface="Arial"/>
                <a:sym typeface="Arial"/>
              </a:rPr>
              <a:t>World Federation of the Deafblind (2018). World Federation of the Deafblind (2018). A</a:t>
            </a:r>
            <a:r>
              <a:rPr lang="en-GB" sz="1200" i="1">
                <a:latin typeface="Arial"/>
                <a:ea typeface="Arial"/>
                <a:cs typeface="Arial"/>
                <a:sym typeface="Arial"/>
              </a:rPr>
              <a:t>t risk of exclusion from CRPD and SDGs implementation: Inequality and persons with </a:t>
            </a:r>
            <a:r>
              <a:rPr lang="en-GB" sz="1200" i="1" err="1">
                <a:latin typeface="Arial"/>
                <a:ea typeface="Arial"/>
                <a:cs typeface="Arial"/>
                <a:sym typeface="Arial"/>
              </a:rPr>
              <a:t>deafblindness</a:t>
            </a:r>
            <a:r>
              <a:rPr lang="en-GB" sz="1200" i="1">
                <a:latin typeface="Arial"/>
                <a:ea typeface="Arial"/>
                <a:cs typeface="Arial"/>
                <a:sym typeface="Arial"/>
              </a:rPr>
              <a:t>.</a:t>
            </a:r>
            <a:r>
              <a:rPr lang="en-GB" sz="1200">
                <a:latin typeface="Arial"/>
                <a:ea typeface="Arial"/>
                <a:cs typeface="Arial"/>
                <a:sym typeface="Arial"/>
              </a:rPr>
              <a:t> Available at: </a:t>
            </a:r>
            <a:r>
              <a:rPr lang="en-GB" sz="1200" b="1" u="sng" strike="noStrike">
                <a:solidFill>
                  <a:srgbClr val="96005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https://www.wfdb.eu/wp-content/uploads/2019/06/WFDB_complete_Final.pdf</a:t>
            </a:r>
            <a:endParaRPr lang="en-GB"/>
          </a:p>
        </p:txBody>
      </p:sp>
    </p:spTree>
    <p:extLst>
      <p:ext uri="{BB962C8B-B14F-4D97-AF65-F5344CB8AC3E}">
        <p14:creationId xmlns:p14="http://schemas.microsoft.com/office/powerpoint/2010/main" val="4467487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marL="0" lvl="0" indent="0" algn="l" rtl="0">
              <a:lnSpc>
                <a:spcPct val="110000"/>
              </a:lnSpc>
              <a:spcBef>
                <a:spcPts val="0"/>
              </a:spcBef>
              <a:spcAft>
                <a:spcPts val="0"/>
              </a:spcAft>
              <a:buNone/>
            </a:pPr>
            <a:r>
              <a:rPr lang="en-GB" sz="1200">
                <a:latin typeface="Arial"/>
                <a:ea typeface="Arial"/>
                <a:cs typeface="Arial"/>
                <a:sym typeface="Arial"/>
              </a:rPr>
              <a:t>World Federation of the Deafblind (2018). World Federation of the Deafblind (2018). A</a:t>
            </a:r>
            <a:r>
              <a:rPr lang="en-GB" sz="1200" i="1">
                <a:latin typeface="Arial"/>
                <a:ea typeface="Arial"/>
                <a:cs typeface="Arial"/>
                <a:sym typeface="Arial"/>
              </a:rPr>
              <a:t>t risk of exclusion from CRPD and SDGs implementation: Inequality and persons with </a:t>
            </a:r>
            <a:r>
              <a:rPr lang="en-GB" sz="1200" i="1" err="1">
                <a:latin typeface="Arial"/>
                <a:ea typeface="Arial"/>
                <a:cs typeface="Arial"/>
                <a:sym typeface="Arial"/>
              </a:rPr>
              <a:t>deafblindness</a:t>
            </a:r>
            <a:r>
              <a:rPr lang="en-GB" sz="1200" i="1">
                <a:latin typeface="Arial"/>
                <a:ea typeface="Arial"/>
                <a:cs typeface="Arial"/>
                <a:sym typeface="Arial"/>
              </a:rPr>
              <a:t>.</a:t>
            </a:r>
            <a:r>
              <a:rPr lang="en-GB" sz="1200">
                <a:latin typeface="Arial"/>
                <a:ea typeface="Arial"/>
                <a:cs typeface="Arial"/>
                <a:sym typeface="Arial"/>
              </a:rPr>
              <a:t> Available at: </a:t>
            </a:r>
            <a:r>
              <a:rPr lang="en-GB" sz="1200" b="1" u="sng" strike="noStrike">
                <a:solidFill>
                  <a:srgbClr val="96005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https://www.wfdb.eu/wp-content/uploads/2019/06/WFDB_complete_Final.pdf</a:t>
            </a:r>
            <a:endParaRPr lang="en-GB"/>
          </a:p>
        </p:txBody>
      </p:sp>
    </p:spTree>
    <p:extLst>
      <p:ext uri="{BB962C8B-B14F-4D97-AF65-F5344CB8AC3E}">
        <p14:creationId xmlns:p14="http://schemas.microsoft.com/office/powerpoint/2010/main" val="31834914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a:extLst>
              <a:ext uri="{FF2B5EF4-FFF2-40B4-BE49-F238E27FC236}">
                <a16:creationId xmlns:a16="http://schemas.microsoft.com/office/drawing/2014/main" id="{15140CE7-0F26-4EE2-835A-1CDF2700BD35}"/>
              </a:ext>
            </a:extLst>
          </p:cNvPr>
          <p:cNvSpPr>
            <a:spLocks noGrp="1" noRot="1" noChangeAspect="1" noTextEdit="1"/>
          </p:cNvSpPr>
          <p:nvPr>
            <p:ph type="sldImg"/>
          </p:nvPr>
        </p:nvSpPr>
        <p:spPr>
          <a:ln/>
        </p:spPr>
      </p:sp>
      <p:sp>
        <p:nvSpPr>
          <p:cNvPr id="172035" name="Notes Placeholder 2">
            <a:extLst>
              <a:ext uri="{FF2B5EF4-FFF2-40B4-BE49-F238E27FC236}">
                <a16:creationId xmlns:a16="http://schemas.microsoft.com/office/drawing/2014/main" id="{0A596558-3649-4FAF-8249-DFF07A13031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GB" sz="1200" dirty="0">
                <a:effectLst/>
                <a:latin typeface="Arial" panose="020B0604020202020204" pitchFamily="34" charset="0"/>
                <a:ea typeface="Arial" panose="020B0604020202020204" pitchFamily="34" charset="0"/>
                <a:cs typeface="Times New Roman" panose="02020603050405020304" pitchFamily="18" charset="0"/>
              </a:rPr>
              <a:t>Human Rights Watch (2020). </a:t>
            </a:r>
            <a:r>
              <a:rPr lang="en-GB" sz="1200" i="1" dirty="0">
                <a:effectLst/>
                <a:latin typeface="Arial" panose="020B0604020202020204" pitchFamily="34" charset="0"/>
                <a:ea typeface="Arial" panose="020B0604020202020204" pitchFamily="34" charset="0"/>
                <a:cs typeface="Times New Roman" panose="02020603050405020304" pitchFamily="18" charset="0"/>
              </a:rPr>
              <a:t>Living in Chains: Shackling of People with Psychosocial Disabilities Worldwide.</a:t>
            </a:r>
            <a:r>
              <a:rPr lang="en-GB" sz="1200" dirty="0">
                <a:effectLst/>
                <a:latin typeface="Arial" panose="020B0604020202020204" pitchFamily="34" charset="0"/>
                <a:ea typeface="Arial" panose="020B0604020202020204" pitchFamily="34" charset="0"/>
                <a:cs typeface="Times New Roman" panose="02020603050405020304" pitchFamily="18" charset="0"/>
              </a:rPr>
              <a:t> Available at : </a:t>
            </a:r>
            <a:r>
              <a:rPr lang="en-GB" sz="1200" b="1" u="none" strike="noStrike" dirty="0">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https://www.hrw.org/report/2020/10/06/living-chains/shackling-people-psychosocial-disabilities-worldwide#:~:text=Human%20Rights%20Watch%20research%20across,traditional%20or%20religious%20healing%20centers</a:t>
            </a:r>
            <a:endParaRPr lang="en-GB" sz="1200" b="1" u="none" strike="noStrike" dirty="0">
              <a:solidFill>
                <a:srgbClr val="960051"/>
              </a:solidFill>
              <a:effectLst/>
              <a:latin typeface="Arial" panose="020B0604020202020204" pitchFamily="34" charset="0"/>
              <a:ea typeface="Arial" panose="020B0604020202020204" pitchFamily="34" charset="0"/>
              <a:cs typeface="Times New Roman" panose="02020603050405020304" pitchFamily="18" charset="0"/>
            </a:endParaRPr>
          </a:p>
          <a:p>
            <a:endParaRPr lang="en-GB" sz="1200" b="1" u="none" strike="noStrike" dirty="0">
              <a:solidFill>
                <a:srgbClr val="960051"/>
              </a:solidFill>
              <a:effectLst/>
              <a:latin typeface="Arial" panose="020B060402020202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7679904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Plusieurs couches d’identités - comme le genre, l’âge, le groupe ethnique, la langue, la religion, le statut socioéconomique, l’orientation sexuelle, le statut migratoire et bien d’autres facteurs - peuvent s’accumuler et causer plusieurs formes de discrimination. Il est donc essentiel de ne pas considérer les personnes en situation de handicap uniquement comme des personnes en situation de handicap - mais de tenir compte des multiples formes d’exclusion qu’elles subissent, qui sont liées à leurs identités croisées.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sz="1200" b="0"/>
          </a:p>
          <a:p>
            <a:pPr marL="0" marR="0" lvl="0" indent="0" algn="l" defTabSz="914400" rtl="0" eaLnBrk="1" fontAlgn="auto" latinLnBrk="0" hangingPunct="1">
              <a:lnSpc>
                <a:spcPct val="110000"/>
              </a:lnSpc>
              <a:spcBef>
                <a:spcPts val="400"/>
              </a:spcBef>
              <a:spcAft>
                <a:spcPts val="400"/>
              </a:spcAft>
              <a:buClrTx/>
              <a:buSzTx/>
              <a:buFontTx/>
              <a:buNone/>
              <a:tabLst/>
              <a:defRPr/>
            </a:pPr>
            <a:r>
              <a:rPr lang="en-GB" sz="1200" err="1"/>
              <a:t>Sightsavers</a:t>
            </a:r>
            <a:r>
              <a:rPr lang="en-GB" sz="1200"/>
              <a:t> (2023a): Disability Inclusion Training for SRHR </a:t>
            </a:r>
            <a:r>
              <a:rPr lang="en-GB" sz="1200" b="1"/>
              <a:t>Healthcare </a:t>
            </a:r>
            <a:r>
              <a:rPr lang="en-GB" sz="1200"/>
              <a:t>Providers Training Package. Inclusive Futures</a:t>
            </a: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76</a:t>
            </a:fld>
            <a:endParaRPr lang="en-GB"/>
          </a:p>
        </p:txBody>
      </p:sp>
    </p:spTree>
    <p:extLst>
      <p:ext uri="{BB962C8B-B14F-4D97-AF65-F5344CB8AC3E}">
        <p14:creationId xmlns:p14="http://schemas.microsoft.com/office/powerpoint/2010/main" val="311877315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78</a:t>
            </a:fld>
            <a:endParaRPr lang="en-GB"/>
          </a:p>
        </p:txBody>
      </p:sp>
    </p:spTree>
    <p:extLst>
      <p:ext uri="{BB962C8B-B14F-4D97-AF65-F5344CB8AC3E}">
        <p14:creationId xmlns:p14="http://schemas.microsoft.com/office/powerpoint/2010/main" val="30143788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79</a:t>
            </a:fld>
            <a:endParaRPr lang="en-GB"/>
          </a:p>
        </p:txBody>
      </p:sp>
    </p:spTree>
    <p:extLst>
      <p:ext uri="{BB962C8B-B14F-4D97-AF65-F5344CB8AC3E}">
        <p14:creationId xmlns:p14="http://schemas.microsoft.com/office/powerpoint/2010/main" val="23828040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1.9 dans le </a:t>
            </a:r>
            <a:r>
              <a:rPr lang="en-GB" err="1"/>
              <a:t>manuel</a:t>
            </a:r>
            <a:r>
              <a:rPr lang="en-GB"/>
              <a:t> de formation</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80</a:t>
            </a:fld>
            <a:endParaRPr lang="en-GB"/>
          </a:p>
        </p:txBody>
      </p:sp>
    </p:spTree>
    <p:extLst>
      <p:ext uri="{BB962C8B-B14F-4D97-AF65-F5344CB8AC3E}">
        <p14:creationId xmlns:p14="http://schemas.microsoft.com/office/powerpoint/2010/main" val="36261323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2800"/>
              <a:t>Adapted from World Vision (no date). </a:t>
            </a:r>
            <a:r>
              <a:rPr lang="en-GB" sz="1800">
                <a:effectLst/>
                <a:latin typeface="Arial" panose="020B0604020202020204" pitchFamily="34" charset="0"/>
                <a:ea typeface="Arial" panose="020B0604020202020204" pitchFamily="34" charset="0"/>
                <a:cs typeface="Arial" panose="020B0604020202020204" pitchFamily="34" charset="0"/>
              </a:rPr>
              <a:t>Training activity 4, Game of life. Available at :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https://www.worldvision.org.uk/media/ngtl0cz4/training_activity_4_game_of_life.pdf</a:t>
            </a:r>
            <a:endParaRPr lang="en-GB" sz="180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81</a:t>
            </a:fld>
            <a:endParaRPr lang="en-GB"/>
          </a:p>
        </p:txBody>
      </p:sp>
    </p:spTree>
    <p:extLst>
      <p:ext uri="{BB962C8B-B14F-4D97-AF65-F5344CB8AC3E}">
        <p14:creationId xmlns:p14="http://schemas.microsoft.com/office/powerpoint/2010/main" val="26890119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2800" err="1"/>
              <a:t>Sightsavers</a:t>
            </a:r>
            <a:r>
              <a:rPr lang="en-GB" sz="2800"/>
              <a:t> (2023a): Disability Inclusion Training for SRHR </a:t>
            </a:r>
            <a:r>
              <a:rPr lang="en-GB" sz="2800" b="1"/>
              <a:t>Healthcare </a:t>
            </a:r>
            <a:r>
              <a:rPr lang="en-GB" sz="2800"/>
              <a:t>Providers Training Package. Inclusive Futures</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82</a:t>
            </a:fld>
            <a:endParaRPr lang="en-GB"/>
          </a:p>
        </p:txBody>
      </p:sp>
    </p:spTree>
    <p:extLst>
      <p:ext uri="{BB962C8B-B14F-4D97-AF65-F5344CB8AC3E}">
        <p14:creationId xmlns:p14="http://schemas.microsoft.com/office/powerpoint/2010/main" val="41470357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83</a:t>
            </a:fld>
            <a:endParaRPr lang="en-GB"/>
          </a:p>
        </p:txBody>
      </p:sp>
    </p:spTree>
    <p:extLst>
      <p:ext uri="{BB962C8B-B14F-4D97-AF65-F5344CB8AC3E}">
        <p14:creationId xmlns:p14="http://schemas.microsoft.com/office/powerpoint/2010/main" val="3287219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1.4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13</a:t>
            </a:fld>
            <a:endParaRPr lang="en-GB"/>
          </a:p>
        </p:txBody>
      </p:sp>
    </p:spTree>
    <p:extLst>
      <p:ext uri="{BB962C8B-B14F-4D97-AF65-F5344CB8AC3E}">
        <p14:creationId xmlns:p14="http://schemas.microsoft.com/office/powerpoint/2010/main" val="41496384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84</a:t>
            </a:fld>
            <a:endParaRPr lang="en-GB"/>
          </a:p>
        </p:txBody>
      </p:sp>
    </p:spTree>
    <p:extLst>
      <p:ext uri="{BB962C8B-B14F-4D97-AF65-F5344CB8AC3E}">
        <p14:creationId xmlns:p14="http://schemas.microsoft.com/office/powerpoint/2010/main" val="326885832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2.1 dans le </a:t>
            </a:r>
            <a:r>
              <a:rPr lang="en-GB" err="1"/>
              <a:t>manuel</a:t>
            </a:r>
            <a:r>
              <a:rPr lang="en-GB"/>
              <a:t> de formation</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86</a:t>
            </a:fld>
            <a:endParaRPr lang="en-GB"/>
          </a:p>
        </p:txBody>
      </p:sp>
    </p:spTree>
    <p:extLst>
      <p:ext uri="{BB962C8B-B14F-4D97-AF65-F5344CB8AC3E}">
        <p14:creationId xmlns:p14="http://schemas.microsoft.com/office/powerpoint/2010/main" val="15848133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2.2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88</a:t>
            </a:fld>
            <a:endParaRPr lang="en-GB"/>
          </a:p>
        </p:txBody>
      </p:sp>
    </p:spTree>
    <p:extLst>
      <p:ext uri="{BB962C8B-B14F-4D97-AF65-F5344CB8AC3E}">
        <p14:creationId xmlns:p14="http://schemas.microsoft.com/office/powerpoint/2010/main" val="26313162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World Health Organization, Liliane Foundation, Humanity &amp; Inclusion, </a:t>
            </a:r>
            <a:r>
              <a:rPr lang="en-GB" sz="18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Sightsavers</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The Leprosy Mission Nigeria (2021a). </a:t>
            </a:r>
            <a:r>
              <a:rPr lang="en-GB" sz="1800" dirty="0">
                <a:solidFill>
                  <a:srgbClr val="0F0F0F"/>
                </a:solidFill>
                <a:effectLst/>
                <a:latin typeface="Arial" panose="020B0604020202020204" pitchFamily="34" charset="0"/>
                <a:ea typeface="Arial" panose="020B0604020202020204" pitchFamily="34" charset="0"/>
                <a:cs typeface="Arial" panose="020B0604020202020204" pitchFamily="34" charset="0"/>
              </a:rPr>
              <a:t>Persons with disabilities share their experiences of accessing health services. </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Available at: </a:t>
            </a:r>
            <a:r>
              <a:rPr lang="en-GB" sz="1800" b="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hlinkClick r:id="rId3"/>
              </a:rPr>
              <a:t>www.youtube.com/watch?v=TKzgi5jmgQM</a:t>
            </a:r>
            <a:r>
              <a:rPr lang="en-GB"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0E12452D-FF08-4E0F-83D3-26A1AE1BD19F}" type="slidenum">
              <a:rPr lang="en-GB" smtClean="0"/>
              <a:t>89</a:t>
            </a:fld>
            <a:endParaRPr lang="en-GB"/>
          </a:p>
        </p:txBody>
      </p:sp>
    </p:spTree>
    <p:extLst>
      <p:ext uri="{BB962C8B-B14F-4D97-AF65-F5344CB8AC3E}">
        <p14:creationId xmlns:p14="http://schemas.microsoft.com/office/powerpoint/2010/main" val="21589339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rPr>
              <a:t>World Health Organization (2022). Global report in health equity for persons with disabilities.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https://www.who.int/publications/i/item/9789240063600</a:t>
            </a:r>
            <a:r>
              <a:rPr lang="en-GB" sz="1800">
                <a:effectLst/>
                <a:latin typeface="Arial" panose="020B0604020202020204" pitchFamily="34" charset="0"/>
                <a:ea typeface="Arial" panose="020B0604020202020204" pitchFamily="34" charset="0"/>
              </a:rPr>
              <a:t>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90</a:t>
            </a:fld>
            <a:endParaRPr lang="en-GB"/>
          </a:p>
        </p:txBody>
      </p:sp>
    </p:spTree>
    <p:extLst>
      <p:ext uri="{BB962C8B-B14F-4D97-AF65-F5344CB8AC3E}">
        <p14:creationId xmlns:p14="http://schemas.microsoft.com/office/powerpoint/2010/main" val="33763548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rPr>
              <a:t>World Health Organization (2022). Global report in health equity for persons with disabilities.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https://www.who.int/publications/i/item/9789240063600</a:t>
            </a:r>
            <a:r>
              <a:rPr lang="en-GB" sz="1800">
                <a:effectLst/>
                <a:latin typeface="Arial" panose="020B0604020202020204" pitchFamily="34" charset="0"/>
                <a:ea typeface="Arial" panose="020B0604020202020204" pitchFamily="34" charset="0"/>
              </a:rPr>
              <a:t> </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91</a:t>
            </a:fld>
            <a:endParaRPr lang="en-GB"/>
          </a:p>
        </p:txBody>
      </p:sp>
    </p:spTree>
    <p:extLst>
      <p:ext uri="{BB962C8B-B14F-4D97-AF65-F5344CB8AC3E}">
        <p14:creationId xmlns:p14="http://schemas.microsoft.com/office/powerpoint/2010/main" val="17758072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rPr>
              <a:t>Missing Billion (2022). Reimagining Health Systems.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https://static1.squarespace.com/static/5d79d3afbc2a705c96c5d2e5/t/634d9409d12381407c9c4dc8/1666028716085/MBReport_Reimagining+Health+Systems_Oct22</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92</a:t>
            </a:fld>
            <a:endParaRPr lang="en-GB"/>
          </a:p>
        </p:txBody>
      </p:sp>
    </p:spTree>
    <p:extLst>
      <p:ext uri="{BB962C8B-B14F-4D97-AF65-F5344CB8AC3E}">
        <p14:creationId xmlns:p14="http://schemas.microsoft.com/office/powerpoint/2010/main" val="18956320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sz="1800">
                <a:effectLst/>
                <a:latin typeface="Arial" panose="020B0604020202020204" pitchFamily="34" charset="0"/>
                <a:ea typeface="Arial" panose="020B0604020202020204" pitchFamily="34" charset="0"/>
              </a:rPr>
              <a:t>Missing Billion (2022). Reimagining Health Systems. Available at: </a:t>
            </a:r>
            <a:r>
              <a:rPr lang="en-GB" sz="1800" b="1"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https://static1.squarespace.com/static/5d79d3afbc2a705c96c5d2e5/t/634d9409d12381407c9c4dc8/1666028716085/MBReport_Reimagining+Health+Systems_Oct22</a:t>
            </a: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93</a:t>
            </a:fld>
            <a:endParaRPr lang="en-GB"/>
          </a:p>
        </p:txBody>
      </p:sp>
    </p:spTree>
    <p:extLst>
      <p:ext uri="{BB962C8B-B14F-4D97-AF65-F5344CB8AC3E}">
        <p14:creationId xmlns:p14="http://schemas.microsoft.com/office/powerpoint/2010/main" val="33190989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2.3 dans le </a:t>
            </a:r>
            <a:r>
              <a:rPr lang="en-GB" err="1"/>
              <a:t>manuel</a:t>
            </a:r>
            <a:r>
              <a:rPr lang="en-GB"/>
              <a:t> de formation</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94</a:t>
            </a:fld>
            <a:endParaRPr lang="en-GB"/>
          </a:p>
        </p:txBody>
      </p:sp>
    </p:spTree>
    <p:extLst>
      <p:ext uri="{BB962C8B-B14F-4D97-AF65-F5344CB8AC3E}">
        <p14:creationId xmlns:p14="http://schemas.microsoft.com/office/powerpoint/2010/main" val="11005223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1">
                <a:solidFill>
                  <a:srgbClr val="960051"/>
                </a:solidFill>
                <a:effectLst/>
                <a:latin typeface="Arial" panose="020B0604020202020204" pitchFamily="34" charset="0"/>
                <a:ea typeface="MS PGothic" panose="020B0600070205080204" pitchFamily="34" charset="-128"/>
                <a:cs typeface="Arial" panose="020B0604020202020204" pitchFamily="34" charset="0"/>
              </a:rPr>
              <a:t>Déclaration universelle des droits de l'homme (DUDH)</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marL="342900" lvl="0" indent="-342900">
              <a:lnSpc>
                <a:spcPct val="110000"/>
              </a:lnSpc>
              <a:spcBef>
                <a:spcPts val="200"/>
              </a:spcBef>
              <a:spcAft>
                <a:spcPts val="800"/>
              </a:spcAft>
              <a:buClr>
                <a:srgbClr val="960051"/>
              </a:buClr>
              <a:buFont typeface="Symbol" panose="05050102010706020507" pitchFamily="18" charset="2"/>
              <a:buChar char=""/>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Édictée en 1948, après la Deuxième Guerre mondiale pour définir et protéger les droits élémentaires de chaque être humain.</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spcAft>
                <a:spcPts val="800"/>
              </a:spcAft>
              <a:buClr>
                <a:srgbClr val="960051"/>
              </a:buClr>
              <a:buFont typeface="Symbol" panose="05050102010706020507" pitchFamily="18" charset="2"/>
              <a:buChar char=""/>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La DUDH comprend 30 droits et libertés, y compris le droit à ne pas être soumis à la torture, le droit à la liberté d’expression et le droit à l’éducation.</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spcAft>
                <a:spcPts val="800"/>
              </a:spcAft>
              <a:buClr>
                <a:srgbClr val="960051"/>
              </a:buClr>
              <a:buFont typeface="Symbol" panose="05050102010706020507" pitchFamily="18" charset="2"/>
              <a:buChar char=""/>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Les droits figurant dans la DUDH constituent le fondement du droit international relatif aux droits humains.</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pPr>
              <a:lnSpc>
                <a:spcPct val="110000"/>
              </a:lnSpc>
              <a:spcBef>
                <a:spcPts val="1200"/>
              </a:spcBef>
              <a:spcAft>
                <a:spcPts val="800"/>
              </a:spcAft>
            </a:pPr>
            <a:r>
              <a:rPr lang="fr-FR" sz="1800" b="1">
                <a:solidFill>
                  <a:srgbClr val="960051"/>
                </a:solidFill>
                <a:effectLst/>
                <a:latin typeface="Arial" panose="020B0604020202020204" pitchFamily="34" charset="0"/>
                <a:ea typeface="MS PGothic" panose="020B0600070205080204" pitchFamily="34" charset="-128"/>
                <a:cs typeface="Arial" panose="020B0604020202020204" pitchFamily="34" charset="0"/>
              </a:rPr>
              <a:t>Convention des Nations Unies sur l'élimination de toutes les formes de discrimination à l'égard des femmes</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marL="342900" lvl="0" indent="-342900">
              <a:lnSpc>
                <a:spcPct val="110000"/>
              </a:lnSpc>
              <a:spcBef>
                <a:spcPts val="200"/>
              </a:spcBef>
              <a:buClr>
                <a:srgbClr val="960051"/>
              </a:buClr>
              <a:buFont typeface="Symbol" panose="05050102010706020507" pitchFamily="18" charset="2"/>
              <a:buChar char=""/>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Traité relatif aux droits humains qui se concentre précisément sur l’égalité entre les femmes et les hommes dans tous les domaines de la vie.</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Clr>
                <a:srgbClr val="960051"/>
              </a:buClr>
              <a:buFont typeface="Symbol" panose="05050102010706020507" pitchFamily="18" charset="2"/>
              <a:buChar char=""/>
            </a:pPr>
            <a:r>
              <a:rPr lang="fr-FR" sz="1800">
                <a:solidFill>
                  <a:srgbClr val="000000"/>
                </a:solidFill>
                <a:effectLst/>
                <a:latin typeface="Arial" panose="020B0604020202020204" pitchFamily="34" charset="0"/>
                <a:ea typeface="Arial" panose="020B0604020202020204" pitchFamily="34" charset="0"/>
                <a:cs typeface="Arial" panose="020B0604020202020204" pitchFamily="34" charset="0"/>
              </a:rPr>
              <a:t>Il constitue le fondement de l’égalité entre femmes et hommes dans de nombreux domaines, notamment l’éducation, l’emploi, la vie politique et publique, les soins de santé, le mariage et les relations familiales.</a:t>
            </a:r>
            <a:endParaRPr lang="en-GB" sz="18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95</a:t>
            </a:fld>
            <a:endParaRPr lang="en-GB"/>
          </a:p>
        </p:txBody>
      </p:sp>
    </p:spTree>
    <p:extLst>
      <p:ext uri="{BB962C8B-B14F-4D97-AF65-F5344CB8AC3E}">
        <p14:creationId xmlns:p14="http://schemas.microsoft.com/office/powerpoint/2010/main" val="170536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Approche</a:t>
            </a:r>
            <a:r>
              <a:rPr lang="en-GB"/>
              <a:t> </a:t>
            </a:r>
            <a:r>
              <a:rPr lang="en-GB" err="1"/>
              <a:t>médicale</a:t>
            </a:r>
            <a:r>
              <a:rPr lang="en-GB"/>
              <a:t> du handicap</a:t>
            </a:r>
          </a:p>
          <a:p>
            <a:endParaRPr lang="en-GB"/>
          </a:p>
          <a:p>
            <a:r>
              <a:rPr lang="fr-FR" sz="1800" b="0" i="0">
                <a:solidFill>
                  <a:srgbClr val="960051"/>
                </a:solidFill>
                <a:effectLst/>
                <a:latin typeface="Arial" panose="020B0604020202020204" pitchFamily="34" charset="0"/>
                <a:ea typeface="Arial" panose="020B0604020202020204" pitchFamily="34" charset="0"/>
              </a:rPr>
              <a:t>Cette approche se concentre sur l’individu ; le handicap est perçu comme un problème de santé et personnel. Elle repose sur l’idée que la personne présente une anomalie et qu’elle doit par conséquent être « soignée » ou « réparée », et que les efforts visant à soutenir la personne doivent être concentrés sur la recherche d’un remède.</a:t>
            </a:r>
          </a:p>
          <a:p>
            <a:endParaRPr lang="en-GB" b="0"/>
          </a:p>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ont un rôle passif - les experts médicaux décident pour elles.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La personne est considérée comme </a:t>
            </a:r>
            <a:r>
              <a:rPr lang="fr-FR"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un-e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fr-FR"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patient-e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qui a besoin d’un diagnostic et d’une intervention médicale pour la soigner et ensuite l’intégrer dans la société.</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Aucune reconnaissance des obstacles sociaux ou environnementaux.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ont peu voire aucun droit.</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services spécialisés, la ségrégation et l’institutionnalisation, l’exclusion des services médicaux général (et des services éducatifs/d’emploi).</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14</a:t>
            </a:fld>
            <a:endParaRPr lang="en-GB"/>
          </a:p>
        </p:txBody>
      </p:sp>
    </p:spTree>
    <p:extLst>
      <p:ext uri="{BB962C8B-B14F-4D97-AF65-F5344CB8AC3E}">
        <p14:creationId xmlns:p14="http://schemas.microsoft.com/office/powerpoint/2010/main" val="205102329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200" b="1">
                <a:effectLst/>
                <a:latin typeface="Arial" panose="020B0604020202020204" pitchFamily="34" charset="0"/>
                <a:ea typeface="Arial" panose="020B0604020202020204" pitchFamily="34" charset="0"/>
                <a:cs typeface="Times New Roman" panose="02020603050405020304" pitchFamily="18" charset="0"/>
              </a:rPr>
              <a:t>Assemblée générale des Nations Unies</a:t>
            </a:r>
            <a:r>
              <a:rPr lang="fr-FR" sz="1200">
                <a:effectLst/>
                <a:latin typeface="Arial" panose="020B0604020202020204" pitchFamily="34" charset="0"/>
                <a:ea typeface="Arial" panose="020B0604020202020204" pitchFamily="34" charset="0"/>
                <a:cs typeface="Times New Roman" panose="02020603050405020304" pitchFamily="18" charset="0"/>
              </a:rPr>
              <a:t> (2007), </a:t>
            </a:r>
            <a:r>
              <a:rPr lang="fr-FR" sz="1200" i="1">
                <a:effectLst/>
                <a:latin typeface="Arial" panose="020B0604020202020204" pitchFamily="34" charset="0"/>
                <a:ea typeface="Arial" panose="020B0604020202020204" pitchFamily="34" charset="0"/>
                <a:cs typeface="Times New Roman" panose="02020603050405020304" pitchFamily="18" charset="0"/>
              </a:rPr>
              <a:t>Convention relative aux droits des personnes handicapées : résolution adoptée par l’Assemblée générale</a:t>
            </a:r>
            <a:r>
              <a:rPr lang="fr-FR" sz="1200">
                <a:effectLst/>
                <a:latin typeface="Arial" panose="020B0604020202020204" pitchFamily="34" charset="0"/>
                <a:ea typeface="Arial" panose="020B0604020202020204" pitchFamily="34" charset="0"/>
                <a:cs typeface="Times New Roman" panose="02020603050405020304" pitchFamily="18" charset="0"/>
              </a:rPr>
              <a:t>. Disponible à l’adresse suivante : </a:t>
            </a:r>
            <a:r>
              <a:rPr lang="fr-FR" sz="1200" b="1" u="none" strike="noStrike">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https://www.ohchr.org/sites/default/files/Ch_IV_15.pdf</a:t>
            </a:r>
            <a:r>
              <a:rPr lang="fr-FR" sz="1200">
                <a:effectLst/>
                <a:latin typeface="Arial" panose="020B0604020202020204" pitchFamily="34"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96</a:t>
            </a:fld>
            <a:endParaRPr lang="en-GB"/>
          </a:p>
        </p:txBody>
      </p:sp>
    </p:spTree>
    <p:extLst>
      <p:ext uri="{BB962C8B-B14F-4D97-AF65-F5344CB8AC3E}">
        <p14:creationId xmlns:p14="http://schemas.microsoft.com/office/powerpoint/2010/main" val="16434335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200" b="1">
                <a:effectLst/>
                <a:latin typeface="Arial" panose="020B0604020202020204" pitchFamily="34" charset="0"/>
                <a:ea typeface="Arial" panose="020B0604020202020204" pitchFamily="34" charset="0"/>
                <a:cs typeface="Times New Roman" panose="02020603050405020304" pitchFamily="18" charset="0"/>
              </a:rPr>
              <a:t>Assemblée générale des Nations Unies</a:t>
            </a:r>
            <a:r>
              <a:rPr lang="fr-FR" sz="1200">
                <a:effectLst/>
                <a:latin typeface="Arial" panose="020B0604020202020204" pitchFamily="34" charset="0"/>
                <a:ea typeface="Arial" panose="020B0604020202020204" pitchFamily="34" charset="0"/>
                <a:cs typeface="Times New Roman" panose="02020603050405020304" pitchFamily="18" charset="0"/>
              </a:rPr>
              <a:t> (2007), </a:t>
            </a:r>
            <a:r>
              <a:rPr lang="fr-FR" sz="1200" i="1">
                <a:effectLst/>
                <a:latin typeface="Arial" panose="020B0604020202020204" pitchFamily="34" charset="0"/>
                <a:ea typeface="Arial" panose="020B0604020202020204" pitchFamily="34" charset="0"/>
                <a:cs typeface="Times New Roman" panose="02020603050405020304" pitchFamily="18" charset="0"/>
              </a:rPr>
              <a:t>Convention relative aux droits des personnes handicapées : résolution adoptée par l’Assemblée générale</a:t>
            </a:r>
            <a:r>
              <a:rPr lang="fr-FR" sz="1200">
                <a:effectLst/>
                <a:latin typeface="Arial" panose="020B0604020202020204" pitchFamily="34" charset="0"/>
                <a:ea typeface="Arial" panose="020B0604020202020204" pitchFamily="34" charset="0"/>
                <a:cs typeface="Times New Roman" panose="02020603050405020304" pitchFamily="18" charset="0"/>
              </a:rPr>
              <a:t>. Disponible à l’adresse suivante : </a:t>
            </a:r>
            <a:r>
              <a:rPr lang="fr-FR" sz="1200" b="1" u="none" strike="noStrike">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https://www.ohchr.org/sites/default/files/Ch_IV_15.pdf</a:t>
            </a:r>
            <a:r>
              <a:rPr lang="fr-FR" sz="1200">
                <a:effectLst/>
                <a:latin typeface="Arial" panose="020B0604020202020204" pitchFamily="34"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97</a:t>
            </a:fld>
            <a:endParaRPr lang="en-GB"/>
          </a:p>
        </p:txBody>
      </p:sp>
    </p:spTree>
    <p:extLst>
      <p:ext uri="{BB962C8B-B14F-4D97-AF65-F5344CB8AC3E}">
        <p14:creationId xmlns:p14="http://schemas.microsoft.com/office/powerpoint/2010/main" val="5793322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1">
                <a:effectLst/>
                <a:latin typeface="Arial" panose="020B0604020202020204" pitchFamily="34" charset="0"/>
                <a:ea typeface="Arial" panose="020B0604020202020204" pitchFamily="34" charset="0"/>
                <a:cs typeface="Times New Roman" panose="02020603050405020304" pitchFamily="18" charset="0"/>
              </a:rPr>
              <a:t>Assemblée générale des Nations Unies</a:t>
            </a:r>
            <a:r>
              <a:rPr lang="fr-FR" sz="1800">
                <a:effectLst/>
                <a:latin typeface="Arial" panose="020B0604020202020204" pitchFamily="34" charset="0"/>
                <a:ea typeface="Arial" panose="020B0604020202020204" pitchFamily="34" charset="0"/>
                <a:cs typeface="Times New Roman" panose="02020603050405020304" pitchFamily="18" charset="0"/>
              </a:rPr>
              <a:t> (2007), </a:t>
            </a:r>
            <a:r>
              <a:rPr lang="fr-FR" sz="1800" i="1">
                <a:effectLst/>
                <a:latin typeface="Arial" panose="020B0604020202020204" pitchFamily="34" charset="0"/>
                <a:ea typeface="Arial" panose="020B0604020202020204" pitchFamily="34" charset="0"/>
                <a:cs typeface="Times New Roman" panose="02020603050405020304" pitchFamily="18" charset="0"/>
              </a:rPr>
              <a:t>Convention relative aux droits des personnes handicapées : résolution adoptée par l’Assemblée générale</a:t>
            </a:r>
            <a:r>
              <a:rPr lang="fr-FR" sz="1800">
                <a:effectLst/>
                <a:latin typeface="Arial" panose="020B0604020202020204" pitchFamily="34" charset="0"/>
                <a:ea typeface="Arial" panose="020B0604020202020204" pitchFamily="34" charset="0"/>
                <a:cs typeface="Times New Roman" panose="02020603050405020304" pitchFamily="18" charset="0"/>
              </a:rPr>
              <a:t>. Disponible à l’adresse suivante : </a:t>
            </a:r>
            <a:r>
              <a:rPr lang="fr-FR" sz="1800" b="1" u="none" strike="noStrike">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https://www.ohchr.org/sites/default/files/Ch_IV_15.pdf</a:t>
            </a:r>
            <a:r>
              <a:rPr lang="fr-FR" sz="1800">
                <a:effectLst/>
                <a:latin typeface="Arial" panose="020B0604020202020204" pitchFamily="34"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98</a:t>
            </a:fld>
            <a:endParaRPr lang="en-GB"/>
          </a:p>
        </p:txBody>
      </p:sp>
    </p:spTree>
    <p:extLst>
      <p:ext uri="{BB962C8B-B14F-4D97-AF65-F5344CB8AC3E}">
        <p14:creationId xmlns:p14="http://schemas.microsoft.com/office/powerpoint/2010/main" val="128841122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200" b="1">
                <a:effectLst/>
                <a:latin typeface="Arial" panose="020B0604020202020204" pitchFamily="34" charset="0"/>
                <a:ea typeface="Arial" panose="020B0604020202020204" pitchFamily="34" charset="0"/>
                <a:cs typeface="Times New Roman" panose="02020603050405020304" pitchFamily="18" charset="0"/>
              </a:rPr>
              <a:t>Assemblée générale des Nations Unies</a:t>
            </a:r>
            <a:r>
              <a:rPr lang="fr-FR" sz="1200">
                <a:effectLst/>
                <a:latin typeface="Arial" panose="020B0604020202020204" pitchFamily="34" charset="0"/>
                <a:ea typeface="Arial" panose="020B0604020202020204" pitchFamily="34" charset="0"/>
                <a:cs typeface="Times New Roman" panose="02020603050405020304" pitchFamily="18" charset="0"/>
              </a:rPr>
              <a:t> (2007), </a:t>
            </a:r>
            <a:r>
              <a:rPr lang="fr-FR" sz="1200" i="1">
                <a:effectLst/>
                <a:latin typeface="Arial" panose="020B0604020202020204" pitchFamily="34" charset="0"/>
                <a:ea typeface="Arial" panose="020B0604020202020204" pitchFamily="34" charset="0"/>
                <a:cs typeface="Times New Roman" panose="02020603050405020304" pitchFamily="18" charset="0"/>
              </a:rPr>
              <a:t>Convention relative aux droits des personnes handicapées : résolution adoptée par l’Assemblée générale</a:t>
            </a:r>
            <a:r>
              <a:rPr lang="fr-FR" sz="1200">
                <a:effectLst/>
                <a:latin typeface="Arial" panose="020B0604020202020204" pitchFamily="34" charset="0"/>
                <a:ea typeface="Arial" panose="020B0604020202020204" pitchFamily="34" charset="0"/>
                <a:cs typeface="Times New Roman" panose="02020603050405020304" pitchFamily="18" charset="0"/>
              </a:rPr>
              <a:t>. Disponible à l’adresse suivante : </a:t>
            </a:r>
            <a:r>
              <a:rPr lang="fr-FR" sz="1200" b="1" u="none" strike="noStrike">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https://www.ohchr.org/sites/default/files/Ch_IV_15.pdf</a:t>
            </a:r>
            <a:r>
              <a:rPr lang="fr-FR" sz="1200">
                <a:effectLst/>
                <a:latin typeface="Arial" panose="020B0604020202020204" pitchFamily="34"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99</a:t>
            </a:fld>
            <a:endParaRPr lang="en-GB"/>
          </a:p>
        </p:txBody>
      </p:sp>
    </p:spTree>
    <p:extLst>
      <p:ext uri="{BB962C8B-B14F-4D97-AF65-F5344CB8AC3E}">
        <p14:creationId xmlns:p14="http://schemas.microsoft.com/office/powerpoint/2010/main" val="13711236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200" b="1">
                <a:effectLst/>
                <a:latin typeface="Arial" panose="020B0604020202020204" pitchFamily="34" charset="0"/>
                <a:ea typeface="Arial" panose="020B0604020202020204" pitchFamily="34" charset="0"/>
                <a:cs typeface="Times New Roman" panose="02020603050405020304" pitchFamily="18" charset="0"/>
              </a:rPr>
              <a:t>Assemblée générale des Nations Unies</a:t>
            </a:r>
            <a:r>
              <a:rPr lang="fr-FR" sz="1200">
                <a:effectLst/>
                <a:latin typeface="Arial" panose="020B0604020202020204" pitchFamily="34" charset="0"/>
                <a:ea typeface="Arial" panose="020B0604020202020204" pitchFamily="34" charset="0"/>
                <a:cs typeface="Times New Roman" panose="02020603050405020304" pitchFamily="18" charset="0"/>
              </a:rPr>
              <a:t> (2007), </a:t>
            </a:r>
            <a:r>
              <a:rPr lang="fr-FR" sz="1200" i="1">
                <a:effectLst/>
                <a:latin typeface="Arial" panose="020B0604020202020204" pitchFamily="34" charset="0"/>
                <a:ea typeface="Arial" panose="020B0604020202020204" pitchFamily="34" charset="0"/>
                <a:cs typeface="Times New Roman" panose="02020603050405020304" pitchFamily="18" charset="0"/>
              </a:rPr>
              <a:t>Convention relative aux droits des personnes handicapées : résolution adoptée par l’Assemblée générale</a:t>
            </a:r>
            <a:r>
              <a:rPr lang="fr-FR" sz="1200">
                <a:effectLst/>
                <a:latin typeface="Arial" panose="020B0604020202020204" pitchFamily="34" charset="0"/>
                <a:ea typeface="Arial" panose="020B0604020202020204" pitchFamily="34" charset="0"/>
                <a:cs typeface="Times New Roman" panose="02020603050405020304" pitchFamily="18" charset="0"/>
              </a:rPr>
              <a:t>. Disponible à l’adresse suivante : </a:t>
            </a:r>
            <a:r>
              <a:rPr lang="fr-FR" sz="1200" b="1" u="none" strike="noStrike">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https://www.ohchr.org/sites/default/files/Ch_IV_15.pdf</a:t>
            </a:r>
            <a:r>
              <a:rPr lang="fr-FR" sz="1200">
                <a:effectLst/>
                <a:latin typeface="Arial" panose="020B0604020202020204" pitchFamily="34"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100</a:t>
            </a:fld>
            <a:endParaRPr lang="en-GB"/>
          </a:p>
        </p:txBody>
      </p:sp>
    </p:spTree>
    <p:extLst>
      <p:ext uri="{BB962C8B-B14F-4D97-AF65-F5344CB8AC3E}">
        <p14:creationId xmlns:p14="http://schemas.microsoft.com/office/powerpoint/2010/main" val="377916746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200" b="1">
                <a:effectLst/>
                <a:latin typeface="Arial" panose="020B0604020202020204" pitchFamily="34" charset="0"/>
                <a:ea typeface="Arial" panose="020B0604020202020204" pitchFamily="34" charset="0"/>
                <a:cs typeface="Times New Roman" panose="02020603050405020304" pitchFamily="18" charset="0"/>
              </a:rPr>
              <a:t>Assemblée générale des Nations Unies</a:t>
            </a:r>
            <a:r>
              <a:rPr lang="fr-FR" sz="1200">
                <a:effectLst/>
                <a:latin typeface="Arial" panose="020B0604020202020204" pitchFamily="34" charset="0"/>
                <a:ea typeface="Arial" panose="020B0604020202020204" pitchFamily="34" charset="0"/>
                <a:cs typeface="Times New Roman" panose="02020603050405020304" pitchFamily="18" charset="0"/>
              </a:rPr>
              <a:t> (2007), </a:t>
            </a:r>
            <a:r>
              <a:rPr lang="fr-FR" sz="1200" i="1">
                <a:effectLst/>
                <a:latin typeface="Arial" panose="020B0604020202020204" pitchFamily="34" charset="0"/>
                <a:ea typeface="Arial" panose="020B0604020202020204" pitchFamily="34" charset="0"/>
                <a:cs typeface="Times New Roman" panose="02020603050405020304" pitchFamily="18" charset="0"/>
              </a:rPr>
              <a:t>Convention relative aux droits des personnes handicapées : résolution adoptée par l’Assemblée générale</a:t>
            </a:r>
            <a:r>
              <a:rPr lang="fr-FR" sz="1200">
                <a:effectLst/>
                <a:latin typeface="Arial" panose="020B0604020202020204" pitchFamily="34" charset="0"/>
                <a:ea typeface="Arial" panose="020B0604020202020204" pitchFamily="34" charset="0"/>
                <a:cs typeface="Times New Roman" panose="02020603050405020304" pitchFamily="18" charset="0"/>
              </a:rPr>
              <a:t>. Disponible à l’adresse suivante : </a:t>
            </a:r>
            <a:r>
              <a:rPr lang="fr-FR" sz="1200" b="1" u="none" strike="noStrike">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https://www.ohchr.org/sites/default/files/Ch_IV_15.pdf</a:t>
            </a:r>
            <a:r>
              <a:rPr lang="fr-FR" sz="1200">
                <a:effectLst/>
                <a:latin typeface="Arial" panose="020B0604020202020204" pitchFamily="34" charset="0"/>
                <a:ea typeface="Arial" panose="020B060402020202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101</a:t>
            </a:fld>
            <a:endParaRPr lang="en-GB"/>
          </a:p>
        </p:txBody>
      </p:sp>
    </p:spTree>
    <p:extLst>
      <p:ext uri="{BB962C8B-B14F-4D97-AF65-F5344CB8AC3E}">
        <p14:creationId xmlns:p14="http://schemas.microsoft.com/office/powerpoint/2010/main" val="347257282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b="1">
                <a:effectLst/>
                <a:latin typeface="Arial" panose="020B0604020202020204" pitchFamily="34" charset="0"/>
                <a:ea typeface="Arial" panose="020B0604020202020204" pitchFamily="34" charset="0"/>
                <a:cs typeface="Times New Roman" panose="02020603050405020304" pitchFamily="18" charset="0"/>
              </a:rPr>
              <a:t>Assemblée générale des Nations Unies</a:t>
            </a:r>
            <a:r>
              <a:rPr lang="fr-FR" sz="1800">
                <a:effectLst/>
                <a:latin typeface="Arial" panose="020B0604020202020204" pitchFamily="34" charset="0"/>
                <a:ea typeface="Arial" panose="020B0604020202020204" pitchFamily="34" charset="0"/>
                <a:cs typeface="Times New Roman" panose="02020603050405020304" pitchFamily="18" charset="0"/>
              </a:rPr>
              <a:t> (2007), </a:t>
            </a:r>
            <a:r>
              <a:rPr lang="fr-FR" sz="1800" i="1">
                <a:effectLst/>
                <a:latin typeface="Arial" panose="020B0604020202020204" pitchFamily="34" charset="0"/>
                <a:ea typeface="Arial" panose="020B0604020202020204" pitchFamily="34" charset="0"/>
                <a:cs typeface="Times New Roman" panose="02020603050405020304" pitchFamily="18" charset="0"/>
              </a:rPr>
              <a:t>Convention relative aux droits des personnes handicapées : résolution adoptée par l’Assemblée générale</a:t>
            </a:r>
            <a:r>
              <a:rPr lang="fr-FR" sz="1800">
                <a:effectLst/>
                <a:latin typeface="Arial" panose="020B0604020202020204" pitchFamily="34" charset="0"/>
                <a:ea typeface="Arial" panose="020B0604020202020204" pitchFamily="34" charset="0"/>
                <a:cs typeface="Times New Roman" panose="02020603050405020304" pitchFamily="18" charset="0"/>
              </a:rPr>
              <a:t>. Disponible à l’adresse suivante : </a:t>
            </a:r>
            <a:r>
              <a:rPr lang="fr-FR" sz="1800" b="1" u="none" strike="noStrike">
                <a:solidFill>
                  <a:srgbClr val="960051"/>
                </a:solidFill>
                <a:effectLst/>
                <a:latin typeface="Arial" panose="020B0604020202020204" pitchFamily="34" charset="0"/>
                <a:ea typeface="Arial" panose="020B0604020202020204" pitchFamily="34" charset="0"/>
                <a:cs typeface="Times New Roman" panose="02020603050405020304" pitchFamily="18" charset="0"/>
                <a:hlinkClick r:id="rId3"/>
              </a:rPr>
              <a:t>https://www.ohchr.org/sites/default/files/Ch_IV_15.pdf</a:t>
            </a:r>
            <a:r>
              <a:rPr lang="fr-FR" sz="1800">
                <a:effectLst/>
                <a:latin typeface="Arial" panose="020B0604020202020204" pitchFamily="34"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102</a:t>
            </a:fld>
            <a:endParaRPr lang="en-GB"/>
          </a:p>
        </p:txBody>
      </p:sp>
    </p:spTree>
    <p:extLst>
      <p:ext uri="{BB962C8B-B14F-4D97-AF65-F5344CB8AC3E}">
        <p14:creationId xmlns:p14="http://schemas.microsoft.com/office/powerpoint/2010/main" val="18457177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200"/>
              </a:spcBef>
              <a:spcAft>
                <a:spcPts val="800"/>
              </a:spcAft>
            </a:pPr>
            <a:r>
              <a:rPr lang="fr-FR" sz="1800">
                <a:effectLst/>
                <a:latin typeface="Arial" panose="020B0604020202020204" pitchFamily="34" charset="0"/>
                <a:ea typeface="Arial" panose="020B0604020202020204" pitchFamily="34" charset="0"/>
                <a:cs typeface="Arial" panose="020B0604020202020204" pitchFamily="34" charset="0"/>
              </a:rPr>
              <a:t>Département des affaires économiques et sociales des Nations Unies (2015). Handicap et objectifs de développement durable (ODD).Disponible à l’adresse suivante : </a:t>
            </a:r>
            <a:r>
              <a:rPr lang="fr-FR" sz="1800" u="none" strike="noStrike">
                <a:solidFill>
                  <a:srgbClr val="960051"/>
                </a:solidFill>
                <a:effectLst/>
                <a:latin typeface="Arial" panose="020B0604020202020204" pitchFamily="34" charset="0"/>
                <a:ea typeface="Arial" panose="020B0604020202020204" pitchFamily="34" charset="0"/>
                <a:cs typeface="Arial" panose="020B0604020202020204" pitchFamily="34" charset="0"/>
                <a:hlinkClick r:id="rId3"/>
              </a:rPr>
              <a:t>https://social.desa.un.org/issues/disability/sustainable-development-goals-sdgs-and-disability</a:t>
            </a:r>
            <a:endParaRPr lang="en-GB" sz="1800">
              <a:effectLst/>
              <a:latin typeface="Arial" panose="020B0604020202020204" pitchFamily="34" charset="0"/>
              <a:ea typeface="Arial" panose="020B06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103</a:t>
            </a:fld>
            <a:endParaRPr lang="en-GB"/>
          </a:p>
        </p:txBody>
      </p:sp>
    </p:spTree>
    <p:extLst>
      <p:ext uri="{BB962C8B-B14F-4D97-AF65-F5344CB8AC3E}">
        <p14:creationId xmlns:p14="http://schemas.microsoft.com/office/powerpoint/2010/main" val="30329685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United Nations (2015). The 2030 Agenda for Sustainable Development. Available at: https://sdgs.un.org/goals</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104</a:t>
            </a:fld>
            <a:endParaRPr lang="en-GB"/>
          </a:p>
        </p:txBody>
      </p:sp>
    </p:spTree>
    <p:extLst>
      <p:ext uri="{BB962C8B-B14F-4D97-AF65-F5344CB8AC3E}">
        <p14:creationId xmlns:p14="http://schemas.microsoft.com/office/powerpoint/2010/main" val="218402148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2.4 dans le </a:t>
            </a:r>
            <a:r>
              <a:rPr lang="en-GB" err="1"/>
              <a:t>manuel</a:t>
            </a:r>
            <a:r>
              <a:rPr lang="en-GB"/>
              <a:t> de formation</a:t>
            </a:r>
          </a:p>
          <a:p>
            <a:pPr marL="0" marR="0" lvl="0" indent="0" algn="l" defTabSz="914400" rtl="0" eaLnBrk="1" fontAlgn="auto" latinLnBrk="0" hangingPunct="1">
              <a:lnSpc>
                <a:spcPct val="110000"/>
              </a:lnSpc>
              <a:spcBef>
                <a:spcPts val="400"/>
              </a:spcBef>
              <a:spcAft>
                <a:spcPts val="40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105</a:t>
            </a:fld>
            <a:endParaRPr lang="en-GB"/>
          </a:p>
        </p:txBody>
      </p:sp>
    </p:spTree>
    <p:extLst>
      <p:ext uri="{BB962C8B-B14F-4D97-AF65-F5344CB8AC3E}">
        <p14:creationId xmlns:p14="http://schemas.microsoft.com/office/powerpoint/2010/main" val="2613074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Approche</a:t>
            </a:r>
            <a:r>
              <a:rPr lang="en-GB"/>
              <a:t> </a:t>
            </a:r>
            <a:r>
              <a:rPr lang="en-GB" err="1"/>
              <a:t>médicale</a:t>
            </a:r>
            <a:r>
              <a:rPr lang="en-GB"/>
              <a:t> du handicap</a:t>
            </a:r>
          </a:p>
          <a:p>
            <a:endParaRPr lang="en-GB"/>
          </a:p>
          <a:p>
            <a:r>
              <a:rPr lang="fr-FR" sz="1800" b="0" i="0">
                <a:solidFill>
                  <a:srgbClr val="960051"/>
                </a:solidFill>
                <a:effectLst/>
                <a:latin typeface="Arial" panose="020B0604020202020204" pitchFamily="34" charset="0"/>
                <a:ea typeface="Arial" panose="020B0604020202020204" pitchFamily="34" charset="0"/>
              </a:rPr>
              <a:t>Cette approche se concentre sur l’individu ; le handicap est perçu comme un problème de santé et personnel. Elle repose sur l’idée que la personne présente une anomalie et qu’elle doit par conséquent être « soignée » ou « réparée », et que les efforts visant à soutenir la personne doivent être concentrés sur la recherche d’un remède.</a:t>
            </a:r>
          </a:p>
          <a:p>
            <a:endParaRPr lang="en-GB" b="0"/>
          </a:p>
          <a:p>
            <a:pPr marL="342900" lvl="0" indent="-342900">
              <a:lnSpc>
                <a:spcPct val="110000"/>
              </a:lnSpc>
              <a:spcBef>
                <a:spcPts val="200"/>
              </a:spcBef>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ont un rôle passif - les experts médicaux décident pour elles.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La personne est considérée comme </a:t>
            </a:r>
            <a:r>
              <a:rPr lang="fr-FR"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un-e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fr-FR" sz="1800" b="0" err="1">
                <a:solidFill>
                  <a:srgbClr val="000000"/>
                </a:solidFill>
                <a:effectLst/>
                <a:latin typeface="Arial" panose="020B0604020202020204" pitchFamily="34" charset="0"/>
                <a:ea typeface="Arial" panose="020B0604020202020204" pitchFamily="34" charset="0"/>
                <a:cs typeface="Arial" panose="020B0604020202020204" pitchFamily="34" charset="0"/>
              </a:rPr>
              <a:t>patient-e</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qui a besoin d’un diagnostic et d’une intervention médicale pour la soigner et ensuite l’intégrer dans la société.</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Aucune reconnaissance des obstacles sociaux ou environnementaux.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ont peu voire aucun droit.</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Aft>
                <a:spcPts val="800"/>
              </a:spcAft>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services spécialisés, la ségrégation et l’institutionnalisation, l’exclusion des services médicaux général (et des services éducatifs/d’emploi).</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b="0"/>
          </a:p>
        </p:txBody>
      </p:sp>
      <p:sp>
        <p:nvSpPr>
          <p:cNvPr id="4" name="Slide Number Placeholder 3"/>
          <p:cNvSpPr>
            <a:spLocks noGrp="1"/>
          </p:cNvSpPr>
          <p:nvPr>
            <p:ph type="sldNum" sz="quarter" idx="5"/>
          </p:nvPr>
        </p:nvSpPr>
        <p:spPr/>
        <p:txBody>
          <a:bodyPr/>
          <a:lstStyle/>
          <a:p>
            <a:fld id="{0E12452D-FF08-4E0F-83D3-26A1AE1BD19F}" type="slidenum">
              <a:rPr lang="en-GB" smtClean="0"/>
              <a:t>15</a:t>
            </a:fld>
            <a:endParaRPr lang="en-GB"/>
          </a:p>
        </p:txBody>
      </p:sp>
    </p:spTree>
    <p:extLst>
      <p:ext uri="{BB962C8B-B14F-4D97-AF65-F5344CB8AC3E}">
        <p14:creationId xmlns:p14="http://schemas.microsoft.com/office/powerpoint/2010/main" val="135234250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200"/>
              </a:spcBef>
              <a:spcAft>
                <a:spcPts val="800"/>
              </a:spcAft>
            </a:pPr>
            <a:r>
              <a:rPr lang="fr-FR" sz="1800" b="1" u="none" strike="noStrike" kern="0" err="1">
                <a:solidFill>
                  <a:srgbClr val="0563C1"/>
                </a:solidFill>
                <a:effectLst/>
                <a:uFill>
                  <a:solidFill>
                    <a:srgbClr val="000000"/>
                  </a:solidFill>
                </a:uFill>
                <a:latin typeface="Arial" panose="020B0604020202020204" pitchFamily="34" charset="0"/>
                <a:ea typeface="Arial" panose="020B0604020202020204" pitchFamily="34" charset="0"/>
              </a:rPr>
              <a:t>Guttmacher</a:t>
            </a:r>
            <a:r>
              <a:rPr lang="fr-FR" sz="1800" b="1" u="none" strike="noStrike" kern="0">
                <a:solidFill>
                  <a:srgbClr val="0563C1"/>
                </a:solidFill>
                <a:effectLst/>
                <a:uFill>
                  <a:solidFill>
                    <a:srgbClr val="000000"/>
                  </a:solidFill>
                </a:uFill>
                <a:latin typeface="Arial" panose="020B0604020202020204" pitchFamily="34" charset="0"/>
                <a:ea typeface="Arial" panose="020B0604020202020204" pitchFamily="34" charset="0"/>
              </a:rPr>
              <a:t>-Lancet Commission (2018</a:t>
            </a:r>
            <a:r>
              <a:rPr lang="fr-FR" sz="1800" b="1" i="0" u="none" strike="noStrike" kern="0">
                <a:solidFill>
                  <a:srgbClr val="0563C1"/>
                </a:solidFill>
                <a:effectLst/>
                <a:uFill>
                  <a:solidFill>
                    <a:srgbClr val="000000"/>
                  </a:solidFill>
                </a:uFill>
                <a:latin typeface="Arial" panose="020B0604020202020204" pitchFamily="34" charset="0"/>
                <a:ea typeface="Arial" panose="020B0604020202020204" pitchFamily="34" charset="0"/>
              </a:rPr>
              <a:t>). Accélérer le progrès : santé et droits sexuels et reproductifs pour tous. </a:t>
            </a:r>
            <a:r>
              <a:rPr lang="en-GB" sz="1800" i="0" kern="0">
                <a:effectLst/>
                <a:latin typeface="Calibri" panose="020F0502020204030204" pitchFamily="34" charset="0"/>
                <a:ea typeface="Calibri" panose="020F0502020204030204" pitchFamily="34" charset="0"/>
                <a:cs typeface="Times New Roman" panose="02020603050405020304" pitchFamily="18" charset="0"/>
              </a:rPr>
              <a:t> </a:t>
            </a:r>
            <a:r>
              <a:rPr lang="fr-FR" sz="1800" i="0" kern="0">
                <a:effectLst/>
                <a:latin typeface="Arial" panose="020B0604020202020204" pitchFamily="34" charset="0"/>
                <a:ea typeface="Arial" panose="020B0604020202020204" pitchFamily="34" charset="0"/>
              </a:rPr>
              <a:t>Disponible </a:t>
            </a:r>
            <a:r>
              <a:rPr lang="fr-FR" sz="1800" kern="0">
                <a:effectLst/>
                <a:latin typeface="Arial" panose="020B0604020202020204" pitchFamily="34" charset="0"/>
                <a:ea typeface="Arial" panose="020B0604020202020204" pitchFamily="34" charset="0"/>
              </a:rPr>
              <a:t>à l’adresse suivante : </a:t>
            </a:r>
            <a:r>
              <a:rPr lang="fr-FR" sz="1800" b="1" u="none" strike="noStrike" kern="0">
                <a:solidFill>
                  <a:srgbClr val="0563C1"/>
                </a:solidFill>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hlinkClick r:id="rId3"/>
              </a:rPr>
              <a:t>https://www.guttmacher.org/fr/guttmacher-lancet-commission/accelerer-le-progres-resume</a:t>
            </a:r>
            <a:r>
              <a:rPr lang="en-GB" sz="2800">
                <a:effectLst/>
              </a:rPr>
              <a:t> </a:t>
            </a:r>
            <a:r>
              <a:rPr lang="en-GB" sz="18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0E12452D-FF08-4E0F-83D3-26A1AE1BD19F}" type="slidenum">
              <a:rPr lang="en-GB" smtClean="0"/>
              <a:t>106</a:t>
            </a:fld>
            <a:endParaRPr lang="en-GB"/>
          </a:p>
        </p:txBody>
      </p:sp>
    </p:spTree>
    <p:extLst>
      <p:ext uri="{BB962C8B-B14F-4D97-AF65-F5344CB8AC3E}">
        <p14:creationId xmlns:p14="http://schemas.microsoft.com/office/powerpoint/2010/main" val="379306488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200"/>
              </a:spcBef>
              <a:spcAft>
                <a:spcPts val="800"/>
              </a:spcAft>
            </a:pPr>
            <a:r>
              <a:rPr lang="fr-FR" sz="1800" b="1" u="none" strike="noStrike" kern="0" err="1">
                <a:solidFill>
                  <a:srgbClr val="0563C1"/>
                </a:solidFill>
                <a:effectLst/>
                <a:uFill>
                  <a:solidFill>
                    <a:srgbClr val="000000"/>
                  </a:solidFill>
                </a:uFill>
                <a:latin typeface="Arial" panose="020B0604020202020204" pitchFamily="34" charset="0"/>
                <a:ea typeface="Arial" panose="020B0604020202020204" pitchFamily="34" charset="0"/>
              </a:rPr>
              <a:t>Guttmacher</a:t>
            </a:r>
            <a:r>
              <a:rPr lang="fr-FR" sz="1800" b="1" u="none" strike="noStrike" kern="0">
                <a:solidFill>
                  <a:srgbClr val="0563C1"/>
                </a:solidFill>
                <a:effectLst/>
                <a:uFill>
                  <a:solidFill>
                    <a:srgbClr val="000000"/>
                  </a:solidFill>
                </a:uFill>
                <a:latin typeface="Arial" panose="020B0604020202020204" pitchFamily="34" charset="0"/>
                <a:ea typeface="Arial" panose="020B0604020202020204" pitchFamily="34" charset="0"/>
              </a:rPr>
              <a:t>-Lancet Commission (2018</a:t>
            </a:r>
            <a:r>
              <a:rPr lang="fr-FR" sz="1800" b="1" i="0" u="none" strike="noStrike" kern="0">
                <a:solidFill>
                  <a:srgbClr val="0563C1"/>
                </a:solidFill>
                <a:effectLst/>
                <a:uFill>
                  <a:solidFill>
                    <a:srgbClr val="000000"/>
                  </a:solidFill>
                </a:uFill>
                <a:latin typeface="Arial" panose="020B0604020202020204" pitchFamily="34" charset="0"/>
                <a:ea typeface="Arial" panose="020B0604020202020204" pitchFamily="34" charset="0"/>
              </a:rPr>
              <a:t>). Accélérer le progrès : santé et droits sexuels et reproductifs pour tous. </a:t>
            </a:r>
            <a:r>
              <a:rPr lang="en-GB" sz="1800" i="0" kern="0">
                <a:effectLst/>
                <a:latin typeface="Calibri" panose="020F0502020204030204" pitchFamily="34" charset="0"/>
                <a:ea typeface="Calibri" panose="020F0502020204030204" pitchFamily="34" charset="0"/>
                <a:cs typeface="Times New Roman" panose="02020603050405020304" pitchFamily="18" charset="0"/>
              </a:rPr>
              <a:t> </a:t>
            </a:r>
            <a:r>
              <a:rPr lang="fr-FR" sz="1800" i="0" kern="0">
                <a:effectLst/>
                <a:latin typeface="Arial" panose="020B0604020202020204" pitchFamily="34" charset="0"/>
                <a:ea typeface="Arial" panose="020B0604020202020204" pitchFamily="34" charset="0"/>
              </a:rPr>
              <a:t>Disponible </a:t>
            </a:r>
            <a:r>
              <a:rPr lang="fr-FR" sz="1800" kern="0">
                <a:effectLst/>
                <a:latin typeface="Arial" panose="020B0604020202020204" pitchFamily="34" charset="0"/>
                <a:ea typeface="Arial" panose="020B0604020202020204" pitchFamily="34" charset="0"/>
              </a:rPr>
              <a:t>à l’adresse suivante : </a:t>
            </a:r>
            <a:r>
              <a:rPr lang="fr-FR" sz="1800" b="1" u="none" strike="noStrike" kern="0">
                <a:solidFill>
                  <a:srgbClr val="0563C1"/>
                </a:solidFill>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hlinkClick r:id="rId3"/>
              </a:rPr>
              <a:t>https://www.guttmacher.org/fr/guttmacher-lancet-commission/accelerer-le-progres-resume</a:t>
            </a:r>
            <a:r>
              <a:rPr lang="en-GB" sz="2800">
                <a:effectLst/>
              </a:rPr>
              <a:t> </a:t>
            </a:r>
            <a:r>
              <a:rPr lang="en-GB" sz="18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0E12452D-FF08-4E0F-83D3-26A1AE1BD19F}" type="slidenum">
              <a:rPr lang="en-GB" smtClean="0"/>
              <a:t>107</a:t>
            </a:fld>
            <a:endParaRPr lang="en-GB"/>
          </a:p>
        </p:txBody>
      </p:sp>
    </p:spTree>
    <p:extLst>
      <p:ext uri="{BB962C8B-B14F-4D97-AF65-F5344CB8AC3E}">
        <p14:creationId xmlns:p14="http://schemas.microsoft.com/office/powerpoint/2010/main" val="366219973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200"/>
              </a:spcBef>
              <a:spcAft>
                <a:spcPts val="800"/>
              </a:spcAft>
            </a:pPr>
            <a:r>
              <a:rPr lang="fr-FR" sz="1800" b="1" u="none" strike="noStrike" kern="0" err="1">
                <a:solidFill>
                  <a:srgbClr val="0563C1"/>
                </a:solidFill>
                <a:effectLst/>
                <a:uFill>
                  <a:solidFill>
                    <a:srgbClr val="000000"/>
                  </a:solidFill>
                </a:uFill>
                <a:latin typeface="Arial" panose="020B0604020202020204" pitchFamily="34" charset="0"/>
                <a:ea typeface="Arial" panose="020B0604020202020204" pitchFamily="34" charset="0"/>
              </a:rPr>
              <a:t>Guttmacher</a:t>
            </a:r>
            <a:r>
              <a:rPr lang="fr-FR" sz="1800" b="1" u="none" strike="noStrike" kern="0">
                <a:solidFill>
                  <a:srgbClr val="0563C1"/>
                </a:solidFill>
                <a:effectLst/>
                <a:uFill>
                  <a:solidFill>
                    <a:srgbClr val="000000"/>
                  </a:solidFill>
                </a:uFill>
                <a:latin typeface="Arial" panose="020B0604020202020204" pitchFamily="34" charset="0"/>
                <a:ea typeface="Arial" panose="020B0604020202020204" pitchFamily="34" charset="0"/>
              </a:rPr>
              <a:t>-Lancet Commission (2018</a:t>
            </a:r>
            <a:r>
              <a:rPr lang="fr-FR" sz="1800" b="1" i="0" u="none" strike="noStrike" kern="0">
                <a:solidFill>
                  <a:srgbClr val="0563C1"/>
                </a:solidFill>
                <a:effectLst/>
                <a:uFill>
                  <a:solidFill>
                    <a:srgbClr val="000000"/>
                  </a:solidFill>
                </a:uFill>
                <a:latin typeface="Arial" panose="020B0604020202020204" pitchFamily="34" charset="0"/>
                <a:ea typeface="Arial" panose="020B0604020202020204" pitchFamily="34" charset="0"/>
              </a:rPr>
              <a:t>). Accélérer le progrès : santé et droits sexuels et reproductifs pour tous. </a:t>
            </a:r>
            <a:r>
              <a:rPr lang="en-GB" sz="1800" i="0" kern="0">
                <a:effectLst/>
                <a:latin typeface="Calibri" panose="020F0502020204030204" pitchFamily="34" charset="0"/>
                <a:ea typeface="Calibri" panose="020F0502020204030204" pitchFamily="34" charset="0"/>
                <a:cs typeface="Times New Roman" panose="02020603050405020304" pitchFamily="18" charset="0"/>
              </a:rPr>
              <a:t> </a:t>
            </a:r>
            <a:r>
              <a:rPr lang="fr-FR" sz="1800" i="0" kern="0">
                <a:effectLst/>
                <a:latin typeface="Arial" panose="020B0604020202020204" pitchFamily="34" charset="0"/>
                <a:ea typeface="Arial" panose="020B0604020202020204" pitchFamily="34" charset="0"/>
              </a:rPr>
              <a:t>Disponible </a:t>
            </a:r>
            <a:r>
              <a:rPr lang="fr-FR" sz="1800" kern="0">
                <a:effectLst/>
                <a:latin typeface="Arial" panose="020B0604020202020204" pitchFamily="34" charset="0"/>
                <a:ea typeface="Arial" panose="020B0604020202020204" pitchFamily="34" charset="0"/>
              </a:rPr>
              <a:t>à l’adresse suivante : </a:t>
            </a:r>
            <a:r>
              <a:rPr lang="fr-FR" sz="1800" b="1" u="none" strike="noStrike" kern="0">
                <a:solidFill>
                  <a:srgbClr val="0563C1"/>
                </a:solidFill>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hlinkClick r:id="rId3"/>
              </a:rPr>
              <a:t>https://www.guttmacher.org/fr/guttmacher-lancet-commission/accelerer-le-progres-resume</a:t>
            </a:r>
            <a:r>
              <a:rPr lang="en-GB" sz="2800">
                <a:effectLst/>
              </a:rPr>
              <a:t> </a:t>
            </a:r>
            <a:r>
              <a:rPr lang="en-GB" sz="18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0E12452D-FF08-4E0F-83D3-26A1AE1BD19F}" type="slidenum">
              <a:rPr lang="en-GB" smtClean="0"/>
              <a:t>108</a:t>
            </a:fld>
            <a:endParaRPr lang="en-GB"/>
          </a:p>
        </p:txBody>
      </p:sp>
    </p:spTree>
    <p:extLst>
      <p:ext uri="{BB962C8B-B14F-4D97-AF65-F5344CB8AC3E}">
        <p14:creationId xmlns:p14="http://schemas.microsoft.com/office/powerpoint/2010/main" val="18800653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highlight>
                  <a:srgbClr val="FFFF00"/>
                </a:highlight>
                <a:ea typeface="+mn-lt"/>
                <a:cs typeface="+mn-lt"/>
              </a:rPr>
              <a:t>Beleza, M. L. (2003). Discrimination against women with disabilities. Available at: https://rm.coe.int/16805a2a17</a:t>
            </a:r>
          </a:p>
          <a:p>
            <a:endParaRPr lang="en-GB" b="0" dirty="0">
              <a:highlight>
                <a:srgbClr val="FFFF00"/>
              </a:highlight>
              <a:ea typeface="+mn-lt"/>
              <a:cs typeface="+mn-lt"/>
            </a:endParaRPr>
          </a:p>
          <a:p>
            <a:r>
              <a:rPr lang="en-GB" b="1" i="0" dirty="0" err="1">
                <a:solidFill>
                  <a:srgbClr val="333333"/>
                </a:solidFill>
                <a:effectLst/>
                <a:latin typeface="-apple-system"/>
              </a:rPr>
              <a:t>Devkota</a:t>
            </a:r>
            <a:r>
              <a:rPr lang="en-GB" b="1" i="0" dirty="0">
                <a:solidFill>
                  <a:srgbClr val="333333"/>
                </a:solidFill>
                <a:effectLst/>
                <a:latin typeface="-apple-system"/>
              </a:rPr>
              <a:t>, H.R., </a:t>
            </a:r>
            <a:r>
              <a:rPr lang="en-GB" b="1" i="0" dirty="0" err="1">
                <a:solidFill>
                  <a:srgbClr val="333333"/>
                </a:solidFill>
                <a:effectLst/>
                <a:latin typeface="-apple-system"/>
              </a:rPr>
              <a:t>Kett</a:t>
            </a:r>
            <a:r>
              <a:rPr lang="en-GB" b="1" i="0" dirty="0">
                <a:solidFill>
                  <a:srgbClr val="333333"/>
                </a:solidFill>
                <a:effectLst/>
                <a:latin typeface="-apple-system"/>
              </a:rPr>
              <a:t>, M. &amp; </a:t>
            </a:r>
            <a:r>
              <a:rPr lang="en-GB" b="1" i="0" dirty="0" err="1">
                <a:solidFill>
                  <a:srgbClr val="333333"/>
                </a:solidFill>
                <a:effectLst/>
                <a:latin typeface="-apple-system"/>
              </a:rPr>
              <a:t>Groce</a:t>
            </a:r>
            <a:r>
              <a:rPr lang="en-GB" b="1" i="0" dirty="0">
                <a:solidFill>
                  <a:srgbClr val="333333"/>
                </a:solidFill>
                <a:effectLst/>
                <a:latin typeface="-apple-system"/>
              </a:rPr>
              <a:t>, N. Societal attitude and behaviours towards women with disabilities in rural Nepal: pregnancy, childbirth and motherhood. </a:t>
            </a:r>
            <a:r>
              <a:rPr lang="en-GB" b="1" i="1" dirty="0">
                <a:solidFill>
                  <a:srgbClr val="333333"/>
                </a:solidFill>
                <a:effectLst/>
                <a:latin typeface="-apple-system"/>
              </a:rPr>
              <a:t>BMC Pregnancy Childbirth</a:t>
            </a:r>
            <a:r>
              <a:rPr lang="en-GB" b="1" i="0" dirty="0">
                <a:solidFill>
                  <a:srgbClr val="333333"/>
                </a:solidFill>
                <a:effectLst/>
                <a:latin typeface="-apple-system"/>
              </a:rPr>
              <a:t> 19, 20 (2019). Available at: https://doi.org/10.1186/s12884-019-2171-4</a:t>
            </a:r>
            <a:endParaRPr lang="en-GB" b="1" dirty="0"/>
          </a:p>
        </p:txBody>
      </p:sp>
      <p:sp>
        <p:nvSpPr>
          <p:cNvPr id="4" name="Slide Number Placeholder 3"/>
          <p:cNvSpPr>
            <a:spLocks noGrp="1"/>
          </p:cNvSpPr>
          <p:nvPr>
            <p:ph type="sldNum" sz="quarter" idx="5"/>
          </p:nvPr>
        </p:nvSpPr>
        <p:spPr/>
        <p:txBody>
          <a:bodyPr/>
          <a:lstStyle/>
          <a:p>
            <a:fld id="{0E12452D-FF08-4E0F-83D3-26A1AE1BD19F}" type="slidenum">
              <a:rPr lang="en-GB" smtClean="0"/>
              <a:t>110</a:t>
            </a:fld>
            <a:endParaRPr lang="en-GB"/>
          </a:p>
        </p:txBody>
      </p:sp>
    </p:spTree>
    <p:extLst>
      <p:ext uri="{BB962C8B-B14F-4D97-AF65-F5344CB8AC3E}">
        <p14:creationId xmlns:p14="http://schemas.microsoft.com/office/powerpoint/2010/main" val="10466510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highlight>
                  <a:srgbClr val="FFFF00"/>
                </a:highlight>
                <a:ea typeface="+mn-lt"/>
                <a:cs typeface="+mn-lt"/>
              </a:rPr>
              <a:t>Beleza, M. L. (2003). Discrimination against women with disabilities. Available at: https://rm.coe.int/16805a2a17</a:t>
            </a:r>
          </a:p>
          <a:p>
            <a:endParaRPr lang="en-GB" b="0">
              <a:highlight>
                <a:srgbClr val="FFFF00"/>
              </a:highlight>
              <a:ea typeface="+mn-lt"/>
              <a:cs typeface="+mn-lt"/>
            </a:endParaRPr>
          </a:p>
          <a:p>
            <a:r>
              <a:rPr lang="en-GB" b="1" i="0" err="1">
                <a:solidFill>
                  <a:srgbClr val="333333"/>
                </a:solidFill>
                <a:effectLst/>
                <a:latin typeface="-apple-system"/>
              </a:rPr>
              <a:t>Devkota</a:t>
            </a:r>
            <a:r>
              <a:rPr lang="en-GB" b="1" i="0">
                <a:solidFill>
                  <a:srgbClr val="333333"/>
                </a:solidFill>
                <a:effectLst/>
                <a:latin typeface="-apple-system"/>
              </a:rPr>
              <a:t>, H.R., </a:t>
            </a:r>
            <a:r>
              <a:rPr lang="en-GB" b="1" i="0" err="1">
                <a:solidFill>
                  <a:srgbClr val="333333"/>
                </a:solidFill>
                <a:effectLst/>
                <a:latin typeface="-apple-system"/>
              </a:rPr>
              <a:t>Kett</a:t>
            </a:r>
            <a:r>
              <a:rPr lang="en-GB" b="1" i="0">
                <a:solidFill>
                  <a:srgbClr val="333333"/>
                </a:solidFill>
                <a:effectLst/>
                <a:latin typeface="-apple-system"/>
              </a:rPr>
              <a:t>, M. &amp; </a:t>
            </a:r>
            <a:r>
              <a:rPr lang="en-GB" b="1" i="0" err="1">
                <a:solidFill>
                  <a:srgbClr val="333333"/>
                </a:solidFill>
                <a:effectLst/>
                <a:latin typeface="-apple-system"/>
              </a:rPr>
              <a:t>Groce</a:t>
            </a:r>
            <a:r>
              <a:rPr lang="en-GB" b="1" i="0">
                <a:solidFill>
                  <a:srgbClr val="333333"/>
                </a:solidFill>
                <a:effectLst/>
                <a:latin typeface="-apple-system"/>
              </a:rPr>
              <a:t>, N. Societal attitude and behaviours towards women with disabilities in rural Nepal: pregnancy, childbirth and motherhood. </a:t>
            </a:r>
            <a:r>
              <a:rPr lang="en-GB" b="1" i="1">
                <a:solidFill>
                  <a:srgbClr val="333333"/>
                </a:solidFill>
                <a:effectLst/>
                <a:latin typeface="-apple-system"/>
              </a:rPr>
              <a:t>BMC Pregnancy Childbirth</a:t>
            </a:r>
            <a:r>
              <a:rPr lang="en-GB" b="1" i="0">
                <a:solidFill>
                  <a:srgbClr val="333333"/>
                </a:solidFill>
                <a:effectLst/>
                <a:latin typeface="-apple-system"/>
              </a:rPr>
              <a:t> 19, 20 (2019). Available at: https://doi.org/10.1186/s12884-019-2171-4</a:t>
            </a:r>
            <a:endParaRPr lang="en-GB" b="1"/>
          </a:p>
        </p:txBody>
      </p:sp>
      <p:sp>
        <p:nvSpPr>
          <p:cNvPr id="4" name="Slide Number Placeholder 3"/>
          <p:cNvSpPr>
            <a:spLocks noGrp="1"/>
          </p:cNvSpPr>
          <p:nvPr>
            <p:ph type="sldNum" sz="quarter" idx="5"/>
          </p:nvPr>
        </p:nvSpPr>
        <p:spPr/>
        <p:txBody>
          <a:bodyPr/>
          <a:lstStyle/>
          <a:p>
            <a:fld id="{0E12452D-FF08-4E0F-83D3-26A1AE1BD19F}" type="slidenum">
              <a:rPr lang="en-GB" smtClean="0"/>
              <a:t>111</a:t>
            </a:fld>
            <a:endParaRPr lang="en-GB"/>
          </a:p>
        </p:txBody>
      </p:sp>
    </p:spTree>
    <p:extLst>
      <p:ext uri="{BB962C8B-B14F-4D97-AF65-F5344CB8AC3E}">
        <p14:creationId xmlns:p14="http://schemas.microsoft.com/office/powerpoint/2010/main" val="55997776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highlight>
                  <a:srgbClr val="FFFF00"/>
                </a:highlight>
                <a:ea typeface="+mn-lt"/>
                <a:cs typeface="+mn-lt"/>
              </a:rPr>
              <a:t>Beleza, M. L. (2003). Discrimination against women with disabilities. Available at: https://rm.coe.int/16805a2a17</a:t>
            </a:r>
          </a:p>
          <a:p>
            <a:endParaRPr lang="en-GB" b="0">
              <a:highlight>
                <a:srgbClr val="FFFF00"/>
              </a:highlight>
              <a:ea typeface="+mn-lt"/>
              <a:cs typeface="+mn-lt"/>
            </a:endParaRPr>
          </a:p>
          <a:p>
            <a:r>
              <a:rPr lang="en-GB" b="1" i="0" err="1">
                <a:solidFill>
                  <a:srgbClr val="333333"/>
                </a:solidFill>
                <a:effectLst/>
                <a:latin typeface="-apple-system"/>
              </a:rPr>
              <a:t>Devkota</a:t>
            </a:r>
            <a:r>
              <a:rPr lang="en-GB" b="1" i="0">
                <a:solidFill>
                  <a:srgbClr val="333333"/>
                </a:solidFill>
                <a:effectLst/>
                <a:latin typeface="-apple-system"/>
              </a:rPr>
              <a:t>, H.R., </a:t>
            </a:r>
            <a:r>
              <a:rPr lang="en-GB" b="1" i="0" err="1">
                <a:solidFill>
                  <a:srgbClr val="333333"/>
                </a:solidFill>
                <a:effectLst/>
                <a:latin typeface="-apple-system"/>
              </a:rPr>
              <a:t>Kett</a:t>
            </a:r>
            <a:r>
              <a:rPr lang="en-GB" b="1" i="0">
                <a:solidFill>
                  <a:srgbClr val="333333"/>
                </a:solidFill>
                <a:effectLst/>
                <a:latin typeface="-apple-system"/>
              </a:rPr>
              <a:t>, M. &amp; </a:t>
            </a:r>
            <a:r>
              <a:rPr lang="en-GB" b="1" i="0" err="1">
                <a:solidFill>
                  <a:srgbClr val="333333"/>
                </a:solidFill>
                <a:effectLst/>
                <a:latin typeface="-apple-system"/>
              </a:rPr>
              <a:t>Groce</a:t>
            </a:r>
            <a:r>
              <a:rPr lang="en-GB" b="1" i="0">
                <a:solidFill>
                  <a:srgbClr val="333333"/>
                </a:solidFill>
                <a:effectLst/>
                <a:latin typeface="-apple-system"/>
              </a:rPr>
              <a:t>, N. Societal attitude and behaviours towards women with disabilities in rural Nepal: pregnancy, childbirth and motherhood. </a:t>
            </a:r>
            <a:r>
              <a:rPr lang="en-GB" b="1" i="1">
                <a:solidFill>
                  <a:srgbClr val="333333"/>
                </a:solidFill>
                <a:effectLst/>
                <a:latin typeface="-apple-system"/>
              </a:rPr>
              <a:t>BMC Pregnancy Childbirth</a:t>
            </a:r>
            <a:r>
              <a:rPr lang="en-GB" b="1" i="0">
                <a:solidFill>
                  <a:srgbClr val="333333"/>
                </a:solidFill>
                <a:effectLst/>
                <a:latin typeface="-apple-system"/>
              </a:rPr>
              <a:t> 19, 20 (2019). Available at: https://doi.org/10.1186/s12884-019-2171-4</a:t>
            </a:r>
            <a:endParaRPr lang="en-GB" b="1"/>
          </a:p>
        </p:txBody>
      </p:sp>
      <p:sp>
        <p:nvSpPr>
          <p:cNvPr id="4" name="Slide Number Placeholder 3"/>
          <p:cNvSpPr>
            <a:spLocks noGrp="1"/>
          </p:cNvSpPr>
          <p:nvPr>
            <p:ph type="sldNum" sz="quarter" idx="5"/>
          </p:nvPr>
        </p:nvSpPr>
        <p:spPr/>
        <p:txBody>
          <a:bodyPr/>
          <a:lstStyle/>
          <a:p>
            <a:fld id="{0E12452D-FF08-4E0F-83D3-26A1AE1BD19F}" type="slidenum">
              <a:rPr lang="en-GB" smtClean="0"/>
              <a:t>112</a:t>
            </a:fld>
            <a:endParaRPr lang="en-GB"/>
          </a:p>
        </p:txBody>
      </p:sp>
    </p:spTree>
    <p:extLst>
      <p:ext uri="{BB962C8B-B14F-4D97-AF65-F5344CB8AC3E}">
        <p14:creationId xmlns:p14="http://schemas.microsoft.com/office/powerpoint/2010/main" val="40858603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highlight>
                  <a:srgbClr val="FFFF00"/>
                </a:highlight>
                <a:ea typeface="+mn-lt"/>
                <a:cs typeface="+mn-lt"/>
              </a:rPr>
              <a:t>Beleza, M. L. (2003). Discrimination against women with disabilities. Available at: https://rm.coe.int/16805a2a17</a:t>
            </a:r>
          </a:p>
          <a:p>
            <a:endParaRPr lang="en-GB" b="0">
              <a:highlight>
                <a:srgbClr val="FFFF00"/>
              </a:highlight>
              <a:ea typeface="+mn-lt"/>
              <a:cs typeface="+mn-lt"/>
            </a:endParaRPr>
          </a:p>
          <a:p>
            <a:r>
              <a:rPr lang="en-GB" b="1" i="0" err="1">
                <a:solidFill>
                  <a:srgbClr val="333333"/>
                </a:solidFill>
                <a:effectLst/>
                <a:latin typeface="-apple-system"/>
              </a:rPr>
              <a:t>Devkota</a:t>
            </a:r>
            <a:r>
              <a:rPr lang="en-GB" b="1" i="0">
                <a:solidFill>
                  <a:srgbClr val="333333"/>
                </a:solidFill>
                <a:effectLst/>
                <a:latin typeface="-apple-system"/>
              </a:rPr>
              <a:t>, H.R., </a:t>
            </a:r>
            <a:r>
              <a:rPr lang="en-GB" b="1" i="0" err="1">
                <a:solidFill>
                  <a:srgbClr val="333333"/>
                </a:solidFill>
                <a:effectLst/>
                <a:latin typeface="-apple-system"/>
              </a:rPr>
              <a:t>Kett</a:t>
            </a:r>
            <a:r>
              <a:rPr lang="en-GB" b="1" i="0">
                <a:solidFill>
                  <a:srgbClr val="333333"/>
                </a:solidFill>
                <a:effectLst/>
                <a:latin typeface="-apple-system"/>
              </a:rPr>
              <a:t>, M. &amp; </a:t>
            </a:r>
            <a:r>
              <a:rPr lang="en-GB" b="1" i="0" err="1">
                <a:solidFill>
                  <a:srgbClr val="333333"/>
                </a:solidFill>
                <a:effectLst/>
                <a:latin typeface="-apple-system"/>
              </a:rPr>
              <a:t>Groce</a:t>
            </a:r>
            <a:r>
              <a:rPr lang="en-GB" b="1" i="0">
                <a:solidFill>
                  <a:srgbClr val="333333"/>
                </a:solidFill>
                <a:effectLst/>
                <a:latin typeface="-apple-system"/>
              </a:rPr>
              <a:t>, N. Societal attitude and behaviours towards women with disabilities in rural Nepal: pregnancy, childbirth and motherhood. </a:t>
            </a:r>
            <a:r>
              <a:rPr lang="en-GB" b="1" i="1">
                <a:solidFill>
                  <a:srgbClr val="333333"/>
                </a:solidFill>
                <a:effectLst/>
                <a:latin typeface="-apple-system"/>
              </a:rPr>
              <a:t>BMC Pregnancy Childbirth</a:t>
            </a:r>
            <a:r>
              <a:rPr lang="en-GB" b="1" i="0">
                <a:solidFill>
                  <a:srgbClr val="333333"/>
                </a:solidFill>
                <a:effectLst/>
                <a:latin typeface="-apple-system"/>
              </a:rPr>
              <a:t> 19, 20 (2019). Available at: https://doi.org/10.1186/s12884-019-2171-4</a:t>
            </a:r>
            <a:endParaRPr lang="en-GB" b="1"/>
          </a:p>
        </p:txBody>
      </p:sp>
      <p:sp>
        <p:nvSpPr>
          <p:cNvPr id="4" name="Slide Number Placeholder 3"/>
          <p:cNvSpPr>
            <a:spLocks noGrp="1"/>
          </p:cNvSpPr>
          <p:nvPr>
            <p:ph type="sldNum" sz="quarter" idx="5"/>
          </p:nvPr>
        </p:nvSpPr>
        <p:spPr/>
        <p:txBody>
          <a:bodyPr/>
          <a:lstStyle/>
          <a:p>
            <a:fld id="{0E12452D-FF08-4E0F-83D3-26A1AE1BD19F}" type="slidenum">
              <a:rPr lang="en-GB" smtClean="0"/>
              <a:t>113</a:t>
            </a:fld>
            <a:endParaRPr lang="en-GB"/>
          </a:p>
        </p:txBody>
      </p:sp>
    </p:spTree>
    <p:extLst>
      <p:ext uri="{BB962C8B-B14F-4D97-AF65-F5344CB8AC3E}">
        <p14:creationId xmlns:p14="http://schemas.microsoft.com/office/powerpoint/2010/main" val="19880132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2.5 dans le </a:t>
            </a:r>
            <a:r>
              <a:rPr lang="en-GB" err="1"/>
              <a:t>manuel</a:t>
            </a:r>
            <a:r>
              <a:rPr lang="en-GB"/>
              <a:t> de formation</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114</a:t>
            </a:fld>
            <a:endParaRPr lang="en-GB"/>
          </a:p>
        </p:txBody>
      </p:sp>
    </p:spTree>
    <p:extLst>
      <p:ext uri="{BB962C8B-B14F-4D97-AF65-F5344CB8AC3E}">
        <p14:creationId xmlns:p14="http://schemas.microsoft.com/office/powerpoint/2010/main" val="405305106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1200"/>
              </a:spcBef>
              <a:spcAft>
                <a:spcPts val="800"/>
              </a:spcAft>
            </a:pPr>
            <a:r>
              <a:rPr lang="fr-FR" sz="1800" b="1">
                <a:solidFill>
                  <a:srgbClr val="960051"/>
                </a:solidFill>
                <a:effectLst/>
                <a:latin typeface="Arial" panose="020B0604020202020204" pitchFamily="34" charset="0"/>
                <a:ea typeface="MS PGothic" panose="020B0600070205080204" pitchFamily="34" charset="-128"/>
                <a:cs typeface="Arial" panose="020B0604020202020204" pitchFamily="34" charset="0"/>
              </a:rPr>
              <a:t>Coup de projecteur sur la SDSR dans la CDPH</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a:lnSpc>
                <a:spcPct val="110000"/>
              </a:lnSpc>
              <a:spcBef>
                <a:spcPts val="1200"/>
              </a:spcBef>
              <a:spcAft>
                <a:spcPts val="800"/>
              </a:spcAft>
            </a:pPr>
            <a:r>
              <a:rPr lang="fr-FR" sz="1800" b="1">
                <a:solidFill>
                  <a:srgbClr val="960051"/>
                </a:solidFill>
                <a:effectLst/>
                <a:latin typeface="Arial" panose="020B0604020202020204" pitchFamily="34" charset="0"/>
                <a:ea typeface="MS PGothic" panose="020B0600070205080204" pitchFamily="34" charset="-128"/>
                <a:cs typeface="Arial" panose="020B0604020202020204" pitchFamily="34" charset="0"/>
              </a:rPr>
              <a:t>Article 23 :</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Interdit la discrimination à l’égard des personnes en situation de handicap dans tout ce qui a trait au mariage, à la famille, à la fonction parentale et aux relations personnelles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personnes en situation de handicap ont le droit de décider librement du nombre de leurs enfants et de l’espacement des naissances ainsi que le droit d’avoir accès, de façon appropriée pour leur âge, à l’information et à l’éducation en matière de procréation et de planification familiale.</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pPr>
              <a:lnSpc>
                <a:spcPct val="110000"/>
              </a:lnSpc>
              <a:spcBef>
                <a:spcPts val="1200"/>
              </a:spcBef>
              <a:spcAft>
                <a:spcPts val="800"/>
              </a:spcAft>
            </a:pPr>
            <a:r>
              <a:rPr lang="fr-FR" sz="1800" b="1">
                <a:solidFill>
                  <a:srgbClr val="960051"/>
                </a:solidFill>
                <a:effectLst/>
                <a:latin typeface="Arial" panose="020B0604020202020204" pitchFamily="34" charset="0"/>
                <a:ea typeface="MS PGothic" panose="020B0600070205080204" pitchFamily="34" charset="-128"/>
                <a:cs typeface="Arial" panose="020B0604020202020204" pitchFamily="34" charset="0"/>
              </a:rPr>
              <a:t>Coup de projecteur sur la SDSR dans la Convention sur l'élimination de toutes les formes de discrimination à l'égard des femmes</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a:lnSpc>
                <a:spcPct val="110000"/>
              </a:lnSpc>
              <a:spcBef>
                <a:spcPts val="1200"/>
              </a:spcBef>
              <a:spcAft>
                <a:spcPts val="800"/>
              </a:spcAft>
            </a:pPr>
            <a:r>
              <a:rPr lang="en-GB" sz="1800" b="1">
                <a:solidFill>
                  <a:srgbClr val="960051"/>
                </a:solidFill>
                <a:effectLst/>
                <a:latin typeface="Arial" panose="020B0604020202020204" pitchFamily="34" charset="0"/>
                <a:ea typeface="MS PGothic" panose="020B0600070205080204" pitchFamily="34" charset="-128"/>
                <a:cs typeface="Arial" panose="020B0604020202020204" pitchFamily="34" charset="0"/>
              </a:rPr>
              <a:t>Article 16: </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a:lnSpc>
                <a:spcPct val="110000"/>
              </a:lnSpc>
              <a:spcBef>
                <a:spcPts val="200"/>
              </a:spcBef>
              <a:spcAft>
                <a:spcPts val="800"/>
              </a:spcAft>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États parties prennent toutes les mesures appropriées pour éliminer la discrimination à l'égard des femmes dans toutes les questions découlant du mariage et dans les rapports familiaux et, en particulier, assurent, sur la base de l'égalité de l'homme et de la femme (Assemblée générale des Nations Unies, 1979):</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spcAft>
                <a:spcPts val="800"/>
              </a:spcAft>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même droit de contracter mariage - les mêmes droits et les mêmes responsabilités au cours du mariage et lors de sa dissolution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spcAft>
                <a:spcPts val="800"/>
              </a:spcAft>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 même droit de choisir librement son conjoint et de ne contracter mariage que de son libre et plein consentement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spcAft>
                <a:spcPts val="800"/>
              </a:spcAft>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En tant que parents, quel que soit leur état matrimonial, pour les questions se rapportant à leurs enfants ;</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342900" lvl="0" indent="-342900">
              <a:lnSpc>
                <a:spcPct val="110000"/>
              </a:lnSpc>
              <a:spcBef>
                <a:spcPts val="200"/>
              </a:spcBef>
              <a:spcAft>
                <a:spcPts val="800"/>
              </a:spcAft>
              <a:buClr>
                <a:srgbClr val="960051"/>
              </a:buClr>
              <a:buFont typeface="Symbol" panose="05050102010706020507" pitchFamily="18" charset="2"/>
              <a:buChar char=""/>
            </a:pP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Les mêmes droits de décider librement et en toute connaissance de cause du nombre et de l'espacement des naissances et d'avoir accès aux informations, à l'éducation et aux moyens nécessaires pour leur permettre d'exercer ces droits.</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a:p>
          <a:p>
            <a:r>
              <a:rPr lang="fr-FR"/>
              <a:t>Observation générale n° 3 (2016) sur les femmes et les filles handicapées</a:t>
            </a:r>
          </a:p>
          <a:p>
            <a:r>
              <a:rPr lang="fr-FR" b="0"/>
              <a:t>« Les femmes handicapées ont le droit de décider du nombre de leurs enfants et de l’espacement des naissances, et le droit d’être maîtresses de leur sexualité, y compris leur santé en matière de sexualité et de procréation, sans aucune contrainte, discrimination ou violence. » (Comité des droits des personnes handicapées, 2016). </a:t>
            </a:r>
          </a:p>
          <a:p>
            <a:r>
              <a:rPr lang="fr-FR" b="0"/>
              <a:t>« Toutes les femmes handicapées doivent pouvoir exercer leur capacité juridique et prendre leurs propres décisions…notamment prendre leurs propres décisions pour ce qui est de préserver leur fécondité et leur autonomie en matière de procréation, exercer leur droit de décider du nombre de leurs enfants et de l’échelonnement des naissances, consentir à une déclaration de paternité et l’accepter, et exercer leur droit d’établir des relations. »</a:t>
            </a:r>
          </a:p>
          <a:p>
            <a:endParaRPr lang="fr-FR" b="0"/>
          </a:p>
          <a:p>
            <a:pPr>
              <a:lnSpc>
                <a:spcPct val="110000"/>
              </a:lnSpc>
              <a:spcBef>
                <a:spcPts val="1200"/>
              </a:spcBef>
              <a:spcAft>
                <a:spcPts val="800"/>
              </a:spcAft>
            </a:pPr>
            <a:r>
              <a:rPr lang="fr-FR" sz="1800" b="1">
                <a:solidFill>
                  <a:srgbClr val="960051"/>
                </a:solidFill>
                <a:effectLst/>
                <a:latin typeface="Arial" panose="020B0604020202020204" pitchFamily="34" charset="0"/>
                <a:ea typeface="MS PGothic" panose="020B0600070205080204" pitchFamily="34" charset="-128"/>
                <a:cs typeface="Arial" panose="020B0604020202020204" pitchFamily="34" charset="0"/>
              </a:rPr>
              <a:t>SDSR dans les ODD</a:t>
            </a:r>
            <a:endParaRPr lang="en-GB" sz="1800" b="1">
              <a:solidFill>
                <a:srgbClr val="403A60"/>
              </a:solidFill>
              <a:effectLst/>
              <a:latin typeface="Arial" panose="020B0604020202020204" pitchFamily="34" charset="0"/>
              <a:ea typeface="MS PGothic" panose="020B0600070205080204" pitchFamily="34" charset="-128"/>
              <a:cs typeface="Arial" panose="020B0604020202020204" pitchFamily="34" charset="0"/>
            </a:endParaRPr>
          </a:p>
          <a:p>
            <a:pPr>
              <a:lnSpc>
                <a:spcPct val="107000"/>
              </a:lnSpc>
              <a:spcBef>
                <a:spcPts val="200"/>
              </a:spcBef>
              <a:spcAft>
                <a:spcPts val="800"/>
              </a:spcAft>
            </a:pPr>
            <a:r>
              <a:rPr lang="fr-FR" sz="1800" b="0" u="sng">
                <a:solidFill>
                  <a:srgbClr val="000000"/>
                </a:solidFill>
                <a:effectLst/>
                <a:latin typeface="Arial" panose="020B0604020202020204" pitchFamily="34" charset="0"/>
                <a:ea typeface="Arial" panose="020B0604020202020204" pitchFamily="34" charset="0"/>
                <a:cs typeface="Arial" panose="020B0604020202020204" pitchFamily="34" charset="0"/>
              </a:rPr>
              <a:t>Objectif 3, cible 3.7 </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D’ici à 2030, assurer l’accès de tous à des services de soins de santé sexuelle et procréative, y compris à des fins de planification familiale, d’information et d’éducation, et la prise en compte de la santé procréative dans les stratégies et programmes nationaux (Département des affaires économiques et sociales des Nations Unies, 2015).</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a:lnSpc>
                <a:spcPct val="110000"/>
              </a:lnSpc>
              <a:spcBef>
                <a:spcPts val="200"/>
              </a:spcBef>
              <a:spcAft>
                <a:spcPts val="800"/>
              </a:spcAft>
            </a:pPr>
            <a:r>
              <a:rPr lang="fr-FR" sz="1800" b="0" u="sng">
                <a:solidFill>
                  <a:srgbClr val="000000"/>
                </a:solidFill>
                <a:effectLst/>
                <a:latin typeface="Arial" panose="020B0604020202020204" pitchFamily="34" charset="0"/>
                <a:ea typeface="Arial" panose="020B0604020202020204" pitchFamily="34" charset="0"/>
                <a:cs typeface="Arial" panose="020B0604020202020204" pitchFamily="34" charset="0"/>
              </a:rPr>
              <a:t>Objectif 5, cible 5.6 </a:t>
            </a:r>
            <a:r>
              <a:rPr lang="fr-FR" sz="1800" b="0">
                <a:solidFill>
                  <a:srgbClr val="000000"/>
                </a:solidFill>
                <a:effectLst/>
                <a:latin typeface="Arial" panose="020B0604020202020204" pitchFamily="34" charset="0"/>
                <a:ea typeface="Arial" panose="020B0604020202020204" pitchFamily="34" charset="0"/>
                <a:cs typeface="Arial" panose="020B0604020202020204" pitchFamily="34" charset="0"/>
              </a:rPr>
              <a:t>: Assurer l’accès de tous aux soins de santé sexuelle et procréative et faire en sorte que chacun puisse exercer ses droits en matière de procréation</a:t>
            </a:r>
            <a:endParaRPr lang="en-GB" sz="18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fr-FR" b="0"/>
          </a:p>
          <a:p>
            <a:endParaRPr lang="en-GB"/>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115</a:t>
            </a:fld>
            <a:endParaRPr lang="en-GB"/>
          </a:p>
        </p:txBody>
      </p:sp>
    </p:spTree>
    <p:extLst>
      <p:ext uri="{BB962C8B-B14F-4D97-AF65-F5344CB8AC3E}">
        <p14:creationId xmlns:p14="http://schemas.microsoft.com/office/powerpoint/2010/main" val="424658839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en-GB"/>
              <a:t>Section 2.6 in training manual </a:t>
            </a:r>
          </a:p>
          <a:p>
            <a:endParaRPr lang="en-GB"/>
          </a:p>
        </p:txBody>
      </p:sp>
      <p:sp>
        <p:nvSpPr>
          <p:cNvPr id="4" name="Slide Number Placeholder 3"/>
          <p:cNvSpPr>
            <a:spLocks noGrp="1"/>
          </p:cNvSpPr>
          <p:nvPr>
            <p:ph type="sldNum" sz="quarter" idx="5"/>
          </p:nvPr>
        </p:nvSpPr>
        <p:spPr/>
        <p:txBody>
          <a:bodyPr/>
          <a:lstStyle/>
          <a:p>
            <a:fld id="{0E12452D-FF08-4E0F-83D3-26A1AE1BD19F}" type="slidenum">
              <a:rPr lang="en-GB" smtClean="0"/>
              <a:t>116</a:t>
            </a:fld>
            <a:endParaRPr lang="en-GB"/>
          </a:p>
        </p:txBody>
      </p:sp>
    </p:spTree>
    <p:extLst>
      <p:ext uri="{BB962C8B-B14F-4D97-AF65-F5344CB8AC3E}">
        <p14:creationId xmlns:p14="http://schemas.microsoft.com/office/powerpoint/2010/main" val="3548514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371475" y="4779121"/>
            <a:ext cx="11449050" cy="1321198"/>
          </a:xfrm>
        </p:spPr>
        <p:txBody>
          <a:bodyPr bIns="180000" anchor="b"/>
          <a:lstStyle>
            <a:lvl1pPr algn="l">
              <a:lnSpc>
                <a:spcPct val="100000"/>
              </a:lnSpc>
              <a:defRPr sz="3600">
                <a:solidFill>
                  <a:schemeClr val="tx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380901" y="6100319"/>
            <a:ext cx="9305345" cy="542747"/>
          </a:xfrm>
        </p:spPr>
        <p:txBody>
          <a:bodyPr/>
          <a:lstStyle>
            <a:lvl1pPr marL="0" indent="0" algn="l">
              <a:buNone/>
              <a:defRPr sz="2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GB" noProof="0"/>
          </a:p>
        </p:txBody>
      </p:sp>
      <p:grpSp>
        <p:nvGrpSpPr>
          <p:cNvPr id="11" name="logo" descr="Sightsavers logo">
            <a:extLst>
              <a:ext uri="{FF2B5EF4-FFF2-40B4-BE49-F238E27FC236}">
                <a16:creationId xmlns:a16="http://schemas.microsoft.com/office/drawing/2014/main" id="{1074A7D2-9539-49E3-BCC4-45A9A65909F4}"/>
              </a:ext>
              <a:ext uri="{C183D7F6-B498-43B3-948B-1728B52AA6E4}">
                <adec:decorative xmlns:adec="http://schemas.microsoft.com/office/drawing/2017/decorative" val="0"/>
              </a:ext>
            </a:extLst>
          </p:cNvPr>
          <p:cNvGrpSpPr/>
          <p:nvPr userDrawn="1"/>
        </p:nvGrpSpPr>
        <p:grpSpPr>
          <a:xfrm>
            <a:off x="9793439" y="6072004"/>
            <a:ext cx="2167732" cy="627508"/>
            <a:chOff x="11992512" y="2972703"/>
            <a:chExt cx="1337726" cy="387241"/>
          </a:xfrm>
        </p:grpSpPr>
        <p:grpSp>
          <p:nvGrpSpPr>
            <p:cNvPr id="12" name="Group 11">
              <a:extLst>
                <a:ext uri="{FF2B5EF4-FFF2-40B4-BE49-F238E27FC236}">
                  <a16:creationId xmlns:a16="http://schemas.microsoft.com/office/drawing/2014/main" id="{B7A2DECB-34FE-46B6-9A33-4C58F63747DF}"/>
                </a:ext>
              </a:extLst>
            </p:cNvPr>
            <p:cNvGrpSpPr>
              <a:grpSpLocks noChangeAspect="1"/>
            </p:cNvGrpSpPr>
            <p:nvPr userDrawn="1"/>
          </p:nvGrpSpPr>
          <p:grpSpPr>
            <a:xfrm>
              <a:off x="12085906" y="3025010"/>
              <a:ext cx="1152000" cy="277703"/>
              <a:chOff x="11117581" y="2449513"/>
              <a:chExt cx="3516630" cy="847725"/>
            </a:xfrm>
          </p:grpSpPr>
          <p:sp>
            <p:nvSpPr>
              <p:cNvPr id="14" name="Freeform: Shape 13">
                <a:extLst>
                  <a:ext uri="{FF2B5EF4-FFF2-40B4-BE49-F238E27FC236}">
                    <a16:creationId xmlns:a16="http://schemas.microsoft.com/office/drawing/2014/main" id="{7AC2CB46-5C4A-414A-AA06-80B423936400}"/>
                  </a:ext>
                  <a:ext uri="{C183D7F6-B498-43B3-948B-1728B52AA6E4}">
                    <adec:decorative xmlns:adec="http://schemas.microsoft.com/office/drawing/2017/decorative" val="1"/>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noProof="0"/>
              </a:p>
            </p:txBody>
          </p:sp>
          <p:sp>
            <p:nvSpPr>
              <p:cNvPr id="15" name="Freeform: Shape 14">
                <a:extLst>
                  <a:ext uri="{FF2B5EF4-FFF2-40B4-BE49-F238E27FC236}">
                    <a16:creationId xmlns:a16="http://schemas.microsoft.com/office/drawing/2014/main" id="{A9818482-F769-4CD4-9F22-881F0BD61DD3}"/>
                  </a:ext>
                  <a:ext uri="{C183D7F6-B498-43B3-948B-1728B52AA6E4}">
                    <adec:decorative xmlns:adec="http://schemas.microsoft.com/office/drawing/2017/decorative" val="1"/>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3" name="Rectangle 12">
              <a:extLst>
                <a:ext uri="{FF2B5EF4-FFF2-40B4-BE49-F238E27FC236}">
                  <a16:creationId xmlns:a16="http://schemas.microsoft.com/office/drawing/2014/main" id="{C13DEB1E-1B3E-4056-BEC0-36F2AF8F7018}"/>
                </a:ext>
                <a:ext uri="{C183D7F6-B498-43B3-948B-1728B52AA6E4}">
                  <adec:decorative xmlns:adec="http://schemas.microsoft.com/office/drawing/2017/decorative" val="1"/>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10" name="Picture Placeholder 9">
            <a:extLst>
              <a:ext uri="{FF2B5EF4-FFF2-40B4-BE49-F238E27FC236}">
                <a16:creationId xmlns:a16="http://schemas.microsoft.com/office/drawing/2014/main" id="{3F2C2B38-58E4-4590-8C8B-F78825C13710}"/>
              </a:ext>
              <a:ext uri="{C183D7F6-B498-43B3-948B-1728B52AA6E4}">
                <adec:decorative xmlns:adec="http://schemas.microsoft.com/office/drawing/2017/decorative" val="1"/>
              </a:ext>
            </a:extLst>
          </p:cNvPr>
          <p:cNvSpPr>
            <a:spLocks noGrp="1"/>
          </p:cNvSpPr>
          <p:nvPr>
            <p:ph type="pic" sz="quarter" idx="10"/>
          </p:nvPr>
        </p:nvSpPr>
        <p:spPr>
          <a:xfrm>
            <a:off x="0" y="0"/>
            <a:ext cx="12192000" cy="4572000"/>
          </a:xfrm>
          <a:solidFill>
            <a:schemeClr val="bg2"/>
          </a:solidFill>
        </p:spPr>
        <p:txBody>
          <a:bodyPr/>
          <a:lstStyle/>
          <a:p>
            <a:r>
              <a:rPr lang="en-US" noProof="0"/>
              <a:t>Click icon to add picture</a:t>
            </a:r>
            <a:endParaRPr lang="en-GB" noProof="0"/>
          </a:p>
        </p:txBody>
      </p:sp>
    </p:spTree>
    <p:extLst>
      <p:ext uri="{BB962C8B-B14F-4D97-AF65-F5344CB8AC3E}">
        <p14:creationId xmlns:p14="http://schemas.microsoft.com/office/powerpoint/2010/main" val="1312908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row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4" name="Content Placeholder 3">
            <a:extLst>
              <a:ext uri="{FF2B5EF4-FFF2-40B4-BE49-F238E27FC236}">
                <a16:creationId xmlns:a16="http://schemas.microsoft.com/office/drawing/2014/main" id="{BE29FAAD-B612-4305-9086-2BC3F6485084}"/>
              </a:ext>
            </a:extLst>
          </p:cNvPr>
          <p:cNvSpPr>
            <a:spLocks noGrp="1"/>
          </p:cNvSpPr>
          <p:nvPr>
            <p:ph sz="quarter" idx="12"/>
          </p:nvPr>
        </p:nvSpPr>
        <p:spPr>
          <a:xfrm>
            <a:off x="371475" y="1628776"/>
            <a:ext cx="11449050" cy="2052637"/>
          </a:xfrm>
        </p:spPr>
        <p:txBody>
          <a:bodyPr/>
          <a:lstStyle/>
          <a:p>
            <a:pPr lvl="0"/>
            <a:r>
              <a:rPr lang="en-US" noProof="0"/>
              <a:t>Click to edit Master text styles</a:t>
            </a:r>
          </a:p>
          <a:p>
            <a:pPr lvl="1"/>
            <a:r>
              <a:rPr lang="en-US" noProof="0"/>
              <a:t>Second level</a:t>
            </a:r>
          </a:p>
          <a:p>
            <a:pPr lvl="2"/>
            <a:r>
              <a:rPr lang="en-US" noProof="0"/>
              <a:t>Third level</a:t>
            </a:r>
          </a:p>
        </p:txBody>
      </p:sp>
      <p:sp>
        <p:nvSpPr>
          <p:cNvPr id="7" name="Content Placeholder 6">
            <a:extLst>
              <a:ext uri="{FF2B5EF4-FFF2-40B4-BE49-F238E27FC236}">
                <a16:creationId xmlns:a16="http://schemas.microsoft.com/office/drawing/2014/main" id="{EEBD5A95-0581-47BC-8EA8-14DE5B137897}"/>
              </a:ext>
            </a:extLst>
          </p:cNvPr>
          <p:cNvSpPr>
            <a:spLocks noGrp="1"/>
          </p:cNvSpPr>
          <p:nvPr>
            <p:ph sz="quarter" idx="13"/>
          </p:nvPr>
        </p:nvSpPr>
        <p:spPr>
          <a:xfrm>
            <a:off x="371475" y="3932826"/>
            <a:ext cx="11449050" cy="2052049"/>
          </a:xfrm>
        </p:spPr>
        <p:txBody>
          <a:bodyPr/>
          <a:lstStyle/>
          <a:p>
            <a:pPr lvl="0"/>
            <a:r>
              <a:rPr lang="en-US" noProof="0"/>
              <a:t>Click to edit Master text styles</a:t>
            </a:r>
          </a:p>
          <a:p>
            <a:pPr lvl="1"/>
            <a:r>
              <a:rPr lang="en-US" noProof="0"/>
              <a:t>Second level</a:t>
            </a:r>
          </a:p>
          <a:p>
            <a:pPr lvl="2"/>
            <a:r>
              <a:rPr lang="en-US" noProof="0"/>
              <a:t>Third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3035189326"/>
      </p:ext>
    </p:extLst>
  </p:cSld>
  <p:clrMapOvr>
    <a:masterClrMapping/>
  </p:clrMapOvr>
  <p:extLst>
    <p:ext uri="{DCECCB84-F9BA-43D5-87BE-67443E8EF086}">
      <p15:sldGuideLst xmlns:p15="http://schemas.microsoft.com/office/powerpoint/2012/main">
        <p15:guide id="3" orient="horz" pos="231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9" name="Content Placeholder 8">
            <a:extLst>
              <a:ext uri="{FF2B5EF4-FFF2-40B4-BE49-F238E27FC236}">
                <a16:creationId xmlns:a16="http://schemas.microsoft.com/office/drawing/2014/main" id="{50CEB6D1-491D-4DA9-A11E-36DF3F73A174}"/>
              </a:ext>
            </a:extLst>
          </p:cNvPr>
          <p:cNvSpPr>
            <a:spLocks noGrp="1"/>
          </p:cNvSpPr>
          <p:nvPr>
            <p:ph sz="quarter" idx="12"/>
          </p:nvPr>
        </p:nvSpPr>
        <p:spPr>
          <a:xfrm>
            <a:off x="371475" y="1628776"/>
            <a:ext cx="3636963"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1" name="Content Placeholder 10">
            <a:extLst>
              <a:ext uri="{FF2B5EF4-FFF2-40B4-BE49-F238E27FC236}">
                <a16:creationId xmlns:a16="http://schemas.microsoft.com/office/drawing/2014/main" id="{5D1BD9DF-158F-4257-B90F-8523B9B6DD64}"/>
              </a:ext>
            </a:extLst>
          </p:cNvPr>
          <p:cNvSpPr>
            <a:spLocks noGrp="1"/>
          </p:cNvSpPr>
          <p:nvPr>
            <p:ph sz="quarter" idx="13"/>
          </p:nvPr>
        </p:nvSpPr>
        <p:spPr>
          <a:xfrm>
            <a:off x="4259263" y="1628776"/>
            <a:ext cx="3673475"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3" name="Content Placeholder 12">
            <a:extLst>
              <a:ext uri="{FF2B5EF4-FFF2-40B4-BE49-F238E27FC236}">
                <a16:creationId xmlns:a16="http://schemas.microsoft.com/office/drawing/2014/main" id="{5D57F97C-249E-48DE-BE14-4778877A4568}"/>
              </a:ext>
            </a:extLst>
          </p:cNvPr>
          <p:cNvSpPr>
            <a:spLocks noGrp="1"/>
          </p:cNvSpPr>
          <p:nvPr>
            <p:ph sz="quarter" idx="14"/>
          </p:nvPr>
        </p:nvSpPr>
        <p:spPr>
          <a:xfrm>
            <a:off x="8148638" y="1628776"/>
            <a:ext cx="3671887"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2562757577"/>
      </p:ext>
    </p:extLst>
  </p:cSld>
  <p:clrMapOvr>
    <a:masterClrMapping/>
  </p:clrMapOvr>
  <p:extLst>
    <p:ext uri="{DCECCB84-F9BA-43D5-87BE-67443E8EF086}">
      <p15:sldGuideLst xmlns:p15="http://schemas.microsoft.com/office/powerpoint/2012/main">
        <p15:guide id="1" pos="2525" userDrawn="1">
          <p15:clr>
            <a:srgbClr val="FBAE40"/>
          </p15:clr>
        </p15:guide>
        <p15:guide id="2" pos="2683" userDrawn="1">
          <p15:clr>
            <a:srgbClr val="FBAE40"/>
          </p15:clr>
        </p15:guide>
        <p15:guide id="3" pos="4997" userDrawn="1">
          <p15:clr>
            <a:srgbClr val="FBAE40"/>
          </p15:clr>
        </p15:guide>
        <p15:guide id="4" pos="5133"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12" name="Content Placeholder 11">
            <a:extLst>
              <a:ext uri="{FF2B5EF4-FFF2-40B4-BE49-F238E27FC236}">
                <a16:creationId xmlns:a16="http://schemas.microsoft.com/office/drawing/2014/main" id="{0A5D91C8-07E8-4DB2-8E51-CD5F91340054}"/>
              </a:ext>
            </a:extLst>
          </p:cNvPr>
          <p:cNvSpPr>
            <a:spLocks noGrp="1"/>
          </p:cNvSpPr>
          <p:nvPr>
            <p:ph sz="quarter" idx="14"/>
          </p:nvPr>
        </p:nvSpPr>
        <p:spPr>
          <a:xfrm>
            <a:off x="371475" y="1628775"/>
            <a:ext cx="5616575" cy="2052051"/>
          </a:xfrm>
        </p:spPr>
        <p:txBody>
          <a:bodyPr/>
          <a:lstStyle/>
          <a:p>
            <a:pPr lvl="0"/>
            <a:r>
              <a:rPr lang="en-US" noProof="0"/>
              <a:t>Click to edit Master text styles</a:t>
            </a:r>
          </a:p>
          <a:p>
            <a:pPr lvl="1"/>
            <a:r>
              <a:rPr lang="en-US" noProof="0"/>
              <a:t>Second level</a:t>
            </a:r>
          </a:p>
        </p:txBody>
      </p:sp>
      <p:sp>
        <p:nvSpPr>
          <p:cNvPr id="14" name="Content Placeholder 13">
            <a:extLst>
              <a:ext uri="{FF2B5EF4-FFF2-40B4-BE49-F238E27FC236}">
                <a16:creationId xmlns:a16="http://schemas.microsoft.com/office/drawing/2014/main" id="{072318BD-5EB6-43BB-9FA4-D83A7E481442}"/>
              </a:ext>
            </a:extLst>
          </p:cNvPr>
          <p:cNvSpPr>
            <a:spLocks noGrp="1"/>
          </p:cNvSpPr>
          <p:nvPr>
            <p:ph sz="quarter" idx="15"/>
          </p:nvPr>
        </p:nvSpPr>
        <p:spPr>
          <a:xfrm>
            <a:off x="6203950" y="1628775"/>
            <a:ext cx="5616575" cy="2052051"/>
          </a:xfrm>
        </p:spPr>
        <p:txBody>
          <a:bodyPr/>
          <a:lstStyle/>
          <a:p>
            <a:pPr lvl="0"/>
            <a:r>
              <a:rPr lang="en-US" noProof="0"/>
              <a:t>Click to edit Master text styles</a:t>
            </a:r>
          </a:p>
          <a:p>
            <a:pPr lvl="1"/>
            <a:r>
              <a:rPr lang="en-US" noProof="0"/>
              <a:t>Second level</a:t>
            </a:r>
          </a:p>
        </p:txBody>
      </p:sp>
      <p:sp>
        <p:nvSpPr>
          <p:cNvPr id="8" name="Content Placeholder 7">
            <a:extLst>
              <a:ext uri="{FF2B5EF4-FFF2-40B4-BE49-F238E27FC236}">
                <a16:creationId xmlns:a16="http://schemas.microsoft.com/office/drawing/2014/main" id="{A23E19B8-09D4-436F-8A8A-395F03915AEB}"/>
              </a:ext>
            </a:extLst>
          </p:cNvPr>
          <p:cNvSpPr>
            <a:spLocks noGrp="1"/>
          </p:cNvSpPr>
          <p:nvPr>
            <p:ph sz="quarter" idx="12"/>
          </p:nvPr>
        </p:nvSpPr>
        <p:spPr>
          <a:xfrm>
            <a:off x="371475" y="3932826"/>
            <a:ext cx="5599113" cy="2031939"/>
          </a:xfrm>
        </p:spPr>
        <p:txBody>
          <a:bodyPr/>
          <a:lstStyle/>
          <a:p>
            <a:pPr lvl="0"/>
            <a:r>
              <a:rPr lang="en-US" noProof="0"/>
              <a:t>Click to edit Master text styles</a:t>
            </a:r>
          </a:p>
          <a:p>
            <a:pPr lvl="1"/>
            <a:r>
              <a:rPr lang="en-US" noProof="0"/>
              <a:t>Second level</a:t>
            </a:r>
          </a:p>
        </p:txBody>
      </p:sp>
      <p:sp>
        <p:nvSpPr>
          <p:cNvPr id="10" name="Content Placeholder 9">
            <a:extLst>
              <a:ext uri="{FF2B5EF4-FFF2-40B4-BE49-F238E27FC236}">
                <a16:creationId xmlns:a16="http://schemas.microsoft.com/office/drawing/2014/main" id="{E7D61831-40A1-486E-BAE8-79078EA56A7D}"/>
              </a:ext>
            </a:extLst>
          </p:cNvPr>
          <p:cNvSpPr>
            <a:spLocks noGrp="1"/>
          </p:cNvSpPr>
          <p:nvPr>
            <p:ph sz="quarter" idx="13"/>
          </p:nvPr>
        </p:nvSpPr>
        <p:spPr>
          <a:xfrm>
            <a:off x="6203950" y="3932826"/>
            <a:ext cx="5616575" cy="2031939"/>
          </a:xfrm>
        </p:spPr>
        <p:txBody>
          <a:bodyPr/>
          <a:lstStyle/>
          <a:p>
            <a:pPr lvl="0"/>
            <a:r>
              <a:rPr lang="en-US" noProof="0"/>
              <a:t>Click to edit Master text styles</a:t>
            </a:r>
          </a:p>
          <a:p>
            <a:pPr lvl="1"/>
            <a:r>
              <a:rPr lang="en-US" noProof="0"/>
              <a:t>Second level</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1482981737"/>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guide id="3" orient="horz" pos="231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8" name="Text Placeholder 7">
            <a:extLst>
              <a:ext uri="{FF2B5EF4-FFF2-40B4-BE49-F238E27FC236}">
                <a16:creationId xmlns:a16="http://schemas.microsoft.com/office/drawing/2014/main" id="{3E633306-131B-4480-8D70-B47784205AF3}"/>
              </a:ext>
            </a:extLst>
          </p:cNvPr>
          <p:cNvSpPr>
            <a:spLocks noGrp="1"/>
          </p:cNvSpPr>
          <p:nvPr>
            <p:ph type="body" sz="quarter" idx="13"/>
          </p:nvPr>
        </p:nvSpPr>
        <p:spPr>
          <a:xfrm>
            <a:off x="371473" y="1628775"/>
            <a:ext cx="11449050" cy="622800"/>
          </a:xfrm>
        </p:spPr>
        <p:txBody>
          <a:bodyPr/>
          <a:lstStyle/>
          <a:p>
            <a:pPr lvl="0"/>
            <a:r>
              <a:rPr lang="en-US" noProof="0"/>
              <a:t>Click to edit Master text styles</a:t>
            </a:r>
          </a:p>
        </p:txBody>
      </p:sp>
      <p:sp>
        <p:nvSpPr>
          <p:cNvPr id="6" name="Content Placeholder 5">
            <a:extLst>
              <a:ext uri="{FF2B5EF4-FFF2-40B4-BE49-F238E27FC236}">
                <a16:creationId xmlns:a16="http://schemas.microsoft.com/office/drawing/2014/main" id="{C59932CE-03E8-4FDD-B270-621A67DE5D31}"/>
              </a:ext>
            </a:extLst>
          </p:cNvPr>
          <p:cNvSpPr>
            <a:spLocks noGrp="1"/>
          </p:cNvSpPr>
          <p:nvPr>
            <p:ph sz="quarter" idx="12"/>
          </p:nvPr>
        </p:nvSpPr>
        <p:spPr>
          <a:xfrm>
            <a:off x="371473" y="2250711"/>
            <a:ext cx="11449050" cy="373416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1011842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with headin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0AC70B1F-2D17-4950-B916-F394ED6F655D}"/>
              </a:ext>
            </a:extLst>
          </p:cNvPr>
          <p:cNvSpPr>
            <a:spLocks noGrp="1"/>
          </p:cNvSpPr>
          <p:nvPr>
            <p:ph type="title"/>
          </p:nvPr>
        </p:nvSpPr>
        <p:spPr/>
        <p:txBody>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CA05F7D-2D55-460F-8638-EEF1E41D5B5E}"/>
              </a:ext>
            </a:extLst>
          </p:cNvPr>
          <p:cNvSpPr>
            <a:spLocks noGrp="1"/>
          </p:cNvSpPr>
          <p:nvPr>
            <p:ph type="body" idx="1"/>
          </p:nvPr>
        </p:nvSpPr>
        <p:spPr>
          <a:xfrm>
            <a:off x="371475" y="1628775"/>
            <a:ext cx="5598524" cy="623886"/>
          </a:xfrm>
        </p:spPr>
        <p:txBody>
          <a:bodyPr anchor="t"/>
          <a:lstStyle>
            <a:lvl1pPr marL="0" indent="0">
              <a:buNone/>
              <a:defRPr sz="2800" b="1"/>
            </a:lvl1pPr>
            <a:lvl2pPr marL="0" indent="0">
              <a:buNone/>
              <a:defRPr sz="2800" b="1"/>
            </a:lvl2pPr>
            <a:lvl3pPr marL="0" indent="0">
              <a:buNone/>
              <a:defRPr sz="1800" b="0"/>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474B1A9B-B448-4123-83A6-39F42E4E7260}"/>
              </a:ext>
            </a:extLst>
          </p:cNvPr>
          <p:cNvSpPr>
            <a:spLocks noGrp="1"/>
          </p:cNvSpPr>
          <p:nvPr>
            <p:ph sz="half" idx="2"/>
          </p:nvPr>
        </p:nvSpPr>
        <p:spPr>
          <a:xfrm>
            <a:off x="371477" y="2253075"/>
            <a:ext cx="5598524" cy="37318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Text Placeholder 4">
            <a:extLst>
              <a:ext uri="{FF2B5EF4-FFF2-40B4-BE49-F238E27FC236}">
                <a16:creationId xmlns:a16="http://schemas.microsoft.com/office/drawing/2014/main" id="{49FF8D2C-8168-471E-AF6C-560A58D7E0D2}"/>
              </a:ext>
            </a:extLst>
          </p:cNvPr>
          <p:cNvSpPr>
            <a:spLocks noGrp="1"/>
          </p:cNvSpPr>
          <p:nvPr>
            <p:ph type="body" sz="quarter" idx="3"/>
          </p:nvPr>
        </p:nvSpPr>
        <p:spPr>
          <a:xfrm>
            <a:off x="6222000" y="1629187"/>
            <a:ext cx="5598525" cy="623887"/>
          </a:xfrm>
        </p:spPr>
        <p:txBody>
          <a:bodyPr anchor="t"/>
          <a:lstStyle>
            <a:lvl1pPr marL="0" indent="0">
              <a:buNone/>
              <a:defRPr sz="2800" b="1"/>
            </a:lvl1pPr>
            <a:lvl2pPr marL="0" indent="0">
              <a:buNone/>
              <a:defRPr sz="2800" b="1"/>
            </a:lvl2pPr>
            <a:lvl3pPr marL="0" indent="0">
              <a:buNone/>
              <a:defRPr sz="1800" b="0"/>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E0077957-1552-4F74-B2FA-8102C45A42E4}"/>
              </a:ext>
            </a:extLst>
          </p:cNvPr>
          <p:cNvSpPr>
            <a:spLocks noGrp="1"/>
          </p:cNvSpPr>
          <p:nvPr>
            <p:ph sz="quarter" idx="4"/>
          </p:nvPr>
        </p:nvSpPr>
        <p:spPr>
          <a:xfrm>
            <a:off x="6222000" y="2253075"/>
            <a:ext cx="5598525" cy="37318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Footer Placeholder 7">
            <a:extLst>
              <a:ext uri="{FF2B5EF4-FFF2-40B4-BE49-F238E27FC236}">
                <a16:creationId xmlns:a16="http://schemas.microsoft.com/office/drawing/2014/main" id="{5BAE6627-3592-4CE7-B134-EC7DAB0CB1DC}"/>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913350427"/>
      </p:ext>
    </p:extLst>
  </p:cSld>
  <p:clrMapOvr>
    <a:masterClrMapping/>
  </p:clrMapOvr>
  <p:extLst>
    <p:ext uri="{DCECCB84-F9BA-43D5-87BE-67443E8EF086}">
      <p15:sldGuideLst xmlns:p15="http://schemas.microsoft.com/office/powerpoint/2012/main">
        <p15:guide id="1" pos="3772" userDrawn="1">
          <p15:clr>
            <a:srgbClr val="FBAE40"/>
          </p15:clr>
        </p15:guide>
        <p15:guide id="2" pos="390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ntent with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4" name="Text Placeholder 3">
            <a:extLst>
              <a:ext uri="{FF2B5EF4-FFF2-40B4-BE49-F238E27FC236}">
                <a16:creationId xmlns:a16="http://schemas.microsoft.com/office/drawing/2014/main" id="{E42F114C-1551-4638-9FCA-D020E05D6C53}"/>
              </a:ext>
            </a:extLst>
          </p:cNvPr>
          <p:cNvSpPr>
            <a:spLocks noGrp="1"/>
          </p:cNvSpPr>
          <p:nvPr>
            <p:ph type="body" sz="quarter" idx="12"/>
          </p:nvPr>
        </p:nvSpPr>
        <p:spPr>
          <a:xfrm>
            <a:off x="371475" y="1628775"/>
            <a:ext cx="3636963" cy="622800"/>
          </a:xfrm>
        </p:spPr>
        <p:txBody>
          <a:bodyPr/>
          <a:lstStyle>
            <a:lvl1pPr>
              <a:defRPr sz="2800"/>
            </a:lvl1pPr>
          </a:lstStyle>
          <a:p>
            <a:pPr lvl="0"/>
            <a:r>
              <a:rPr lang="en-US" noProof="0"/>
              <a:t>Click to edit Master text styles</a:t>
            </a:r>
          </a:p>
        </p:txBody>
      </p:sp>
      <p:sp>
        <p:nvSpPr>
          <p:cNvPr id="14" name="Content Placeholder 13">
            <a:extLst>
              <a:ext uri="{FF2B5EF4-FFF2-40B4-BE49-F238E27FC236}">
                <a16:creationId xmlns:a16="http://schemas.microsoft.com/office/drawing/2014/main" id="{393C6740-7898-4DA7-8526-8F00D8AC23AA}"/>
              </a:ext>
            </a:extLst>
          </p:cNvPr>
          <p:cNvSpPr>
            <a:spLocks noGrp="1"/>
          </p:cNvSpPr>
          <p:nvPr>
            <p:ph sz="quarter" idx="15"/>
          </p:nvPr>
        </p:nvSpPr>
        <p:spPr>
          <a:xfrm>
            <a:off x="371475" y="2252083"/>
            <a:ext cx="3636963" cy="3732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7" name="Text Placeholder 6">
            <a:extLst>
              <a:ext uri="{FF2B5EF4-FFF2-40B4-BE49-F238E27FC236}">
                <a16:creationId xmlns:a16="http://schemas.microsoft.com/office/drawing/2014/main" id="{D67FAF33-1DFF-4E85-A304-D91E155EF639}"/>
              </a:ext>
            </a:extLst>
          </p:cNvPr>
          <p:cNvSpPr>
            <a:spLocks noGrp="1"/>
          </p:cNvSpPr>
          <p:nvPr>
            <p:ph type="body" sz="quarter" idx="13"/>
          </p:nvPr>
        </p:nvSpPr>
        <p:spPr>
          <a:xfrm>
            <a:off x="4259263" y="1628775"/>
            <a:ext cx="3673475" cy="622800"/>
          </a:xfrm>
        </p:spPr>
        <p:txBody>
          <a:bodyPr/>
          <a:lstStyle>
            <a:lvl1pPr>
              <a:defRPr sz="2800"/>
            </a:lvl1pPr>
          </a:lstStyle>
          <a:p>
            <a:pPr lvl="0"/>
            <a:r>
              <a:rPr lang="en-US" noProof="0"/>
              <a:t>Click to edit Master text styles</a:t>
            </a:r>
          </a:p>
        </p:txBody>
      </p:sp>
      <p:sp>
        <p:nvSpPr>
          <p:cNvPr id="16" name="Content Placeholder 15">
            <a:extLst>
              <a:ext uri="{FF2B5EF4-FFF2-40B4-BE49-F238E27FC236}">
                <a16:creationId xmlns:a16="http://schemas.microsoft.com/office/drawing/2014/main" id="{2E7A4D4A-1CD8-4E78-819F-815BDF96ECDB}"/>
              </a:ext>
            </a:extLst>
          </p:cNvPr>
          <p:cNvSpPr>
            <a:spLocks noGrp="1"/>
          </p:cNvSpPr>
          <p:nvPr>
            <p:ph sz="quarter" idx="16"/>
          </p:nvPr>
        </p:nvSpPr>
        <p:spPr>
          <a:xfrm>
            <a:off x="4259263" y="2252083"/>
            <a:ext cx="3673475" cy="3732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0" name="Text Placeholder 9">
            <a:extLst>
              <a:ext uri="{FF2B5EF4-FFF2-40B4-BE49-F238E27FC236}">
                <a16:creationId xmlns:a16="http://schemas.microsoft.com/office/drawing/2014/main" id="{CAB3F3EE-39BC-4EDD-8425-BABAAFC7F447}"/>
              </a:ext>
            </a:extLst>
          </p:cNvPr>
          <p:cNvSpPr>
            <a:spLocks noGrp="1"/>
          </p:cNvSpPr>
          <p:nvPr>
            <p:ph type="body" sz="quarter" idx="14"/>
          </p:nvPr>
        </p:nvSpPr>
        <p:spPr>
          <a:xfrm>
            <a:off x="8148638" y="1628775"/>
            <a:ext cx="3671887" cy="622800"/>
          </a:xfrm>
        </p:spPr>
        <p:txBody>
          <a:bodyPr/>
          <a:lstStyle>
            <a:lvl1pPr>
              <a:defRPr sz="2800"/>
            </a:lvl1pPr>
          </a:lstStyle>
          <a:p>
            <a:pPr lvl="0"/>
            <a:r>
              <a:rPr lang="en-US" noProof="0"/>
              <a:t>Click to edit Master text styles</a:t>
            </a:r>
          </a:p>
        </p:txBody>
      </p:sp>
      <p:sp>
        <p:nvSpPr>
          <p:cNvPr id="18" name="Content Placeholder 17">
            <a:extLst>
              <a:ext uri="{FF2B5EF4-FFF2-40B4-BE49-F238E27FC236}">
                <a16:creationId xmlns:a16="http://schemas.microsoft.com/office/drawing/2014/main" id="{36B7F573-AAEB-4A92-B8D6-2BB2A27F98A7}"/>
              </a:ext>
            </a:extLst>
          </p:cNvPr>
          <p:cNvSpPr>
            <a:spLocks noGrp="1"/>
          </p:cNvSpPr>
          <p:nvPr>
            <p:ph sz="quarter" idx="17"/>
          </p:nvPr>
        </p:nvSpPr>
        <p:spPr>
          <a:xfrm>
            <a:off x="8148638" y="2252083"/>
            <a:ext cx="3671887" cy="373279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1062759830"/>
      </p:ext>
    </p:extLst>
  </p:cSld>
  <p:clrMapOvr>
    <a:masterClrMapping/>
  </p:clrMapOvr>
  <p:extLst>
    <p:ext uri="{DCECCB84-F9BA-43D5-87BE-67443E8EF086}">
      <p15:sldGuideLst xmlns:p15="http://schemas.microsoft.com/office/powerpoint/2012/main">
        <p15:guide id="1" pos="2525">
          <p15:clr>
            <a:srgbClr val="FBAE40"/>
          </p15:clr>
        </p15:guide>
        <p15:guide id="2" pos="2683">
          <p15:clr>
            <a:srgbClr val="FBAE40"/>
          </p15:clr>
        </p15:guide>
        <p15:guide id="3" pos="4997">
          <p15:clr>
            <a:srgbClr val="FBAE40"/>
          </p15:clr>
        </p15:guide>
        <p15:guide id="4" pos="513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5" name="Content Placeholder 4">
            <a:extLst>
              <a:ext uri="{FF2B5EF4-FFF2-40B4-BE49-F238E27FC236}">
                <a16:creationId xmlns:a16="http://schemas.microsoft.com/office/drawing/2014/main" id="{CC051089-2129-4056-88D9-B0AE2892A4DB}"/>
              </a:ext>
            </a:extLst>
          </p:cNvPr>
          <p:cNvSpPr>
            <a:spLocks noGrp="1"/>
          </p:cNvSpPr>
          <p:nvPr>
            <p:ph sz="quarter" idx="15"/>
          </p:nvPr>
        </p:nvSpPr>
        <p:spPr>
          <a:xfrm>
            <a:off x="371475" y="1628776"/>
            <a:ext cx="7561263"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8148638" y="5199975"/>
            <a:ext cx="3671887" cy="784900"/>
          </a:xfrm>
          <a:prstGeom prst="roundRect">
            <a:avLst>
              <a:gd name="adj" fmla="val 1397"/>
            </a:avLst>
          </a:prstGeom>
          <a:solidFill>
            <a:srgbClr val="D9D9D9"/>
          </a:solidFill>
        </p:spPr>
        <p:txBody>
          <a:bodyPr lIns="108000" tIns="360000" rIns="108000" bIns="108000" anchor="b">
            <a:spAutoFit/>
          </a:bodyPr>
          <a:lstStyle>
            <a:lvl1pPr>
              <a:spcBef>
                <a:spcPts val="400"/>
              </a:spcBef>
              <a:spcAft>
                <a:spcPts val="800"/>
              </a:spcAft>
              <a:defRPr sz="2000" b="0">
                <a:solidFill>
                  <a:schemeClr val="tx1"/>
                </a:solidFill>
              </a:defRPr>
            </a:lvl1pPr>
          </a:lstStyle>
          <a:p>
            <a:pPr lvl="0"/>
            <a:r>
              <a:rPr lang="en-US" noProof="0"/>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8326040" y="4884429"/>
            <a:ext cx="648000" cy="648000"/>
          </a:xfrm>
        </p:spPr>
        <p:txBody>
          <a:bodyPr anchor="ctr"/>
          <a:lstStyle>
            <a:lvl1pPr algn="ctr">
              <a:defRPr sz="2400"/>
            </a:lvl1pPr>
          </a:lstStyle>
          <a:p>
            <a:r>
              <a:rPr lang="en-GB" noProof="0"/>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2359444361"/>
      </p:ext>
    </p:extLst>
  </p:cSld>
  <p:clrMapOvr>
    <a:masterClrMapping/>
  </p:clrMapOvr>
  <p:extLst>
    <p:ext uri="{DCECCB84-F9BA-43D5-87BE-67443E8EF086}">
      <p15:sldGuideLst xmlns:p15="http://schemas.microsoft.com/office/powerpoint/2012/main">
        <p15:guide id="1" pos="2525">
          <p15:clr>
            <a:srgbClr val="FBAE40"/>
          </p15:clr>
        </p15:guide>
        <p15:guide id="2" pos="2683">
          <p15:clr>
            <a:srgbClr val="FBAE40"/>
          </p15:clr>
        </p15:guide>
        <p15:guide id="3" pos="4997">
          <p15:clr>
            <a:srgbClr val="FBAE40"/>
          </p15:clr>
        </p15:guide>
        <p15:guide id="4" pos="513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4" name="Content Placeholder 3">
            <a:extLst>
              <a:ext uri="{FF2B5EF4-FFF2-40B4-BE49-F238E27FC236}">
                <a16:creationId xmlns:a16="http://schemas.microsoft.com/office/drawing/2014/main" id="{1472BB6A-7B46-4E25-9C89-8F83BF1678EB}"/>
              </a:ext>
            </a:extLst>
          </p:cNvPr>
          <p:cNvSpPr>
            <a:spLocks noGrp="1"/>
          </p:cNvSpPr>
          <p:nvPr>
            <p:ph sz="quarter" idx="15"/>
          </p:nvPr>
        </p:nvSpPr>
        <p:spPr>
          <a:xfrm>
            <a:off x="371475" y="1628776"/>
            <a:ext cx="3636963"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8" name="Content Placeholder 7">
            <a:extLst>
              <a:ext uri="{FF2B5EF4-FFF2-40B4-BE49-F238E27FC236}">
                <a16:creationId xmlns:a16="http://schemas.microsoft.com/office/drawing/2014/main" id="{6053A5BE-5946-4EC5-86DE-5EDBB7651935}"/>
              </a:ext>
            </a:extLst>
          </p:cNvPr>
          <p:cNvSpPr>
            <a:spLocks noGrp="1"/>
          </p:cNvSpPr>
          <p:nvPr>
            <p:ph sz="quarter" idx="16"/>
          </p:nvPr>
        </p:nvSpPr>
        <p:spPr>
          <a:xfrm>
            <a:off x="4259263" y="1628776"/>
            <a:ext cx="3673475"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7" name="Text Placeholder 6">
            <a:extLst>
              <a:ext uri="{FF2B5EF4-FFF2-40B4-BE49-F238E27FC236}">
                <a16:creationId xmlns:a16="http://schemas.microsoft.com/office/drawing/2014/main" id="{E2F180A3-CF1E-42ED-99AB-3D7784FB434B}"/>
              </a:ext>
            </a:extLst>
          </p:cNvPr>
          <p:cNvSpPr>
            <a:spLocks noGrp="1"/>
          </p:cNvSpPr>
          <p:nvPr>
            <p:ph type="body" sz="quarter" idx="13"/>
          </p:nvPr>
        </p:nvSpPr>
        <p:spPr>
          <a:xfrm>
            <a:off x="8148638" y="5184793"/>
            <a:ext cx="3671887" cy="800082"/>
          </a:xfrm>
          <a:prstGeom prst="roundRect">
            <a:avLst>
              <a:gd name="adj" fmla="val 4206"/>
            </a:avLst>
          </a:prstGeom>
          <a:solidFill>
            <a:srgbClr val="D9D9D9"/>
          </a:solidFill>
        </p:spPr>
        <p:txBody>
          <a:bodyPr lIns="108000" tIns="360000" rIns="108000" bIns="108000" anchor="b">
            <a:spAutoFit/>
          </a:bodyPr>
          <a:lstStyle>
            <a:lvl1pPr>
              <a:spcBef>
                <a:spcPts val="400"/>
              </a:spcBef>
              <a:spcAft>
                <a:spcPts val="800"/>
              </a:spcAft>
              <a:defRPr sz="2000" b="0">
                <a:solidFill>
                  <a:schemeClr val="tx1"/>
                </a:solidFill>
              </a:defRPr>
            </a:lvl1pPr>
          </a:lstStyle>
          <a:p>
            <a:pPr lvl="0"/>
            <a:r>
              <a:rPr lang="en-US" noProof="0"/>
              <a:t>Click to edit Master text styles</a:t>
            </a:r>
          </a:p>
        </p:txBody>
      </p:sp>
      <p:sp>
        <p:nvSpPr>
          <p:cNvPr id="10" name="Picture Placeholder 9">
            <a:extLst>
              <a:ext uri="{FF2B5EF4-FFF2-40B4-BE49-F238E27FC236}">
                <a16:creationId xmlns:a16="http://schemas.microsoft.com/office/drawing/2014/main" id="{9A319688-734C-42F0-B1BB-C28F7B9EE2B7}"/>
              </a:ext>
              <a:ext uri="{C183D7F6-B498-43B3-948B-1728B52AA6E4}">
                <adec:decorative xmlns:adec="http://schemas.microsoft.com/office/drawing/2017/decorative" val="1"/>
              </a:ext>
            </a:extLst>
          </p:cNvPr>
          <p:cNvSpPr>
            <a:spLocks noGrp="1" noChangeAspect="1"/>
          </p:cNvSpPr>
          <p:nvPr>
            <p:ph type="pic" sz="quarter" idx="14" hasCustomPrompt="1"/>
          </p:nvPr>
        </p:nvSpPr>
        <p:spPr>
          <a:xfrm>
            <a:off x="8326040" y="4865957"/>
            <a:ext cx="648000" cy="648000"/>
          </a:xfrm>
        </p:spPr>
        <p:txBody>
          <a:bodyPr anchor="ctr"/>
          <a:lstStyle>
            <a:lvl1pPr algn="ctr">
              <a:defRPr sz="2400"/>
            </a:lvl1pPr>
          </a:lstStyle>
          <a:p>
            <a:r>
              <a:rPr lang="en-GB" noProof="0"/>
              <a:t>Icon</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3618196210"/>
      </p:ext>
    </p:extLst>
  </p:cSld>
  <p:clrMapOvr>
    <a:masterClrMapping/>
  </p:clrMapOvr>
  <p:extLst>
    <p:ext uri="{DCECCB84-F9BA-43D5-87BE-67443E8EF086}">
      <p15:sldGuideLst xmlns:p15="http://schemas.microsoft.com/office/powerpoint/2012/main">
        <p15:guide id="1" pos="2525">
          <p15:clr>
            <a:srgbClr val="FBAE40"/>
          </p15:clr>
        </p15:guide>
        <p15:guide id="2" pos="2683">
          <p15:clr>
            <a:srgbClr val="FBAE40"/>
          </p15:clr>
        </p15:guide>
        <p15:guide id="3" pos="4997">
          <p15:clr>
            <a:srgbClr val="FBAE40"/>
          </p15:clr>
        </p15:guide>
        <p15:guide id="4" pos="513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2AEA10-84AC-424D-AE03-E4A7BBF0C0F4}"/>
              </a:ext>
              <a:ext uri="{C183D7F6-B498-43B3-948B-1728B52AA6E4}">
                <adec:decorative xmlns:adec="http://schemas.microsoft.com/office/drawing/2017/decorative" val="1"/>
              </a:ext>
            </a:extLst>
          </p:cNvPr>
          <p:cNvSpPr>
            <a:spLocks noGrp="1"/>
          </p:cNvSpPr>
          <p:nvPr>
            <p:ph type="pic" idx="1"/>
          </p:nvPr>
        </p:nvSpPr>
        <p:spPr>
          <a:xfrm>
            <a:off x="0" y="1"/>
            <a:ext cx="12192000" cy="598487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GB" noProof="0"/>
          </a:p>
        </p:txBody>
      </p:sp>
      <p:sp>
        <p:nvSpPr>
          <p:cNvPr id="2" name="Title 1">
            <a:extLst>
              <a:ext uri="{FF2B5EF4-FFF2-40B4-BE49-F238E27FC236}">
                <a16:creationId xmlns:a16="http://schemas.microsoft.com/office/drawing/2014/main" id="{E91E5098-81AE-4CF9-80F2-C7A5131F770D}"/>
              </a:ext>
            </a:extLst>
          </p:cNvPr>
          <p:cNvSpPr>
            <a:spLocks noGrp="1"/>
          </p:cNvSpPr>
          <p:nvPr>
            <p:ph type="title"/>
          </p:nvPr>
        </p:nvSpPr>
        <p:spPr>
          <a:xfrm>
            <a:off x="1" y="5458990"/>
            <a:ext cx="7932738" cy="525886"/>
          </a:xfrm>
          <a:solidFill>
            <a:schemeClr val="accent1"/>
          </a:solidFill>
        </p:spPr>
        <p:txBody>
          <a:bodyPr wrap="square" lIns="360000" tIns="108000" rIns="108000" bIns="108000" anchor="b">
            <a:spAutoFit/>
          </a:bodyPr>
          <a:lstStyle>
            <a:lvl1pPr>
              <a:spcBef>
                <a:spcPts val="400"/>
              </a:spcBef>
              <a:spcAft>
                <a:spcPts val="800"/>
              </a:spcAft>
              <a:defRPr sz="2000" b="0">
                <a:solidFill>
                  <a:schemeClr val="tx1"/>
                </a:solidFill>
              </a:defRPr>
            </a:lvl1pPr>
          </a:lstStyle>
          <a:p>
            <a:r>
              <a:rPr lang="en-US" noProof="0"/>
              <a:t>Click to edit Master title style</a:t>
            </a:r>
            <a:endParaRPr lang="en-GB" noProof="0"/>
          </a:p>
        </p:txBody>
      </p:sp>
      <p:sp>
        <p:nvSpPr>
          <p:cNvPr id="6" name="Footer Placeholder 5">
            <a:extLst>
              <a:ext uri="{FF2B5EF4-FFF2-40B4-BE49-F238E27FC236}">
                <a16:creationId xmlns:a16="http://schemas.microsoft.com/office/drawing/2014/main" id="{B5B58094-9439-4561-9A7D-69975E2835EE}"/>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2277373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11" name="Content Placeholder 10">
            <a:extLst>
              <a:ext uri="{FF2B5EF4-FFF2-40B4-BE49-F238E27FC236}">
                <a16:creationId xmlns:a16="http://schemas.microsoft.com/office/drawing/2014/main" id="{FEC932DB-8F41-404A-A96D-879E5BCA9C8B}"/>
              </a:ext>
            </a:extLst>
          </p:cNvPr>
          <p:cNvSpPr>
            <a:spLocks noGrp="1"/>
          </p:cNvSpPr>
          <p:nvPr>
            <p:ph sz="quarter" idx="14"/>
          </p:nvPr>
        </p:nvSpPr>
        <p:spPr>
          <a:xfrm>
            <a:off x="371475" y="1628776"/>
            <a:ext cx="5616575"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6203950" y="1628776"/>
            <a:ext cx="5599113" cy="4356100"/>
          </a:xfrm>
        </p:spPr>
        <p:txBody>
          <a:bodyPr/>
          <a:lstStyle/>
          <a:p>
            <a:r>
              <a:rPr lang="en-US" noProof="0"/>
              <a:t>Click icon to add picture</a:t>
            </a:r>
            <a:endParaRPr lang="en-GB" noProof="0"/>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6203950" y="5454436"/>
            <a:ext cx="5616575" cy="530439"/>
          </a:xfrm>
          <a:solidFill>
            <a:schemeClr val="accent1"/>
          </a:solidFill>
        </p:spPr>
        <p:txBody>
          <a:bodyPr lIns="108000" tIns="108000" rIns="108000" bIns="108000" anchor="b">
            <a:spAutoFit/>
          </a:bodyPr>
          <a:lstStyle>
            <a:lvl1pPr>
              <a:spcBef>
                <a:spcPts val="400"/>
              </a:spcBef>
              <a:spcAft>
                <a:spcPts val="800"/>
              </a:spcAft>
              <a:defRPr sz="2000" b="0">
                <a:solidFill>
                  <a:schemeClr val="tx1"/>
                </a:solidFill>
              </a:defRPr>
            </a:lvl1pPr>
          </a:lstStyle>
          <a:p>
            <a:pPr lvl="0"/>
            <a:r>
              <a:rPr lang="en-US" noProof="0"/>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3301431166"/>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vertical logo">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7872000" y="2126241"/>
            <a:ext cx="3960000" cy="1321198"/>
          </a:xfrm>
        </p:spPr>
        <p:txBody>
          <a:bodyPr lIns="180000" bIns="180000" anchor="b"/>
          <a:lstStyle>
            <a:lvl1pPr algn="l">
              <a:lnSpc>
                <a:spcPct val="100000"/>
              </a:lnSpc>
              <a:defRPr sz="3600">
                <a:solidFill>
                  <a:schemeClr val="tx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7881426" y="3447439"/>
            <a:ext cx="3960000" cy="542747"/>
          </a:xfrm>
        </p:spPr>
        <p:txBody>
          <a:bodyPr lIns="180000"/>
          <a:lstStyle>
            <a:lvl1pPr marL="0" indent="0" algn="l">
              <a:buNone/>
              <a:defRPr sz="2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GB" noProof="0"/>
          </a:p>
        </p:txBody>
      </p:sp>
      <p:grpSp>
        <p:nvGrpSpPr>
          <p:cNvPr id="16" name="Group 15" descr="Sightsavers logo">
            <a:extLst>
              <a:ext uri="{FF2B5EF4-FFF2-40B4-BE49-F238E27FC236}">
                <a16:creationId xmlns:a16="http://schemas.microsoft.com/office/drawing/2014/main" id="{0209922E-F59B-41EB-B157-8BC0AAC62AC3}"/>
              </a:ext>
              <a:ext uri="{C183D7F6-B498-43B3-948B-1728B52AA6E4}">
                <adec:decorative xmlns:adec="http://schemas.microsoft.com/office/drawing/2017/decorative" val="0"/>
              </a:ext>
            </a:extLst>
          </p:cNvPr>
          <p:cNvGrpSpPr/>
          <p:nvPr userDrawn="1"/>
        </p:nvGrpSpPr>
        <p:grpSpPr>
          <a:xfrm>
            <a:off x="10503325" y="5122204"/>
            <a:ext cx="1453860" cy="1593274"/>
            <a:chOff x="13878564" y="5464942"/>
            <a:chExt cx="1799586" cy="1972152"/>
          </a:xfrm>
        </p:grpSpPr>
        <p:grpSp>
          <p:nvGrpSpPr>
            <p:cNvPr id="17" name="Graphic 27">
              <a:extLst>
                <a:ext uri="{FF2B5EF4-FFF2-40B4-BE49-F238E27FC236}">
                  <a16:creationId xmlns:a16="http://schemas.microsoft.com/office/drawing/2014/main" id="{E5D2B256-0009-4D73-85CB-2C2DD491F7DC}"/>
                </a:ext>
              </a:extLst>
            </p:cNvPr>
            <p:cNvGrpSpPr/>
            <p:nvPr userDrawn="1"/>
          </p:nvGrpSpPr>
          <p:grpSpPr>
            <a:xfrm>
              <a:off x="14030964" y="5692318"/>
              <a:ext cx="1486873" cy="1587562"/>
              <a:chOff x="14030964" y="5692318"/>
              <a:chExt cx="1486873" cy="1587562"/>
            </a:xfrm>
          </p:grpSpPr>
          <p:sp>
            <p:nvSpPr>
              <p:cNvPr id="19" name="Freeform: Shape 18">
                <a:extLst>
                  <a:ext uri="{FF2B5EF4-FFF2-40B4-BE49-F238E27FC236}">
                    <a16:creationId xmlns:a16="http://schemas.microsoft.com/office/drawing/2014/main" id="{A05D0C30-52A4-48B4-B607-EC75C5398778}"/>
                  </a:ext>
                </a:extLst>
              </p:cNvPr>
              <p:cNvSpPr/>
              <p:nvPr/>
            </p:nvSpPr>
            <p:spPr>
              <a:xfrm>
                <a:off x="14030964" y="7013808"/>
                <a:ext cx="1486873" cy="266072"/>
              </a:xfrm>
              <a:custGeom>
                <a:avLst/>
                <a:gdLst>
                  <a:gd name="connsiteX0" fmla="*/ 365719 w 1486872"/>
                  <a:gd name="connsiteY0" fmla="*/ 56866 h 266071"/>
                  <a:gd name="connsiteX1" fmla="*/ 353198 w 1486872"/>
                  <a:gd name="connsiteY1" fmla="*/ 63648 h 266071"/>
                  <a:gd name="connsiteX2" fmla="*/ 351632 w 1486872"/>
                  <a:gd name="connsiteY2" fmla="*/ 69909 h 266071"/>
                  <a:gd name="connsiteX3" fmla="*/ 351632 w 1486872"/>
                  <a:gd name="connsiteY3" fmla="*/ 71996 h 266071"/>
                  <a:gd name="connsiteX4" fmla="*/ 349024 w 1486872"/>
                  <a:gd name="connsiteY4" fmla="*/ 68866 h 266071"/>
                  <a:gd name="connsiteX5" fmla="*/ 311461 w 1486872"/>
                  <a:gd name="connsiteY5" fmla="*/ 55823 h 266071"/>
                  <a:gd name="connsiteX6" fmla="*/ 310939 w 1486872"/>
                  <a:gd name="connsiteY6" fmla="*/ 55823 h 266071"/>
                  <a:gd name="connsiteX7" fmla="*/ 270246 w 1486872"/>
                  <a:gd name="connsiteY7" fmla="*/ 68344 h 266071"/>
                  <a:gd name="connsiteX8" fmla="*/ 243117 w 1486872"/>
                  <a:gd name="connsiteY8" fmla="*/ 134079 h 266071"/>
                  <a:gd name="connsiteX9" fmla="*/ 280158 w 1486872"/>
                  <a:gd name="connsiteY9" fmla="*/ 203988 h 266071"/>
                  <a:gd name="connsiteX10" fmla="*/ 307809 w 1486872"/>
                  <a:gd name="connsiteY10" fmla="*/ 209206 h 266071"/>
                  <a:gd name="connsiteX11" fmla="*/ 350067 w 1486872"/>
                  <a:gd name="connsiteY11" fmla="*/ 191989 h 266071"/>
                  <a:gd name="connsiteX12" fmla="*/ 350067 w 1486872"/>
                  <a:gd name="connsiteY12" fmla="*/ 200336 h 266071"/>
                  <a:gd name="connsiteX13" fmla="*/ 334416 w 1486872"/>
                  <a:gd name="connsiteY13" fmla="*/ 237900 h 266071"/>
                  <a:gd name="connsiteX14" fmla="*/ 315634 w 1486872"/>
                  <a:gd name="connsiteY14" fmla="*/ 241030 h 266071"/>
                  <a:gd name="connsiteX15" fmla="*/ 289549 w 1486872"/>
                  <a:gd name="connsiteY15" fmla="*/ 234248 h 266071"/>
                  <a:gd name="connsiteX16" fmla="*/ 285897 w 1486872"/>
                  <a:gd name="connsiteY16" fmla="*/ 228509 h 266071"/>
                  <a:gd name="connsiteX17" fmla="*/ 272854 w 1486872"/>
                  <a:gd name="connsiteY17" fmla="*/ 221727 h 266071"/>
                  <a:gd name="connsiteX18" fmla="*/ 257203 w 1486872"/>
                  <a:gd name="connsiteY18" fmla="*/ 237378 h 266071"/>
                  <a:gd name="connsiteX19" fmla="*/ 258768 w 1486872"/>
                  <a:gd name="connsiteY19" fmla="*/ 244160 h 266071"/>
                  <a:gd name="connsiteX20" fmla="*/ 258768 w 1486872"/>
                  <a:gd name="connsiteY20" fmla="*/ 244160 h 266071"/>
                  <a:gd name="connsiteX21" fmla="*/ 258768 w 1486872"/>
                  <a:gd name="connsiteY21" fmla="*/ 244160 h 266071"/>
                  <a:gd name="connsiteX22" fmla="*/ 259290 w 1486872"/>
                  <a:gd name="connsiteY22" fmla="*/ 245203 h 266071"/>
                  <a:gd name="connsiteX23" fmla="*/ 270246 w 1486872"/>
                  <a:gd name="connsiteY23" fmla="*/ 256159 h 266071"/>
                  <a:gd name="connsiteX24" fmla="*/ 313548 w 1486872"/>
                  <a:gd name="connsiteY24" fmla="*/ 267115 h 266071"/>
                  <a:gd name="connsiteX25" fmla="*/ 362067 w 1486872"/>
                  <a:gd name="connsiteY25" fmla="*/ 253551 h 266071"/>
                  <a:gd name="connsiteX26" fmla="*/ 379283 w 1486872"/>
                  <a:gd name="connsiteY26" fmla="*/ 208684 h 266071"/>
                  <a:gd name="connsiteX27" fmla="*/ 379805 w 1486872"/>
                  <a:gd name="connsiteY27" fmla="*/ 192511 h 266071"/>
                  <a:gd name="connsiteX28" fmla="*/ 379805 w 1486872"/>
                  <a:gd name="connsiteY28" fmla="*/ 69387 h 266071"/>
                  <a:gd name="connsiteX29" fmla="*/ 378240 w 1486872"/>
                  <a:gd name="connsiteY29" fmla="*/ 62605 h 266071"/>
                  <a:gd name="connsiteX30" fmla="*/ 365719 w 1486872"/>
                  <a:gd name="connsiteY30" fmla="*/ 56866 h 266071"/>
                  <a:gd name="connsiteX31" fmla="*/ 342763 w 1486872"/>
                  <a:gd name="connsiteY31" fmla="*/ 166947 h 266071"/>
                  <a:gd name="connsiteX32" fmla="*/ 311461 w 1486872"/>
                  <a:gd name="connsiteY32" fmla="*/ 182077 h 266071"/>
                  <a:gd name="connsiteX33" fmla="*/ 289027 w 1486872"/>
                  <a:gd name="connsiteY33" fmla="*/ 174251 h 266071"/>
                  <a:gd name="connsiteX34" fmla="*/ 282245 w 1486872"/>
                  <a:gd name="connsiteY34" fmla="*/ 166947 h 266071"/>
                  <a:gd name="connsiteX35" fmla="*/ 274419 w 1486872"/>
                  <a:gd name="connsiteY35" fmla="*/ 133036 h 266071"/>
                  <a:gd name="connsiteX36" fmla="*/ 274419 w 1486872"/>
                  <a:gd name="connsiteY36" fmla="*/ 132514 h 266071"/>
                  <a:gd name="connsiteX37" fmla="*/ 282767 w 1486872"/>
                  <a:gd name="connsiteY37" fmla="*/ 98081 h 266071"/>
                  <a:gd name="connsiteX38" fmla="*/ 313026 w 1486872"/>
                  <a:gd name="connsiteY38" fmla="*/ 82952 h 266071"/>
                  <a:gd name="connsiteX39" fmla="*/ 337546 w 1486872"/>
                  <a:gd name="connsiteY39" fmla="*/ 91821 h 266071"/>
                  <a:gd name="connsiteX40" fmla="*/ 350067 w 1486872"/>
                  <a:gd name="connsiteY40" fmla="*/ 129906 h 266071"/>
                  <a:gd name="connsiteX41" fmla="*/ 350067 w 1486872"/>
                  <a:gd name="connsiteY41" fmla="*/ 130427 h 266071"/>
                  <a:gd name="connsiteX42" fmla="*/ 342763 w 1486872"/>
                  <a:gd name="connsiteY42" fmla="*/ 166947 h 266071"/>
                  <a:gd name="connsiteX43" fmla="*/ 487277 w 1486872"/>
                  <a:gd name="connsiteY43" fmla="*/ 55301 h 266071"/>
                  <a:gd name="connsiteX44" fmla="*/ 445018 w 1486872"/>
                  <a:gd name="connsiteY44" fmla="*/ 69909 h 266071"/>
                  <a:gd name="connsiteX45" fmla="*/ 442410 w 1486872"/>
                  <a:gd name="connsiteY45" fmla="*/ 72518 h 266071"/>
                  <a:gd name="connsiteX46" fmla="*/ 442410 w 1486872"/>
                  <a:gd name="connsiteY46" fmla="*/ 16695 h 266071"/>
                  <a:gd name="connsiteX47" fmla="*/ 440845 w 1486872"/>
                  <a:gd name="connsiteY47" fmla="*/ 9912 h 266071"/>
                  <a:gd name="connsiteX48" fmla="*/ 426759 w 1486872"/>
                  <a:gd name="connsiteY48" fmla="*/ 1565 h 266071"/>
                  <a:gd name="connsiteX49" fmla="*/ 425715 w 1486872"/>
                  <a:gd name="connsiteY49" fmla="*/ 1565 h 266071"/>
                  <a:gd name="connsiteX50" fmla="*/ 412151 w 1486872"/>
                  <a:gd name="connsiteY50" fmla="*/ 9912 h 266071"/>
                  <a:gd name="connsiteX51" fmla="*/ 410586 w 1486872"/>
                  <a:gd name="connsiteY51" fmla="*/ 16695 h 266071"/>
                  <a:gd name="connsiteX52" fmla="*/ 410586 w 1486872"/>
                  <a:gd name="connsiteY52" fmla="*/ 201380 h 266071"/>
                  <a:gd name="connsiteX53" fmla="*/ 412151 w 1486872"/>
                  <a:gd name="connsiteY53" fmla="*/ 208684 h 266071"/>
                  <a:gd name="connsiteX54" fmla="*/ 425715 w 1486872"/>
                  <a:gd name="connsiteY54" fmla="*/ 216509 h 266071"/>
                  <a:gd name="connsiteX55" fmla="*/ 439801 w 1486872"/>
                  <a:gd name="connsiteY55" fmla="*/ 208162 h 266071"/>
                  <a:gd name="connsiteX56" fmla="*/ 441366 w 1486872"/>
                  <a:gd name="connsiteY56" fmla="*/ 201380 h 266071"/>
                  <a:gd name="connsiteX57" fmla="*/ 441366 w 1486872"/>
                  <a:gd name="connsiteY57" fmla="*/ 131992 h 266071"/>
                  <a:gd name="connsiteX58" fmla="*/ 441366 w 1486872"/>
                  <a:gd name="connsiteY58" fmla="*/ 129384 h 266071"/>
                  <a:gd name="connsiteX59" fmla="*/ 443975 w 1486872"/>
                  <a:gd name="connsiteY59" fmla="*/ 109559 h 266071"/>
                  <a:gd name="connsiteX60" fmla="*/ 467452 w 1486872"/>
                  <a:gd name="connsiteY60" fmla="*/ 86082 h 266071"/>
                  <a:gd name="connsiteX61" fmla="*/ 481016 w 1486872"/>
                  <a:gd name="connsiteY61" fmla="*/ 83995 h 266071"/>
                  <a:gd name="connsiteX62" fmla="*/ 481538 w 1486872"/>
                  <a:gd name="connsiteY62" fmla="*/ 83995 h 266071"/>
                  <a:gd name="connsiteX63" fmla="*/ 501363 w 1486872"/>
                  <a:gd name="connsiteY63" fmla="*/ 92342 h 266071"/>
                  <a:gd name="connsiteX64" fmla="*/ 508145 w 1486872"/>
                  <a:gd name="connsiteY64" fmla="*/ 126775 h 266071"/>
                  <a:gd name="connsiteX65" fmla="*/ 508145 w 1486872"/>
                  <a:gd name="connsiteY65" fmla="*/ 127819 h 266071"/>
                  <a:gd name="connsiteX66" fmla="*/ 508145 w 1486872"/>
                  <a:gd name="connsiteY66" fmla="*/ 201380 h 266071"/>
                  <a:gd name="connsiteX67" fmla="*/ 509710 w 1486872"/>
                  <a:gd name="connsiteY67" fmla="*/ 208162 h 266071"/>
                  <a:gd name="connsiteX68" fmla="*/ 523797 w 1486872"/>
                  <a:gd name="connsiteY68" fmla="*/ 216509 h 266071"/>
                  <a:gd name="connsiteX69" fmla="*/ 537361 w 1486872"/>
                  <a:gd name="connsiteY69" fmla="*/ 208684 h 266071"/>
                  <a:gd name="connsiteX70" fmla="*/ 538926 w 1486872"/>
                  <a:gd name="connsiteY70" fmla="*/ 202945 h 266071"/>
                  <a:gd name="connsiteX71" fmla="*/ 538926 w 1486872"/>
                  <a:gd name="connsiteY71" fmla="*/ 201901 h 266071"/>
                  <a:gd name="connsiteX72" fmla="*/ 538926 w 1486872"/>
                  <a:gd name="connsiteY72" fmla="*/ 201901 h 266071"/>
                  <a:gd name="connsiteX73" fmla="*/ 538926 w 1486872"/>
                  <a:gd name="connsiteY73" fmla="*/ 119993 h 266071"/>
                  <a:gd name="connsiteX74" fmla="*/ 538926 w 1486872"/>
                  <a:gd name="connsiteY74" fmla="*/ 116863 h 266071"/>
                  <a:gd name="connsiteX75" fmla="*/ 532144 w 1486872"/>
                  <a:gd name="connsiteY75" fmla="*/ 78778 h 266071"/>
                  <a:gd name="connsiteX76" fmla="*/ 487277 w 1486872"/>
                  <a:gd name="connsiteY76" fmla="*/ 55301 h 266071"/>
                  <a:gd name="connsiteX77" fmla="*/ 201380 w 1486872"/>
                  <a:gd name="connsiteY77" fmla="*/ 0 h 266071"/>
                  <a:gd name="connsiteX78" fmla="*/ 181033 w 1486872"/>
                  <a:gd name="connsiteY78" fmla="*/ 20347 h 266071"/>
                  <a:gd name="connsiteX79" fmla="*/ 201380 w 1486872"/>
                  <a:gd name="connsiteY79" fmla="*/ 40172 h 266071"/>
                  <a:gd name="connsiteX80" fmla="*/ 201902 w 1486872"/>
                  <a:gd name="connsiteY80" fmla="*/ 40172 h 266071"/>
                  <a:gd name="connsiteX81" fmla="*/ 221205 w 1486872"/>
                  <a:gd name="connsiteY81" fmla="*/ 20347 h 266071"/>
                  <a:gd name="connsiteX82" fmla="*/ 201380 w 1486872"/>
                  <a:gd name="connsiteY82" fmla="*/ 0 h 266071"/>
                  <a:gd name="connsiteX83" fmla="*/ 635964 w 1486872"/>
                  <a:gd name="connsiteY83" fmla="*/ 85560 h 266071"/>
                  <a:gd name="connsiteX84" fmla="*/ 635964 w 1486872"/>
                  <a:gd name="connsiteY84" fmla="*/ 85560 h 266071"/>
                  <a:gd name="connsiteX85" fmla="*/ 637529 w 1486872"/>
                  <a:gd name="connsiteY85" fmla="*/ 85560 h 266071"/>
                  <a:gd name="connsiteX86" fmla="*/ 642746 w 1486872"/>
                  <a:gd name="connsiteY86" fmla="*/ 84517 h 266071"/>
                  <a:gd name="connsiteX87" fmla="*/ 642746 w 1486872"/>
                  <a:gd name="connsiteY87" fmla="*/ 84517 h 266071"/>
                  <a:gd name="connsiteX88" fmla="*/ 642746 w 1486872"/>
                  <a:gd name="connsiteY88" fmla="*/ 84517 h 266071"/>
                  <a:gd name="connsiteX89" fmla="*/ 649007 w 1486872"/>
                  <a:gd name="connsiteY89" fmla="*/ 72518 h 266071"/>
                  <a:gd name="connsiteX90" fmla="*/ 642746 w 1486872"/>
                  <a:gd name="connsiteY90" fmla="*/ 60518 h 266071"/>
                  <a:gd name="connsiteX91" fmla="*/ 636486 w 1486872"/>
                  <a:gd name="connsiteY91" fmla="*/ 58953 h 266071"/>
                  <a:gd name="connsiteX92" fmla="*/ 636486 w 1486872"/>
                  <a:gd name="connsiteY92" fmla="*/ 58953 h 266071"/>
                  <a:gd name="connsiteX93" fmla="*/ 615618 w 1486872"/>
                  <a:gd name="connsiteY93" fmla="*/ 58953 h 266071"/>
                  <a:gd name="connsiteX94" fmla="*/ 615618 w 1486872"/>
                  <a:gd name="connsiteY94" fmla="*/ 26607 h 266071"/>
                  <a:gd name="connsiteX95" fmla="*/ 614574 w 1486872"/>
                  <a:gd name="connsiteY95" fmla="*/ 20347 h 266071"/>
                  <a:gd name="connsiteX96" fmla="*/ 600488 w 1486872"/>
                  <a:gd name="connsiteY96" fmla="*/ 12521 h 266071"/>
                  <a:gd name="connsiteX97" fmla="*/ 599445 w 1486872"/>
                  <a:gd name="connsiteY97" fmla="*/ 12521 h 266071"/>
                  <a:gd name="connsiteX98" fmla="*/ 585880 w 1486872"/>
                  <a:gd name="connsiteY98" fmla="*/ 20347 h 266071"/>
                  <a:gd name="connsiteX99" fmla="*/ 584315 w 1486872"/>
                  <a:gd name="connsiteY99" fmla="*/ 26607 h 266071"/>
                  <a:gd name="connsiteX100" fmla="*/ 584315 w 1486872"/>
                  <a:gd name="connsiteY100" fmla="*/ 26607 h 266071"/>
                  <a:gd name="connsiteX101" fmla="*/ 584315 w 1486872"/>
                  <a:gd name="connsiteY101" fmla="*/ 59475 h 266071"/>
                  <a:gd name="connsiteX102" fmla="*/ 566577 w 1486872"/>
                  <a:gd name="connsiteY102" fmla="*/ 59475 h 266071"/>
                  <a:gd name="connsiteX103" fmla="*/ 566055 w 1486872"/>
                  <a:gd name="connsiteY103" fmla="*/ 59475 h 266071"/>
                  <a:gd name="connsiteX104" fmla="*/ 560838 w 1486872"/>
                  <a:gd name="connsiteY104" fmla="*/ 60518 h 266071"/>
                  <a:gd name="connsiteX105" fmla="*/ 554056 w 1486872"/>
                  <a:gd name="connsiteY105" fmla="*/ 72518 h 266071"/>
                  <a:gd name="connsiteX106" fmla="*/ 560316 w 1486872"/>
                  <a:gd name="connsiteY106" fmla="*/ 84517 h 266071"/>
                  <a:gd name="connsiteX107" fmla="*/ 565012 w 1486872"/>
                  <a:gd name="connsiteY107" fmla="*/ 85560 h 266071"/>
                  <a:gd name="connsiteX108" fmla="*/ 566577 w 1486872"/>
                  <a:gd name="connsiteY108" fmla="*/ 85560 h 266071"/>
                  <a:gd name="connsiteX109" fmla="*/ 566577 w 1486872"/>
                  <a:gd name="connsiteY109" fmla="*/ 85560 h 266071"/>
                  <a:gd name="connsiteX110" fmla="*/ 584315 w 1486872"/>
                  <a:gd name="connsiteY110" fmla="*/ 85560 h 266071"/>
                  <a:gd name="connsiteX111" fmla="*/ 584315 w 1486872"/>
                  <a:gd name="connsiteY111" fmla="*/ 169556 h 266071"/>
                  <a:gd name="connsiteX112" fmla="*/ 586402 w 1486872"/>
                  <a:gd name="connsiteY112" fmla="*/ 194598 h 266071"/>
                  <a:gd name="connsiteX113" fmla="*/ 592141 w 1486872"/>
                  <a:gd name="connsiteY113" fmla="*/ 205032 h 266071"/>
                  <a:gd name="connsiteX114" fmla="*/ 626573 w 1486872"/>
                  <a:gd name="connsiteY114" fmla="*/ 216509 h 266071"/>
                  <a:gd name="connsiteX115" fmla="*/ 645877 w 1486872"/>
                  <a:gd name="connsiteY115" fmla="*/ 203467 h 266071"/>
                  <a:gd name="connsiteX116" fmla="*/ 640138 w 1486872"/>
                  <a:gd name="connsiteY116" fmla="*/ 191989 h 266071"/>
                  <a:gd name="connsiteX117" fmla="*/ 634399 w 1486872"/>
                  <a:gd name="connsiteY117" fmla="*/ 190424 h 266071"/>
                  <a:gd name="connsiteX118" fmla="*/ 629704 w 1486872"/>
                  <a:gd name="connsiteY118" fmla="*/ 189902 h 266071"/>
                  <a:gd name="connsiteX119" fmla="*/ 617183 w 1486872"/>
                  <a:gd name="connsiteY119" fmla="*/ 186250 h 266071"/>
                  <a:gd name="connsiteX120" fmla="*/ 614052 w 1486872"/>
                  <a:gd name="connsiteY120" fmla="*/ 173207 h 266071"/>
                  <a:gd name="connsiteX121" fmla="*/ 614052 w 1486872"/>
                  <a:gd name="connsiteY121" fmla="*/ 85560 h 266071"/>
                  <a:gd name="connsiteX122" fmla="*/ 635964 w 1486872"/>
                  <a:gd name="connsiteY122" fmla="*/ 85560 h 266071"/>
                  <a:gd name="connsiteX123" fmla="*/ 122080 w 1486872"/>
                  <a:gd name="connsiteY123" fmla="*/ 99647 h 266071"/>
                  <a:gd name="connsiteX124" fmla="*/ 100168 w 1486872"/>
                  <a:gd name="connsiteY124" fmla="*/ 91821 h 266071"/>
                  <a:gd name="connsiteX125" fmla="*/ 73039 w 1486872"/>
                  <a:gd name="connsiteY125" fmla="*/ 83995 h 266071"/>
                  <a:gd name="connsiteX126" fmla="*/ 43824 w 1486872"/>
                  <a:gd name="connsiteY126" fmla="*/ 70431 h 266071"/>
                  <a:gd name="connsiteX127" fmla="*/ 40172 w 1486872"/>
                  <a:gd name="connsiteY127" fmla="*/ 57910 h 266071"/>
                  <a:gd name="connsiteX128" fmla="*/ 78778 w 1486872"/>
                  <a:gd name="connsiteY128" fmla="*/ 27651 h 266071"/>
                  <a:gd name="connsiteX129" fmla="*/ 113733 w 1486872"/>
                  <a:gd name="connsiteY129" fmla="*/ 39128 h 266071"/>
                  <a:gd name="connsiteX130" fmla="*/ 118950 w 1486872"/>
                  <a:gd name="connsiteY130" fmla="*/ 45389 h 266071"/>
                  <a:gd name="connsiteX131" fmla="*/ 118950 w 1486872"/>
                  <a:gd name="connsiteY131" fmla="*/ 45389 h 266071"/>
                  <a:gd name="connsiteX132" fmla="*/ 118950 w 1486872"/>
                  <a:gd name="connsiteY132" fmla="*/ 45389 h 266071"/>
                  <a:gd name="connsiteX133" fmla="*/ 130427 w 1486872"/>
                  <a:gd name="connsiteY133" fmla="*/ 50606 h 266071"/>
                  <a:gd name="connsiteX134" fmla="*/ 146079 w 1486872"/>
                  <a:gd name="connsiteY134" fmla="*/ 34954 h 266071"/>
                  <a:gd name="connsiteX135" fmla="*/ 143992 w 1486872"/>
                  <a:gd name="connsiteY135" fmla="*/ 27651 h 266071"/>
                  <a:gd name="connsiteX136" fmla="*/ 143992 w 1486872"/>
                  <a:gd name="connsiteY136" fmla="*/ 27651 h 266071"/>
                  <a:gd name="connsiteX137" fmla="*/ 143992 w 1486872"/>
                  <a:gd name="connsiteY137" fmla="*/ 27651 h 266071"/>
                  <a:gd name="connsiteX138" fmla="*/ 133558 w 1486872"/>
                  <a:gd name="connsiteY138" fmla="*/ 16695 h 266071"/>
                  <a:gd name="connsiteX139" fmla="*/ 80343 w 1486872"/>
                  <a:gd name="connsiteY139" fmla="*/ 1043 h 266071"/>
                  <a:gd name="connsiteX140" fmla="*/ 79822 w 1486872"/>
                  <a:gd name="connsiteY140" fmla="*/ 1043 h 266071"/>
                  <a:gd name="connsiteX141" fmla="*/ 18260 w 1486872"/>
                  <a:gd name="connsiteY141" fmla="*/ 26085 h 266071"/>
                  <a:gd name="connsiteX142" fmla="*/ 6782 w 1486872"/>
                  <a:gd name="connsiteY142" fmla="*/ 61562 h 266071"/>
                  <a:gd name="connsiteX143" fmla="*/ 25564 w 1486872"/>
                  <a:gd name="connsiteY143" fmla="*/ 102255 h 266071"/>
                  <a:gd name="connsiteX144" fmla="*/ 54258 w 1486872"/>
                  <a:gd name="connsiteY144" fmla="*/ 114254 h 266071"/>
                  <a:gd name="connsiteX145" fmla="*/ 57388 w 1486872"/>
                  <a:gd name="connsiteY145" fmla="*/ 115298 h 266071"/>
                  <a:gd name="connsiteX146" fmla="*/ 79300 w 1486872"/>
                  <a:gd name="connsiteY146" fmla="*/ 121558 h 266071"/>
                  <a:gd name="connsiteX147" fmla="*/ 80343 w 1486872"/>
                  <a:gd name="connsiteY147" fmla="*/ 121558 h 266071"/>
                  <a:gd name="connsiteX148" fmla="*/ 113733 w 1486872"/>
                  <a:gd name="connsiteY148" fmla="*/ 134601 h 266071"/>
                  <a:gd name="connsiteX149" fmla="*/ 125732 w 1486872"/>
                  <a:gd name="connsiteY149" fmla="*/ 157556 h 266071"/>
                  <a:gd name="connsiteX150" fmla="*/ 120515 w 1486872"/>
                  <a:gd name="connsiteY150" fmla="*/ 173729 h 266071"/>
                  <a:gd name="connsiteX151" fmla="*/ 81387 w 1486872"/>
                  <a:gd name="connsiteY151" fmla="*/ 189902 h 266071"/>
                  <a:gd name="connsiteX152" fmla="*/ 42780 w 1486872"/>
                  <a:gd name="connsiteY152" fmla="*/ 177903 h 266071"/>
                  <a:gd name="connsiteX153" fmla="*/ 32346 w 1486872"/>
                  <a:gd name="connsiteY153" fmla="*/ 162252 h 266071"/>
                  <a:gd name="connsiteX154" fmla="*/ 16695 w 1486872"/>
                  <a:gd name="connsiteY154" fmla="*/ 151818 h 266071"/>
                  <a:gd name="connsiteX155" fmla="*/ 0 w 1486872"/>
                  <a:gd name="connsiteY155" fmla="*/ 168512 h 266071"/>
                  <a:gd name="connsiteX156" fmla="*/ 522 w 1486872"/>
                  <a:gd name="connsiteY156" fmla="*/ 173207 h 266071"/>
                  <a:gd name="connsiteX157" fmla="*/ 4174 w 1486872"/>
                  <a:gd name="connsiteY157" fmla="*/ 181555 h 266071"/>
                  <a:gd name="connsiteX158" fmla="*/ 4695 w 1486872"/>
                  <a:gd name="connsiteY158" fmla="*/ 182598 h 266071"/>
                  <a:gd name="connsiteX159" fmla="*/ 4695 w 1486872"/>
                  <a:gd name="connsiteY159" fmla="*/ 182598 h 266071"/>
                  <a:gd name="connsiteX160" fmla="*/ 4695 w 1486872"/>
                  <a:gd name="connsiteY160" fmla="*/ 182598 h 266071"/>
                  <a:gd name="connsiteX161" fmla="*/ 23999 w 1486872"/>
                  <a:gd name="connsiteY161" fmla="*/ 203467 h 266071"/>
                  <a:gd name="connsiteX162" fmla="*/ 78778 w 1486872"/>
                  <a:gd name="connsiteY162" fmla="*/ 217553 h 266071"/>
                  <a:gd name="connsiteX163" fmla="*/ 140340 w 1486872"/>
                  <a:gd name="connsiteY163" fmla="*/ 196163 h 266071"/>
                  <a:gd name="connsiteX164" fmla="*/ 156513 w 1486872"/>
                  <a:gd name="connsiteY164" fmla="*/ 154426 h 266071"/>
                  <a:gd name="connsiteX165" fmla="*/ 122080 w 1486872"/>
                  <a:gd name="connsiteY165" fmla="*/ 99647 h 266071"/>
                  <a:gd name="connsiteX166" fmla="*/ 200858 w 1486872"/>
                  <a:gd name="connsiteY166" fmla="*/ 56866 h 266071"/>
                  <a:gd name="connsiteX167" fmla="*/ 187294 w 1486872"/>
                  <a:gd name="connsiteY167" fmla="*/ 64692 h 266071"/>
                  <a:gd name="connsiteX168" fmla="*/ 187294 w 1486872"/>
                  <a:gd name="connsiteY168" fmla="*/ 64692 h 266071"/>
                  <a:gd name="connsiteX169" fmla="*/ 187294 w 1486872"/>
                  <a:gd name="connsiteY169" fmla="*/ 64692 h 266071"/>
                  <a:gd name="connsiteX170" fmla="*/ 186250 w 1486872"/>
                  <a:gd name="connsiteY170" fmla="*/ 71474 h 266071"/>
                  <a:gd name="connsiteX171" fmla="*/ 186250 w 1486872"/>
                  <a:gd name="connsiteY171" fmla="*/ 201380 h 266071"/>
                  <a:gd name="connsiteX172" fmla="*/ 187816 w 1486872"/>
                  <a:gd name="connsiteY172" fmla="*/ 208162 h 266071"/>
                  <a:gd name="connsiteX173" fmla="*/ 201902 w 1486872"/>
                  <a:gd name="connsiteY173" fmla="*/ 216509 h 266071"/>
                  <a:gd name="connsiteX174" fmla="*/ 215466 w 1486872"/>
                  <a:gd name="connsiteY174" fmla="*/ 209206 h 266071"/>
                  <a:gd name="connsiteX175" fmla="*/ 217031 w 1486872"/>
                  <a:gd name="connsiteY175" fmla="*/ 201901 h 266071"/>
                  <a:gd name="connsiteX176" fmla="*/ 217031 w 1486872"/>
                  <a:gd name="connsiteY176" fmla="*/ 71996 h 266071"/>
                  <a:gd name="connsiteX177" fmla="*/ 215466 w 1486872"/>
                  <a:gd name="connsiteY177" fmla="*/ 64692 h 266071"/>
                  <a:gd name="connsiteX178" fmla="*/ 200858 w 1486872"/>
                  <a:gd name="connsiteY178" fmla="*/ 56866 h 266071"/>
                  <a:gd name="connsiteX179" fmla="*/ 1340272 w 1486872"/>
                  <a:gd name="connsiteY179" fmla="*/ 56866 h 266071"/>
                  <a:gd name="connsiteX180" fmla="*/ 1327230 w 1486872"/>
                  <a:gd name="connsiteY180" fmla="*/ 58431 h 266071"/>
                  <a:gd name="connsiteX181" fmla="*/ 1326708 w 1486872"/>
                  <a:gd name="connsiteY181" fmla="*/ 58431 h 266071"/>
                  <a:gd name="connsiteX182" fmla="*/ 1303231 w 1486872"/>
                  <a:gd name="connsiteY182" fmla="*/ 76691 h 266071"/>
                  <a:gd name="connsiteX183" fmla="*/ 1302188 w 1486872"/>
                  <a:gd name="connsiteY183" fmla="*/ 78256 h 266071"/>
                  <a:gd name="connsiteX184" fmla="*/ 1302188 w 1486872"/>
                  <a:gd name="connsiteY184" fmla="*/ 70953 h 266071"/>
                  <a:gd name="connsiteX185" fmla="*/ 1302188 w 1486872"/>
                  <a:gd name="connsiteY185" fmla="*/ 69909 h 266071"/>
                  <a:gd name="connsiteX186" fmla="*/ 1301144 w 1486872"/>
                  <a:gd name="connsiteY186" fmla="*/ 64692 h 266071"/>
                  <a:gd name="connsiteX187" fmla="*/ 1288101 w 1486872"/>
                  <a:gd name="connsiteY187" fmla="*/ 56866 h 266071"/>
                  <a:gd name="connsiteX188" fmla="*/ 1274537 w 1486872"/>
                  <a:gd name="connsiteY188" fmla="*/ 64692 h 266071"/>
                  <a:gd name="connsiteX189" fmla="*/ 1273494 w 1486872"/>
                  <a:gd name="connsiteY189" fmla="*/ 71474 h 266071"/>
                  <a:gd name="connsiteX190" fmla="*/ 1273494 w 1486872"/>
                  <a:gd name="connsiteY190" fmla="*/ 202945 h 266071"/>
                  <a:gd name="connsiteX191" fmla="*/ 1275059 w 1486872"/>
                  <a:gd name="connsiteY191" fmla="*/ 209206 h 266071"/>
                  <a:gd name="connsiteX192" fmla="*/ 1288623 w 1486872"/>
                  <a:gd name="connsiteY192" fmla="*/ 217031 h 266071"/>
                  <a:gd name="connsiteX193" fmla="*/ 1289145 w 1486872"/>
                  <a:gd name="connsiteY193" fmla="*/ 217031 h 266071"/>
                  <a:gd name="connsiteX194" fmla="*/ 1289667 w 1486872"/>
                  <a:gd name="connsiteY194" fmla="*/ 217031 h 266071"/>
                  <a:gd name="connsiteX195" fmla="*/ 1302709 w 1486872"/>
                  <a:gd name="connsiteY195" fmla="*/ 209727 h 266071"/>
                  <a:gd name="connsiteX196" fmla="*/ 1304274 w 1486872"/>
                  <a:gd name="connsiteY196" fmla="*/ 202945 h 266071"/>
                  <a:gd name="connsiteX197" fmla="*/ 1304274 w 1486872"/>
                  <a:gd name="connsiteY197" fmla="*/ 162252 h 266071"/>
                  <a:gd name="connsiteX198" fmla="*/ 1304274 w 1486872"/>
                  <a:gd name="connsiteY198" fmla="*/ 156513 h 266071"/>
                  <a:gd name="connsiteX199" fmla="*/ 1304274 w 1486872"/>
                  <a:gd name="connsiteY199" fmla="*/ 150774 h 266071"/>
                  <a:gd name="connsiteX200" fmla="*/ 1309492 w 1486872"/>
                  <a:gd name="connsiteY200" fmla="*/ 110602 h 266071"/>
                  <a:gd name="connsiteX201" fmla="*/ 1340272 w 1486872"/>
                  <a:gd name="connsiteY201" fmla="*/ 88169 h 266071"/>
                  <a:gd name="connsiteX202" fmla="*/ 1341316 w 1486872"/>
                  <a:gd name="connsiteY202" fmla="*/ 88169 h 266071"/>
                  <a:gd name="connsiteX203" fmla="*/ 1346011 w 1486872"/>
                  <a:gd name="connsiteY203" fmla="*/ 87647 h 266071"/>
                  <a:gd name="connsiteX204" fmla="*/ 1346533 w 1486872"/>
                  <a:gd name="connsiteY204" fmla="*/ 87647 h 266071"/>
                  <a:gd name="connsiteX205" fmla="*/ 1359576 w 1486872"/>
                  <a:gd name="connsiteY205" fmla="*/ 73039 h 266071"/>
                  <a:gd name="connsiteX206" fmla="*/ 1340272 w 1486872"/>
                  <a:gd name="connsiteY206" fmla="*/ 56866 h 266071"/>
                  <a:gd name="connsiteX207" fmla="*/ 1464439 w 1486872"/>
                  <a:gd name="connsiteY207" fmla="*/ 130427 h 266071"/>
                  <a:gd name="connsiteX208" fmla="*/ 1443571 w 1486872"/>
                  <a:gd name="connsiteY208" fmla="*/ 122602 h 266071"/>
                  <a:gd name="connsiteX209" fmla="*/ 1426355 w 1486872"/>
                  <a:gd name="connsiteY209" fmla="*/ 117385 h 266071"/>
                  <a:gd name="connsiteX210" fmla="*/ 1423224 w 1486872"/>
                  <a:gd name="connsiteY210" fmla="*/ 116341 h 266071"/>
                  <a:gd name="connsiteX211" fmla="*/ 1404964 w 1486872"/>
                  <a:gd name="connsiteY211" fmla="*/ 106429 h 266071"/>
                  <a:gd name="connsiteX212" fmla="*/ 1402356 w 1486872"/>
                  <a:gd name="connsiteY212" fmla="*/ 98081 h 266071"/>
                  <a:gd name="connsiteX213" fmla="*/ 1406008 w 1486872"/>
                  <a:gd name="connsiteY213" fmla="*/ 87647 h 266071"/>
                  <a:gd name="connsiteX214" fmla="*/ 1425833 w 1486872"/>
                  <a:gd name="connsiteY214" fmla="*/ 80343 h 266071"/>
                  <a:gd name="connsiteX215" fmla="*/ 1454527 w 1486872"/>
                  <a:gd name="connsiteY215" fmla="*/ 92342 h 266071"/>
                  <a:gd name="connsiteX216" fmla="*/ 1454527 w 1486872"/>
                  <a:gd name="connsiteY216" fmla="*/ 92342 h 266071"/>
                  <a:gd name="connsiteX217" fmla="*/ 1454527 w 1486872"/>
                  <a:gd name="connsiteY217" fmla="*/ 92342 h 266071"/>
                  <a:gd name="connsiteX218" fmla="*/ 1455570 w 1486872"/>
                  <a:gd name="connsiteY218" fmla="*/ 93386 h 266071"/>
                  <a:gd name="connsiteX219" fmla="*/ 1467048 w 1486872"/>
                  <a:gd name="connsiteY219" fmla="*/ 99125 h 266071"/>
                  <a:gd name="connsiteX220" fmla="*/ 1481134 w 1486872"/>
                  <a:gd name="connsiteY220" fmla="*/ 85039 h 266071"/>
                  <a:gd name="connsiteX221" fmla="*/ 1478526 w 1486872"/>
                  <a:gd name="connsiteY221" fmla="*/ 77213 h 266071"/>
                  <a:gd name="connsiteX222" fmla="*/ 1426876 w 1486872"/>
                  <a:gd name="connsiteY222" fmla="*/ 55301 h 266071"/>
                  <a:gd name="connsiteX223" fmla="*/ 1371053 w 1486872"/>
                  <a:gd name="connsiteY223" fmla="*/ 101212 h 266071"/>
                  <a:gd name="connsiteX224" fmla="*/ 1400269 w 1486872"/>
                  <a:gd name="connsiteY224" fmla="*/ 139818 h 266071"/>
                  <a:gd name="connsiteX225" fmla="*/ 1413312 w 1486872"/>
                  <a:gd name="connsiteY225" fmla="*/ 144513 h 266071"/>
                  <a:gd name="connsiteX226" fmla="*/ 1413834 w 1486872"/>
                  <a:gd name="connsiteY226" fmla="*/ 144513 h 266071"/>
                  <a:gd name="connsiteX227" fmla="*/ 1431050 w 1486872"/>
                  <a:gd name="connsiteY227" fmla="*/ 149731 h 266071"/>
                  <a:gd name="connsiteX228" fmla="*/ 1432615 w 1486872"/>
                  <a:gd name="connsiteY228" fmla="*/ 150252 h 266071"/>
                  <a:gd name="connsiteX229" fmla="*/ 1458179 w 1486872"/>
                  <a:gd name="connsiteY229" fmla="*/ 171642 h 266071"/>
                  <a:gd name="connsiteX230" fmla="*/ 1454005 w 1486872"/>
                  <a:gd name="connsiteY230" fmla="*/ 183642 h 266071"/>
                  <a:gd name="connsiteX231" fmla="*/ 1430007 w 1486872"/>
                  <a:gd name="connsiteY231" fmla="*/ 192511 h 266071"/>
                  <a:gd name="connsiteX232" fmla="*/ 1406008 w 1486872"/>
                  <a:gd name="connsiteY232" fmla="*/ 185729 h 266071"/>
                  <a:gd name="connsiteX233" fmla="*/ 1398182 w 1486872"/>
                  <a:gd name="connsiteY233" fmla="*/ 175294 h 266071"/>
                  <a:gd name="connsiteX234" fmla="*/ 1385140 w 1486872"/>
                  <a:gd name="connsiteY234" fmla="*/ 167990 h 266071"/>
                  <a:gd name="connsiteX235" fmla="*/ 1370010 w 1486872"/>
                  <a:gd name="connsiteY235" fmla="*/ 183120 h 266071"/>
                  <a:gd name="connsiteX236" fmla="*/ 1372097 w 1486872"/>
                  <a:gd name="connsiteY236" fmla="*/ 190424 h 266071"/>
                  <a:gd name="connsiteX237" fmla="*/ 1373662 w 1486872"/>
                  <a:gd name="connsiteY237" fmla="*/ 193033 h 266071"/>
                  <a:gd name="connsiteX238" fmla="*/ 1428441 w 1486872"/>
                  <a:gd name="connsiteY238" fmla="*/ 217553 h 266071"/>
                  <a:gd name="connsiteX239" fmla="*/ 1489481 w 1486872"/>
                  <a:gd name="connsiteY239" fmla="*/ 169556 h 266071"/>
                  <a:gd name="connsiteX240" fmla="*/ 1464439 w 1486872"/>
                  <a:gd name="connsiteY240" fmla="*/ 130427 h 266071"/>
                  <a:gd name="connsiteX241" fmla="*/ 1212454 w 1486872"/>
                  <a:gd name="connsiteY241" fmla="*/ 64692 h 266071"/>
                  <a:gd name="connsiteX242" fmla="*/ 1175412 w 1486872"/>
                  <a:gd name="connsiteY242" fmla="*/ 55823 h 266071"/>
                  <a:gd name="connsiteX243" fmla="*/ 1107068 w 1486872"/>
                  <a:gd name="connsiteY243" fmla="*/ 105385 h 266071"/>
                  <a:gd name="connsiteX244" fmla="*/ 1101851 w 1486872"/>
                  <a:gd name="connsiteY244" fmla="*/ 138253 h 266071"/>
                  <a:gd name="connsiteX245" fmla="*/ 1145675 w 1486872"/>
                  <a:gd name="connsiteY245" fmla="*/ 213379 h 266071"/>
                  <a:gd name="connsiteX246" fmla="*/ 1176456 w 1486872"/>
                  <a:gd name="connsiteY246" fmla="*/ 218075 h 266071"/>
                  <a:gd name="connsiteX247" fmla="*/ 1218192 w 1486872"/>
                  <a:gd name="connsiteY247" fmla="*/ 207119 h 266071"/>
                  <a:gd name="connsiteX248" fmla="*/ 1234365 w 1486872"/>
                  <a:gd name="connsiteY248" fmla="*/ 193033 h 266071"/>
                  <a:gd name="connsiteX249" fmla="*/ 1237496 w 1486872"/>
                  <a:gd name="connsiteY249" fmla="*/ 184163 h 266071"/>
                  <a:gd name="connsiteX250" fmla="*/ 1222366 w 1486872"/>
                  <a:gd name="connsiteY250" fmla="*/ 169034 h 266071"/>
                  <a:gd name="connsiteX251" fmla="*/ 1209845 w 1486872"/>
                  <a:gd name="connsiteY251" fmla="*/ 175294 h 266071"/>
                  <a:gd name="connsiteX252" fmla="*/ 1205150 w 1486872"/>
                  <a:gd name="connsiteY252" fmla="*/ 181555 h 266071"/>
                  <a:gd name="connsiteX253" fmla="*/ 1176977 w 1486872"/>
                  <a:gd name="connsiteY253" fmla="*/ 191989 h 266071"/>
                  <a:gd name="connsiteX254" fmla="*/ 1156631 w 1486872"/>
                  <a:gd name="connsiteY254" fmla="*/ 188337 h 266071"/>
                  <a:gd name="connsiteX255" fmla="*/ 1134197 w 1486872"/>
                  <a:gd name="connsiteY255" fmla="*/ 152339 h 266071"/>
                  <a:gd name="connsiteX256" fmla="*/ 1133675 w 1486872"/>
                  <a:gd name="connsiteY256" fmla="*/ 146600 h 266071"/>
                  <a:gd name="connsiteX257" fmla="*/ 1230192 w 1486872"/>
                  <a:gd name="connsiteY257" fmla="*/ 146600 h 266071"/>
                  <a:gd name="connsiteX258" fmla="*/ 1230192 w 1486872"/>
                  <a:gd name="connsiteY258" fmla="*/ 146600 h 266071"/>
                  <a:gd name="connsiteX259" fmla="*/ 1231757 w 1486872"/>
                  <a:gd name="connsiteY259" fmla="*/ 146600 h 266071"/>
                  <a:gd name="connsiteX260" fmla="*/ 1235930 w 1486872"/>
                  <a:gd name="connsiteY260" fmla="*/ 145557 h 266071"/>
                  <a:gd name="connsiteX261" fmla="*/ 1245321 w 1486872"/>
                  <a:gd name="connsiteY261" fmla="*/ 131471 h 266071"/>
                  <a:gd name="connsiteX262" fmla="*/ 1212454 w 1486872"/>
                  <a:gd name="connsiteY262" fmla="*/ 64692 h 266071"/>
                  <a:gd name="connsiteX263" fmla="*/ 1134197 w 1486872"/>
                  <a:gd name="connsiteY263" fmla="*/ 119993 h 266071"/>
                  <a:gd name="connsiteX264" fmla="*/ 1135762 w 1486872"/>
                  <a:gd name="connsiteY264" fmla="*/ 114776 h 266071"/>
                  <a:gd name="connsiteX265" fmla="*/ 1135762 w 1486872"/>
                  <a:gd name="connsiteY265" fmla="*/ 114776 h 266071"/>
                  <a:gd name="connsiteX266" fmla="*/ 1135762 w 1486872"/>
                  <a:gd name="connsiteY266" fmla="*/ 114776 h 266071"/>
                  <a:gd name="connsiteX267" fmla="*/ 1142544 w 1486872"/>
                  <a:gd name="connsiteY267" fmla="*/ 99647 h 266071"/>
                  <a:gd name="connsiteX268" fmla="*/ 1176456 w 1486872"/>
                  <a:gd name="connsiteY268" fmla="*/ 82952 h 266071"/>
                  <a:gd name="connsiteX269" fmla="*/ 1190020 w 1486872"/>
                  <a:gd name="connsiteY269" fmla="*/ 85039 h 266071"/>
                  <a:gd name="connsiteX270" fmla="*/ 1212975 w 1486872"/>
                  <a:gd name="connsiteY270" fmla="*/ 113211 h 266071"/>
                  <a:gd name="connsiteX271" fmla="*/ 1214019 w 1486872"/>
                  <a:gd name="connsiteY271" fmla="*/ 119993 h 266071"/>
                  <a:gd name="connsiteX272" fmla="*/ 1214019 w 1486872"/>
                  <a:gd name="connsiteY272" fmla="*/ 119993 h 266071"/>
                  <a:gd name="connsiteX273" fmla="*/ 1134197 w 1486872"/>
                  <a:gd name="connsiteY273" fmla="*/ 119993 h 266071"/>
                  <a:gd name="connsiteX274" fmla="*/ 761696 w 1486872"/>
                  <a:gd name="connsiteY274" fmla="*/ 130427 h 266071"/>
                  <a:gd name="connsiteX275" fmla="*/ 740828 w 1486872"/>
                  <a:gd name="connsiteY275" fmla="*/ 122602 h 266071"/>
                  <a:gd name="connsiteX276" fmla="*/ 723611 w 1486872"/>
                  <a:gd name="connsiteY276" fmla="*/ 117385 h 266071"/>
                  <a:gd name="connsiteX277" fmla="*/ 720481 w 1486872"/>
                  <a:gd name="connsiteY277" fmla="*/ 116341 h 266071"/>
                  <a:gd name="connsiteX278" fmla="*/ 702221 w 1486872"/>
                  <a:gd name="connsiteY278" fmla="*/ 106429 h 266071"/>
                  <a:gd name="connsiteX279" fmla="*/ 699613 w 1486872"/>
                  <a:gd name="connsiteY279" fmla="*/ 98081 h 266071"/>
                  <a:gd name="connsiteX280" fmla="*/ 703265 w 1486872"/>
                  <a:gd name="connsiteY280" fmla="*/ 87647 h 266071"/>
                  <a:gd name="connsiteX281" fmla="*/ 723090 w 1486872"/>
                  <a:gd name="connsiteY281" fmla="*/ 80343 h 266071"/>
                  <a:gd name="connsiteX282" fmla="*/ 751784 w 1486872"/>
                  <a:gd name="connsiteY282" fmla="*/ 92342 h 266071"/>
                  <a:gd name="connsiteX283" fmla="*/ 751784 w 1486872"/>
                  <a:gd name="connsiteY283" fmla="*/ 92342 h 266071"/>
                  <a:gd name="connsiteX284" fmla="*/ 751784 w 1486872"/>
                  <a:gd name="connsiteY284" fmla="*/ 92342 h 266071"/>
                  <a:gd name="connsiteX285" fmla="*/ 752827 w 1486872"/>
                  <a:gd name="connsiteY285" fmla="*/ 93386 h 266071"/>
                  <a:gd name="connsiteX286" fmla="*/ 764305 w 1486872"/>
                  <a:gd name="connsiteY286" fmla="*/ 99125 h 266071"/>
                  <a:gd name="connsiteX287" fmla="*/ 778391 w 1486872"/>
                  <a:gd name="connsiteY287" fmla="*/ 85039 h 266071"/>
                  <a:gd name="connsiteX288" fmla="*/ 775782 w 1486872"/>
                  <a:gd name="connsiteY288" fmla="*/ 77213 h 266071"/>
                  <a:gd name="connsiteX289" fmla="*/ 724133 w 1486872"/>
                  <a:gd name="connsiteY289" fmla="*/ 55301 h 266071"/>
                  <a:gd name="connsiteX290" fmla="*/ 668310 w 1486872"/>
                  <a:gd name="connsiteY290" fmla="*/ 101212 h 266071"/>
                  <a:gd name="connsiteX291" fmla="*/ 697526 w 1486872"/>
                  <a:gd name="connsiteY291" fmla="*/ 139818 h 266071"/>
                  <a:gd name="connsiteX292" fmla="*/ 710569 w 1486872"/>
                  <a:gd name="connsiteY292" fmla="*/ 144513 h 266071"/>
                  <a:gd name="connsiteX293" fmla="*/ 711090 w 1486872"/>
                  <a:gd name="connsiteY293" fmla="*/ 144513 h 266071"/>
                  <a:gd name="connsiteX294" fmla="*/ 728307 w 1486872"/>
                  <a:gd name="connsiteY294" fmla="*/ 149731 h 266071"/>
                  <a:gd name="connsiteX295" fmla="*/ 730394 w 1486872"/>
                  <a:gd name="connsiteY295" fmla="*/ 150252 h 266071"/>
                  <a:gd name="connsiteX296" fmla="*/ 755957 w 1486872"/>
                  <a:gd name="connsiteY296" fmla="*/ 171642 h 266071"/>
                  <a:gd name="connsiteX297" fmla="*/ 751784 w 1486872"/>
                  <a:gd name="connsiteY297" fmla="*/ 183642 h 266071"/>
                  <a:gd name="connsiteX298" fmla="*/ 727785 w 1486872"/>
                  <a:gd name="connsiteY298" fmla="*/ 192511 h 266071"/>
                  <a:gd name="connsiteX299" fmla="*/ 703787 w 1486872"/>
                  <a:gd name="connsiteY299" fmla="*/ 185729 h 266071"/>
                  <a:gd name="connsiteX300" fmla="*/ 695961 w 1486872"/>
                  <a:gd name="connsiteY300" fmla="*/ 175294 h 266071"/>
                  <a:gd name="connsiteX301" fmla="*/ 682918 w 1486872"/>
                  <a:gd name="connsiteY301" fmla="*/ 167990 h 266071"/>
                  <a:gd name="connsiteX302" fmla="*/ 667789 w 1486872"/>
                  <a:gd name="connsiteY302" fmla="*/ 183120 h 266071"/>
                  <a:gd name="connsiteX303" fmla="*/ 669875 w 1486872"/>
                  <a:gd name="connsiteY303" fmla="*/ 190424 h 266071"/>
                  <a:gd name="connsiteX304" fmla="*/ 671441 w 1486872"/>
                  <a:gd name="connsiteY304" fmla="*/ 193033 h 266071"/>
                  <a:gd name="connsiteX305" fmla="*/ 726220 w 1486872"/>
                  <a:gd name="connsiteY305" fmla="*/ 217553 h 266071"/>
                  <a:gd name="connsiteX306" fmla="*/ 787260 w 1486872"/>
                  <a:gd name="connsiteY306" fmla="*/ 169556 h 266071"/>
                  <a:gd name="connsiteX307" fmla="*/ 761696 w 1486872"/>
                  <a:gd name="connsiteY307" fmla="*/ 130427 h 266071"/>
                  <a:gd name="connsiteX308" fmla="*/ 1074722 w 1486872"/>
                  <a:gd name="connsiteY308" fmla="*/ 56866 h 266071"/>
                  <a:gd name="connsiteX309" fmla="*/ 1060636 w 1486872"/>
                  <a:gd name="connsiteY309" fmla="*/ 66779 h 266071"/>
                  <a:gd name="connsiteX310" fmla="*/ 1060636 w 1486872"/>
                  <a:gd name="connsiteY310" fmla="*/ 66779 h 266071"/>
                  <a:gd name="connsiteX311" fmla="*/ 1060636 w 1486872"/>
                  <a:gd name="connsiteY311" fmla="*/ 66779 h 266071"/>
                  <a:gd name="connsiteX312" fmla="*/ 1040811 w 1486872"/>
                  <a:gd name="connsiteY312" fmla="*/ 127819 h 266071"/>
                  <a:gd name="connsiteX313" fmla="*/ 1028290 w 1486872"/>
                  <a:gd name="connsiteY313" fmla="*/ 170077 h 266071"/>
                  <a:gd name="connsiteX314" fmla="*/ 1021508 w 1486872"/>
                  <a:gd name="connsiteY314" fmla="*/ 146079 h 266071"/>
                  <a:gd name="connsiteX315" fmla="*/ 1018377 w 1486872"/>
                  <a:gd name="connsiteY315" fmla="*/ 136688 h 266071"/>
                  <a:gd name="connsiteX316" fmla="*/ 995944 w 1486872"/>
                  <a:gd name="connsiteY316" fmla="*/ 67822 h 266071"/>
                  <a:gd name="connsiteX317" fmla="*/ 995944 w 1486872"/>
                  <a:gd name="connsiteY317" fmla="*/ 67822 h 266071"/>
                  <a:gd name="connsiteX318" fmla="*/ 995944 w 1486872"/>
                  <a:gd name="connsiteY318" fmla="*/ 67822 h 266071"/>
                  <a:gd name="connsiteX319" fmla="*/ 982379 w 1486872"/>
                  <a:gd name="connsiteY319" fmla="*/ 57388 h 266071"/>
                  <a:gd name="connsiteX320" fmla="*/ 965163 w 1486872"/>
                  <a:gd name="connsiteY320" fmla="*/ 71474 h 266071"/>
                  <a:gd name="connsiteX321" fmla="*/ 966207 w 1486872"/>
                  <a:gd name="connsiteY321" fmla="*/ 77213 h 266071"/>
                  <a:gd name="connsiteX322" fmla="*/ 966728 w 1486872"/>
                  <a:gd name="connsiteY322" fmla="*/ 78256 h 266071"/>
                  <a:gd name="connsiteX323" fmla="*/ 1012639 w 1486872"/>
                  <a:gd name="connsiteY323" fmla="*/ 207640 h 266071"/>
                  <a:gd name="connsiteX324" fmla="*/ 1028290 w 1486872"/>
                  <a:gd name="connsiteY324" fmla="*/ 217031 h 266071"/>
                  <a:gd name="connsiteX325" fmla="*/ 1044463 w 1486872"/>
                  <a:gd name="connsiteY325" fmla="*/ 208162 h 266071"/>
                  <a:gd name="connsiteX326" fmla="*/ 1044463 w 1486872"/>
                  <a:gd name="connsiteY326" fmla="*/ 208162 h 266071"/>
                  <a:gd name="connsiteX327" fmla="*/ 1044463 w 1486872"/>
                  <a:gd name="connsiteY327" fmla="*/ 208162 h 266071"/>
                  <a:gd name="connsiteX328" fmla="*/ 1090895 w 1486872"/>
                  <a:gd name="connsiteY328" fmla="*/ 77735 h 266071"/>
                  <a:gd name="connsiteX329" fmla="*/ 1090895 w 1486872"/>
                  <a:gd name="connsiteY329" fmla="*/ 77735 h 266071"/>
                  <a:gd name="connsiteX330" fmla="*/ 1090895 w 1486872"/>
                  <a:gd name="connsiteY330" fmla="*/ 77735 h 266071"/>
                  <a:gd name="connsiteX331" fmla="*/ 1091939 w 1486872"/>
                  <a:gd name="connsiteY331" fmla="*/ 71996 h 266071"/>
                  <a:gd name="connsiteX332" fmla="*/ 1074722 w 1486872"/>
                  <a:gd name="connsiteY332" fmla="*/ 56866 h 266071"/>
                  <a:gd name="connsiteX333" fmla="*/ 928643 w 1486872"/>
                  <a:gd name="connsiteY333" fmla="*/ 56866 h 266071"/>
                  <a:gd name="connsiteX334" fmla="*/ 914036 w 1486872"/>
                  <a:gd name="connsiteY334" fmla="*/ 65214 h 266071"/>
                  <a:gd name="connsiteX335" fmla="*/ 912992 w 1486872"/>
                  <a:gd name="connsiteY335" fmla="*/ 69909 h 266071"/>
                  <a:gd name="connsiteX336" fmla="*/ 912992 w 1486872"/>
                  <a:gd name="connsiteY336" fmla="*/ 70953 h 266071"/>
                  <a:gd name="connsiteX337" fmla="*/ 912992 w 1486872"/>
                  <a:gd name="connsiteY337" fmla="*/ 70953 h 266071"/>
                  <a:gd name="connsiteX338" fmla="*/ 912992 w 1486872"/>
                  <a:gd name="connsiteY338" fmla="*/ 72518 h 266071"/>
                  <a:gd name="connsiteX339" fmla="*/ 909862 w 1486872"/>
                  <a:gd name="connsiteY339" fmla="*/ 69387 h 266071"/>
                  <a:gd name="connsiteX340" fmla="*/ 869690 w 1486872"/>
                  <a:gd name="connsiteY340" fmla="*/ 55823 h 266071"/>
                  <a:gd name="connsiteX341" fmla="*/ 825345 w 1486872"/>
                  <a:gd name="connsiteY341" fmla="*/ 71996 h 266071"/>
                  <a:gd name="connsiteX342" fmla="*/ 801868 w 1486872"/>
                  <a:gd name="connsiteY342" fmla="*/ 135644 h 266071"/>
                  <a:gd name="connsiteX343" fmla="*/ 839953 w 1486872"/>
                  <a:gd name="connsiteY343" fmla="*/ 211292 h 266071"/>
                  <a:gd name="connsiteX344" fmla="*/ 868647 w 1486872"/>
                  <a:gd name="connsiteY344" fmla="*/ 217553 h 266071"/>
                  <a:gd name="connsiteX345" fmla="*/ 911949 w 1486872"/>
                  <a:gd name="connsiteY345" fmla="*/ 201901 h 266071"/>
                  <a:gd name="connsiteX346" fmla="*/ 914036 w 1486872"/>
                  <a:gd name="connsiteY346" fmla="*/ 199815 h 266071"/>
                  <a:gd name="connsiteX347" fmla="*/ 914036 w 1486872"/>
                  <a:gd name="connsiteY347" fmla="*/ 201380 h 266071"/>
                  <a:gd name="connsiteX348" fmla="*/ 914036 w 1486872"/>
                  <a:gd name="connsiteY348" fmla="*/ 201380 h 266071"/>
                  <a:gd name="connsiteX349" fmla="*/ 914036 w 1486872"/>
                  <a:gd name="connsiteY349" fmla="*/ 202945 h 266071"/>
                  <a:gd name="connsiteX350" fmla="*/ 915079 w 1486872"/>
                  <a:gd name="connsiteY350" fmla="*/ 207640 h 266071"/>
                  <a:gd name="connsiteX351" fmla="*/ 929165 w 1486872"/>
                  <a:gd name="connsiteY351" fmla="*/ 216509 h 266071"/>
                  <a:gd name="connsiteX352" fmla="*/ 942730 w 1486872"/>
                  <a:gd name="connsiteY352" fmla="*/ 209206 h 266071"/>
                  <a:gd name="connsiteX353" fmla="*/ 942730 w 1486872"/>
                  <a:gd name="connsiteY353" fmla="*/ 209206 h 266071"/>
                  <a:gd name="connsiteX354" fmla="*/ 943773 w 1486872"/>
                  <a:gd name="connsiteY354" fmla="*/ 202423 h 266071"/>
                  <a:gd name="connsiteX355" fmla="*/ 943773 w 1486872"/>
                  <a:gd name="connsiteY355" fmla="*/ 72518 h 266071"/>
                  <a:gd name="connsiteX356" fmla="*/ 942208 w 1486872"/>
                  <a:gd name="connsiteY356" fmla="*/ 64692 h 266071"/>
                  <a:gd name="connsiteX357" fmla="*/ 928643 w 1486872"/>
                  <a:gd name="connsiteY357" fmla="*/ 56866 h 266071"/>
                  <a:gd name="connsiteX358" fmla="*/ 900993 w 1486872"/>
                  <a:gd name="connsiteY358" fmla="*/ 181033 h 266071"/>
                  <a:gd name="connsiteX359" fmla="*/ 872820 w 1486872"/>
                  <a:gd name="connsiteY359" fmla="*/ 191989 h 266071"/>
                  <a:gd name="connsiteX360" fmla="*/ 847257 w 1486872"/>
                  <a:gd name="connsiteY360" fmla="*/ 182598 h 266071"/>
                  <a:gd name="connsiteX361" fmla="*/ 840474 w 1486872"/>
                  <a:gd name="connsiteY361" fmla="*/ 173729 h 266071"/>
                  <a:gd name="connsiteX362" fmla="*/ 833692 w 1486872"/>
                  <a:gd name="connsiteY362" fmla="*/ 136688 h 266071"/>
                  <a:gd name="connsiteX363" fmla="*/ 833692 w 1486872"/>
                  <a:gd name="connsiteY363" fmla="*/ 136166 h 266071"/>
                  <a:gd name="connsiteX364" fmla="*/ 844126 w 1486872"/>
                  <a:gd name="connsiteY364" fmla="*/ 95995 h 266071"/>
                  <a:gd name="connsiteX365" fmla="*/ 873342 w 1486872"/>
                  <a:gd name="connsiteY365" fmla="*/ 81908 h 266071"/>
                  <a:gd name="connsiteX366" fmla="*/ 897863 w 1486872"/>
                  <a:gd name="connsiteY366" fmla="*/ 90777 h 266071"/>
                  <a:gd name="connsiteX367" fmla="*/ 914036 w 1486872"/>
                  <a:gd name="connsiteY367" fmla="*/ 136166 h 266071"/>
                  <a:gd name="connsiteX368" fmla="*/ 900993 w 1486872"/>
                  <a:gd name="connsiteY368" fmla="*/ 181033 h 26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1486872" h="266071">
                    <a:moveTo>
                      <a:pt x="365719" y="56866"/>
                    </a:moveTo>
                    <a:cubicBezTo>
                      <a:pt x="358936" y="56866"/>
                      <a:pt x="354763" y="59997"/>
                      <a:pt x="353198" y="63648"/>
                    </a:cubicBezTo>
                    <a:cubicBezTo>
                      <a:pt x="351632" y="66257"/>
                      <a:pt x="351632" y="69909"/>
                      <a:pt x="351632" y="69909"/>
                    </a:cubicBezTo>
                    <a:lnTo>
                      <a:pt x="351632" y="71996"/>
                    </a:lnTo>
                    <a:cubicBezTo>
                      <a:pt x="351111" y="70953"/>
                      <a:pt x="350067" y="69909"/>
                      <a:pt x="349024" y="68866"/>
                    </a:cubicBezTo>
                    <a:cubicBezTo>
                      <a:pt x="342763" y="63127"/>
                      <a:pt x="331807" y="55823"/>
                      <a:pt x="311461" y="55823"/>
                    </a:cubicBezTo>
                    <a:lnTo>
                      <a:pt x="310939" y="55823"/>
                    </a:lnTo>
                    <a:cubicBezTo>
                      <a:pt x="304679" y="55823"/>
                      <a:pt x="286940" y="55823"/>
                      <a:pt x="270246" y="68344"/>
                    </a:cubicBezTo>
                    <a:cubicBezTo>
                      <a:pt x="257725" y="77735"/>
                      <a:pt x="243117" y="96516"/>
                      <a:pt x="243117" y="134079"/>
                    </a:cubicBezTo>
                    <a:cubicBezTo>
                      <a:pt x="243117" y="180512"/>
                      <a:pt x="266072" y="197728"/>
                      <a:pt x="280158" y="203988"/>
                    </a:cubicBezTo>
                    <a:cubicBezTo>
                      <a:pt x="287984" y="207119"/>
                      <a:pt x="297896" y="209206"/>
                      <a:pt x="307809" y="209206"/>
                    </a:cubicBezTo>
                    <a:cubicBezTo>
                      <a:pt x="331286" y="209206"/>
                      <a:pt x="342763" y="199815"/>
                      <a:pt x="350067" y="191989"/>
                    </a:cubicBezTo>
                    <a:lnTo>
                      <a:pt x="350067" y="200336"/>
                    </a:lnTo>
                    <a:cubicBezTo>
                      <a:pt x="349546" y="213901"/>
                      <a:pt x="349546" y="230596"/>
                      <a:pt x="334416" y="237900"/>
                    </a:cubicBezTo>
                    <a:cubicBezTo>
                      <a:pt x="329199" y="239986"/>
                      <a:pt x="322938" y="241030"/>
                      <a:pt x="315634" y="241030"/>
                    </a:cubicBezTo>
                    <a:cubicBezTo>
                      <a:pt x="308330" y="241030"/>
                      <a:pt x="295809" y="239986"/>
                      <a:pt x="289549" y="234248"/>
                    </a:cubicBezTo>
                    <a:cubicBezTo>
                      <a:pt x="288506" y="233204"/>
                      <a:pt x="287462" y="231639"/>
                      <a:pt x="285897" y="228509"/>
                    </a:cubicBezTo>
                    <a:cubicBezTo>
                      <a:pt x="282767" y="224335"/>
                      <a:pt x="278071" y="221727"/>
                      <a:pt x="272854" y="221727"/>
                    </a:cubicBezTo>
                    <a:cubicBezTo>
                      <a:pt x="263985" y="221727"/>
                      <a:pt x="257203" y="229030"/>
                      <a:pt x="257203" y="237378"/>
                    </a:cubicBezTo>
                    <a:cubicBezTo>
                      <a:pt x="257203" y="239465"/>
                      <a:pt x="257725" y="242073"/>
                      <a:pt x="258768" y="244160"/>
                    </a:cubicBezTo>
                    <a:lnTo>
                      <a:pt x="258768" y="244160"/>
                    </a:lnTo>
                    <a:lnTo>
                      <a:pt x="258768" y="244160"/>
                    </a:lnTo>
                    <a:lnTo>
                      <a:pt x="259290" y="245203"/>
                    </a:lnTo>
                    <a:cubicBezTo>
                      <a:pt x="262420" y="249899"/>
                      <a:pt x="265550" y="253029"/>
                      <a:pt x="270246" y="256159"/>
                    </a:cubicBezTo>
                    <a:cubicBezTo>
                      <a:pt x="284854" y="266072"/>
                      <a:pt x="305200" y="267115"/>
                      <a:pt x="313548" y="267115"/>
                    </a:cubicBezTo>
                    <a:cubicBezTo>
                      <a:pt x="320852" y="267115"/>
                      <a:pt x="345894" y="266072"/>
                      <a:pt x="362067" y="253551"/>
                    </a:cubicBezTo>
                    <a:cubicBezTo>
                      <a:pt x="375631" y="241551"/>
                      <a:pt x="377718" y="225378"/>
                      <a:pt x="379283" y="208684"/>
                    </a:cubicBezTo>
                    <a:cubicBezTo>
                      <a:pt x="379805" y="203467"/>
                      <a:pt x="379805" y="197728"/>
                      <a:pt x="379805" y="192511"/>
                    </a:cubicBezTo>
                    <a:lnTo>
                      <a:pt x="379805" y="69387"/>
                    </a:lnTo>
                    <a:cubicBezTo>
                      <a:pt x="379805" y="66779"/>
                      <a:pt x="379283" y="64692"/>
                      <a:pt x="378240" y="62605"/>
                    </a:cubicBezTo>
                    <a:cubicBezTo>
                      <a:pt x="375631" y="59475"/>
                      <a:pt x="371457" y="56866"/>
                      <a:pt x="365719" y="56866"/>
                    </a:cubicBezTo>
                    <a:close/>
                    <a:moveTo>
                      <a:pt x="342763" y="166947"/>
                    </a:moveTo>
                    <a:cubicBezTo>
                      <a:pt x="341720" y="168512"/>
                      <a:pt x="331807" y="182077"/>
                      <a:pt x="311461" y="182077"/>
                    </a:cubicBezTo>
                    <a:cubicBezTo>
                      <a:pt x="302592" y="182077"/>
                      <a:pt x="295288" y="179468"/>
                      <a:pt x="289027" y="174251"/>
                    </a:cubicBezTo>
                    <a:cubicBezTo>
                      <a:pt x="285375" y="171121"/>
                      <a:pt x="283810" y="169034"/>
                      <a:pt x="282245" y="166947"/>
                    </a:cubicBezTo>
                    <a:cubicBezTo>
                      <a:pt x="275463" y="155991"/>
                      <a:pt x="274419" y="139296"/>
                      <a:pt x="274419" y="133036"/>
                    </a:cubicBezTo>
                    <a:lnTo>
                      <a:pt x="274419" y="132514"/>
                    </a:lnTo>
                    <a:cubicBezTo>
                      <a:pt x="274419" y="117906"/>
                      <a:pt x="277028" y="106429"/>
                      <a:pt x="282767" y="98081"/>
                    </a:cubicBezTo>
                    <a:cubicBezTo>
                      <a:pt x="290071" y="88169"/>
                      <a:pt x="300505" y="82952"/>
                      <a:pt x="313026" y="82952"/>
                    </a:cubicBezTo>
                    <a:cubicBezTo>
                      <a:pt x="317721" y="82952"/>
                      <a:pt x="328155" y="82952"/>
                      <a:pt x="337546" y="91821"/>
                    </a:cubicBezTo>
                    <a:cubicBezTo>
                      <a:pt x="343285" y="97038"/>
                      <a:pt x="350067" y="107994"/>
                      <a:pt x="350067" y="129906"/>
                    </a:cubicBezTo>
                    <a:lnTo>
                      <a:pt x="350067" y="130427"/>
                    </a:lnTo>
                    <a:cubicBezTo>
                      <a:pt x="351111" y="136166"/>
                      <a:pt x="350589" y="155991"/>
                      <a:pt x="342763" y="166947"/>
                    </a:cubicBezTo>
                    <a:close/>
                    <a:moveTo>
                      <a:pt x="487277" y="55301"/>
                    </a:moveTo>
                    <a:cubicBezTo>
                      <a:pt x="467974" y="55301"/>
                      <a:pt x="452844" y="63127"/>
                      <a:pt x="445018" y="69909"/>
                    </a:cubicBezTo>
                    <a:cubicBezTo>
                      <a:pt x="443975" y="70953"/>
                      <a:pt x="442932" y="71996"/>
                      <a:pt x="442410" y="72518"/>
                    </a:cubicBezTo>
                    <a:lnTo>
                      <a:pt x="442410" y="16695"/>
                    </a:lnTo>
                    <a:cubicBezTo>
                      <a:pt x="442410" y="14608"/>
                      <a:pt x="441888" y="11999"/>
                      <a:pt x="440845" y="9912"/>
                    </a:cubicBezTo>
                    <a:cubicBezTo>
                      <a:pt x="438758" y="4695"/>
                      <a:pt x="433019" y="1565"/>
                      <a:pt x="426759" y="1565"/>
                    </a:cubicBezTo>
                    <a:cubicBezTo>
                      <a:pt x="426237" y="1565"/>
                      <a:pt x="426237" y="1565"/>
                      <a:pt x="425715" y="1565"/>
                    </a:cubicBezTo>
                    <a:cubicBezTo>
                      <a:pt x="419455" y="1565"/>
                      <a:pt x="414238" y="4695"/>
                      <a:pt x="412151" y="9912"/>
                    </a:cubicBezTo>
                    <a:cubicBezTo>
                      <a:pt x="411107" y="12521"/>
                      <a:pt x="410586" y="16695"/>
                      <a:pt x="410586" y="16695"/>
                    </a:cubicBezTo>
                    <a:lnTo>
                      <a:pt x="410586" y="201380"/>
                    </a:lnTo>
                    <a:cubicBezTo>
                      <a:pt x="410586" y="201901"/>
                      <a:pt x="411107" y="206075"/>
                      <a:pt x="412151" y="208684"/>
                    </a:cubicBezTo>
                    <a:cubicBezTo>
                      <a:pt x="413716" y="212336"/>
                      <a:pt x="418411" y="216509"/>
                      <a:pt x="425715" y="216509"/>
                    </a:cubicBezTo>
                    <a:cubicBezTo>
                      <a:pt x="433541" y="216509"/>
                      <a:pt x="438236" y="212336"/>
                      <a:pt x="439801" y="208162"/>
                    </a:cubicBezTo>
                    <a:cubicBezTo>
                      <a:pt x="441366" y="205554"/>
                      <a:pt x="441366" y="202423"/>
                      <a:pt x="441366" y="201380"/>
                    </a:cubicBezTo>
                    <a:lnTo>
                      <a:pt x="441366" y="131992"/>
                    </a:lnTo>
                    <a:lnTo>
                      <a:pt x="441366" y="129384"/>
                    </a:lnTo>
                    <a:cubicBezTo>
                      <a:pt x="441366" y="122602"/>
                      <a:pt x="441888" y="115819"/>
                      <a:pt x="443975" y="109559"/>
                    </a:cubicBezTo>
                    <a:cubicBezTo>
                      <a:pt x="445540" y="105385"/>
                      <a:pt x="450236" y="91821"/>
                      <a:pt x="467452" y="86082"/>
                    </a:cubicBezTo>
                    <a:cubicBezTo>
                      <a:pt x="472147" y="84517"/>
                      <a:pt x="475799" y="83995"/>
                      <a:pt x="481016" y="83995"/>
                    </a:cubicBezTo>
                    <a:lnTo>
                      <a:pt x="481538" y="83995"/>
                    </a:lnTo>
                    <a:cubicBezTo>
                      <a:pt x="485190" y="83995"/>
                      <a:pt x="494581" y="83995"/>
                      <a:pt x="501363" y="92342"/>
                    </a:cubicBezTo>
                    <a:cubicBezTo>
                      <a:pt x="507624" y="99647"/>
                      <a:pt x="507624" y="108516"/>
                      <a:pt x="508145" y="126775"/>
                    </a:cubicBezTo>
                    <a:lnTo>
                      <a:pt x="508145" y="127819"/>
                    </a:lnTo>
                    <a:lnTo>
                      <a:pt x="508145" y="201380"/>
                    </a:lnTo>
                    <a:cubicBezTo>
                      <a:pt x="508145" y="202423"/>
                      <a:pt x="508145" y="205554"/>
                      <a:pt x="509710" y="208162"/>
                    </a:cubicBezTo>
                    <a:cubicBezTo>
                      <a:pt x="513362" y="215988"/>
                      <a:pt x="522753" y="216509"/>
                      <a:pt x="523797" y="216509"/>
                    </a:cubicBezTo>
                    <a:cubicBezTo>
                      <a:pt x="531622" y="216509"/>
                      <a:pt x="536318" y="211814"/>
                      <a:pt x="537361" y="208684"/>
                    </a:cubicBezTo>
                    <a:cubicBezTo>
                      <a:pt x="538405" y="206597"/>
                      <a:pt x="538926" y="205032"/>
                      <a:pt x="538926" y="202945"/>
                    </a:cubicBezTo>
                    <a:lnTo>
                      <a:pt x="538926" y="201901"/>
                    </a:lnTo>
                    <a:lnTo>
                      <a:pt x="538926" y="201901"/>
                    </a:lnTo>
                    <a:lnTo>
                      <a:pt x="538926" y="119993"/>
                    </a:lnTo>
                    <a:lnTo>
                      <a:pt x="538926" y="116863"/>
                    </a:lnTo>
                    <a:cubicBezTo>
                      <a:pt x="538926" y="103298"/>
                      <a:pt x="538926" y="90777"/>
                      <a:pt x="532144" y="78778"/>
                    </a:cubicBezTo>
                    <a:cubicBezTo>
                      <a:pt x="529014" y="71474"/>
                      <a:pt x="516493" y="55301"/>
                      <a:pt x="487277" y="55301"/>
                    </a:cubicBezTo>
                    <a:close/>
                    <a:moveTo>
                      <a:pt x="201380" y="0"/>
                    </a:moveTo>
                    <a:cubicBezTo>
                      <a:pt x="189902" y="0"/>
                      <a:pt x="181555" y="8347"/>
                      <a:pt x="181033" y="20347"/>
                    </a:cubicBezTo>
                    <a:cubicBezTo>
                      <a:pt x="181033" y="32346"/>
                      <a:pt x="189381" y="40172"/>
                      <a:pt x="201380" y="40172"/>
                    </a:cubicBezTo>
                    <a:lnTo>
                      <a:pt x="201902" y="40172"/>
                    </a:lnTo>
                    <a:cubicBezTo>
                      <a:pt x="213379" y="40172"/>
                      <a:pt x="221205" y="31824"/>
                      <a:pt x="221205" y="20347"/>
                    </a:cubicBezTo>
                    <a:cubicBezTo>
                      <a:pt x="221205" y="8347"/>
                      <a:pt x="212858" y="0"/>
                      <a:pt x="201380" y="0"/>
                    </a:cubicBezTo>
                    <a:close/>
                    <a:moveTo>
                      <a:pt x="635964" y="85560"/>
                    </a:moveTo>
                    <a:lnTo>
                      <a:pt x="635964" y="85560"/>
                    </a:lnTo>
                    <a:cubicBezTo>
                      <a:pt x="636486" y="85560"/>
                      <a:pt x="637008" y="85560"/>
                      <a:pt x="637529" y="85560"/>
                    </a:cubicBezTo>
                    <a:cubicBezTo>
                      <a:pt x="639095" y="85560"/>
                      <a:pt x="641181" y="85039"/>
                      <a:pt x="642746" y="84517"/>
                    </a:cubicBezTo>
                    <a:lnTo>
                      <a:pt x="642746" y="84517"/>
                    </a:lnTo>
                    <a:lnTo>
                      <a:pt x="642746" y="84517"/>
                    </a:lnTo>
                    <a:cubicBezTo>
                      <a:pt x="648485" y="81387"/>
                      <a:pt x="649007" y="75126"/>
                      <a:pt x="649007" y="72518"/>
                    </a:cubicBezTo>
                    <a:cubicBezTo>
                      <a:pt x="649007" y="66257"/>
                      <a:pt x="645877" y="62083"/>
                      <a:pt x="642746" y="60518"/>
                    </a:cubicBezTo>
                    <a:cubicBezTo>
                      <a:pt x="641181" y="59997"/>
                      <a:pt x="639095" y="59475"/>
                      <a:pt x="636486" y="58953"/>
                    </a:cubicBezTo>
                    <a:lnTo>
                      <a:pt x="636486" y="58953"/>
                    </a:lnTo>
                    <a:lnTo>
                      <a:pt x="615618" y="58953"/>
                    </a:lnTo>
                    <a:lnTo>
                      <a:pt x="615618" y="26607"/>
                    </a:lnTo>
                    <a:cubicBezTo>
                      <a:pt x="615618" y="25564"/>
                      <a:pt x="615096" y="22433"/>
                      <a:pt x="614574" y="20347"/>
                    </a:cubicBezTo>
                    <a:cubicBezTo>
                      <a:pt x="613009" y="15130"/>
                      <a:pt x="607792" y="12521"/>
                      <a:pt x="600488" y="12521"/>
                    </a:cubicBezTo>
                    <a:lnTo>
                      <a:pt x="599445" y="12521"/>
                    </a:lnTo>
                    <a:cubicBezTo>
                      <a:pt x="590054" y="12521"/>
                      <a:pt x="586924" y="17738"/>
                      <a:pt x="585880" y="20347"/>
                    </a:cubicBezTo>
                    <a:cubicBezTo>
                      <a:pt x="584837" y="22433"/>
                      <a:pt x="584315" y="26607"/>
                      <a:pt x="584315" y="26607"/>
                    </a:cubicBezTo>
                    <a:lnTo>
                      <a:pt x="584315" y="26607"/>
                    </a:lnTo>
                    <a:lnTo>
                      <a:pt x="584315" y="59475"/>
                    </a:lnTo>
                    <a:lnTo>
                      <a:pt x="566577" y="59475"/>
                    </a:lnTo>
                    <a:lnTo>
                      <a:pt x="566055" y="59475"/>
                    </a:lnTo>
                    <a:cubicBezTo>
                      <a:pt x="563447" y="59475"/>
                      <a:pt x="562403" y="59997"/>
                      <a:pt x="560838" y="60518"/>
                    </a:cubicBezTo>
                    <a:cubicBezTo>
                      <a:pt x="556664" y="62605"/>
                      <a:pt x="554056" y="66779"/>
                      <a:pt x="554056" y="72518"/>
                    </a:cubicBezTo>
                    <a:cubicBezTo>
                      <a:pt x="554056" y="80343"/>
                      <a:pt x="558230" y="83474"/>
                      <a:pt x="560316" y="84517"/>
                    </a:cubicBezTo>
                    <a:cubicBezTo>
                      <a:pt x="561360" y="85039"/>
                      <a:pt x="563447" y="85560"/>
                      <a:pt x="565012" y="85560"/>
                    </a:cubicBezTo>
                    <a:cubicBezTo>
                      <a:pt x="565533" y="85560"/>
                      <a:pt x="566055" y="85560"/>
                      <a:pt x="566577" y="85560"/>
                    </a:cubicBezTo>
                    <a:lnTo>
                      <a:pt x="566577" y="85560"/>
                    </a:lnTo>
                    <a:lnTo>
                      <a:pt x="584315" y="85560"/>
                    </a:lnTo>
                    <a:lnTo>
                      <a:pt x="584315" y="169556"/>
                    </a:lnTo>
                    <a:cubicBezTo>
                      <a:pt x="583793" y="181033"/>
                      <a:pt x="584315" y="188337"/>
                      <a:pt x="586402" y="194598"/>
                    </a:cubicBezTo>
                    <a:cubicBezTo>
                      <a:pt x="587967" y="199815"/>
                      <a:pt x="590575" y="203467"/>
                      <a:pt x="592141" y="205032"/>
                    </a:cubicBezTo>
                    <a:cubicBezTo>
                      <a:pt x="598923" y="212857"/>
                      <a:pt x="609879" y="216509"/>
                      <a:pt x="626573" y="216509"/>
                    </a:cubicBezTo>
                    <a:cubicBezTo>
                      <a:pt x="631791" y="216509"/>
                      <a:pt x="645877" y="216509"/>
                      <a:pt x="645877" y="203467"/>
                    </a:cubicBezTo>
                    <a:cubicBezTo>
                      <a:pt x="645877" y="197728"/>
                      <a:pt x="643790" y="194076"/>
                      <a:pt x="640138" y="191989"/>
                    </a:cubicBezTo>
                    <a:cubicBezTo>
                      <a:pt x="639095" y="190946"/>
                      <a:pt x="637008" y="190946"/>
                      <a:pt x="634399" y="190424"/>
                    </a:cubicBezTo>
                    <a:lnTo>
                      <a:pt x="629704" y="189902"/>
                    </a:lnTo>
                    <a:cubicBezTo>
                      <a:pt x="627617" y="189902"/>
                      <a:pt x="620313" y="189381"/>
                      <a:pt x="617183" y="186250"/>
                    </a:cubicBezTo>
                    <a:cubicBezTo>
                      <a:pt x="615618" y="184685"/>
                      <a:pt x="614052" y="180512"/>
                      <a:pt x="614052" y="173207"/>
                    </a:cubicBezTo>
                    <a:lnTo>
                      <a:pt x="614052" y="85560"/>
                    </a:lnTo>
                    <a:lnTo>
                      <a:pt x="635964" y="85560"/>
                    </a:lnTo>
                    <a:close/>
                    <a:moveTo>
                      <a:pt x="122080" y="99647"/>
                    </a:moveTo>
                    <a:cubicBezTo>
                      <a:pt x="114254" y="95995"/>
                      <a:pt x="101733" y="92342"/>
                      <a:pt x="100168" y="91821"/>
                    </a:cubicBezTo>
                    <a:lnTo>
                      <a:pt x="73039" y="83995"/>
                    </a:lnTo>
                    <a:cubicBezTo>
                      <a:pt x="57388" y="79300"/>
                      <a:pt x="48519" y="76691"/>
                      <a:pt x="43824" y="70431"/>
                    </a:cubicBezTo>
                    <a:cubicBezTo>
                      <a:pt x="40172" y="65735"/>
                      <a:pt x="40172" y="58953"/>
                      <a:pt x="40172" y="57910"/>
                    </a:cubicBezTo>
                    <a:cubicBezTo>
                      <a:pt x="40172" y="43302"/>
                      <a:pt x="50084" y="27651"/>
                      <a:pt x="78778" y="27651"/>
                    </a:cubicBezTo>
                    <a:cubicBezTo>
                      <a:pt x="97560" y="27651"/>
                      <a:pt x="107994" y="33911"/>
                      <a:pt x="113733" y="39128"/>
                    </a:cubicBezTo>
                    <a:cubicBezTo>
                      <a:pt x="115298" y="41215"/>
                      <a:pt x="117385" y="43302"/>
                      <a:pt x="118950" y="45389"/>
                    </a:cubicBezTo>
                    <a:lnTo>
                      <a:pt x="118950" y="45389"/>
                    </a:lnTo>
                    <a:lnTo>
                      <a:pt x="118950" y="45389"/>
                    </a:lnTo>
                    <a:cubicBezTo>
                      <a:pt x="122080" y="48519"/>
                      <a:pt x="126254" y="50606"/>
                      <a:pt x="130427" y="50606"/>
                    </a:cubicBezTo>
                    <a:cubicBezTo>
                      <a:pt x="139297" y="50606"/>
                      <a:pt x="146079" y="43302"/>
                      <a:pt x="146079" y="34954"/>
                    </a:cubicBezTo>
                    <a:cubicBezTo>
                      <a:pt x="146079" y="32346"/>
                      <a:pt x="145557" y="29737"/>
                      <a:pt x="143992" y="27651"/>
                    </a:cubicBezTo>
                    <a:lnTo>
                      <a:pt x="143992" y="27651"/>
                    </a:lnTo>
                    <a:lnTo>
                      <a:pt x="143992" y="27651"/>
                    </a:lnTo>
                    <a:cubicBezTo>
                      <a:pt x="140862" y="22955"/>
                      <a:pt x="137210" y="19303"/>
                      <a:pt x="133558" y="16695"/>
                    </a:cubicBezTo>
                    <a:cubicBezTo>
                      <a:pt x="121037" y="6260"/>
                      <a:pt x="102777" y="1043"/>
                      <a:pt x="80343" y="1043"/>
                    </a:cubicBezTo>
                    <a:lnTo>
                      <a:pt x="79822" y="1043"/>
                    </a:lnTo>
                    <a:cubicBezTo>
                      <a:pt x="51649" y="1043"/>
                      <a:pt x="30781" y="9391"/>
                      <a:pt x="18260" y="26085"/>
                    </a:cubicBezTo>
                    <a:cubicBezTo>
                      <a:pt x="13043" y="32868"/>
                      <a:pt x="6782" y="44345"/>
                      <a:pt x="6782" y="61562"/>
                    </a:cubicBezTo>
                    <a:cubicBezTo>
                      <a:pt x="6782" y="83995"/>
                      <a:pt x="17216" y="95995"/>
                      <a:pt x="25564" y="102255"/>
                    </a:cubicBezTo>
                    <a:cubicBezTo>
                      <a:pt x="33389" y="107994"/>
                      <a:pt x="39650" y="110081"/>
                      <a:pt x="54258" y="114254"/>
                    </a:cubicBezTo>
                    <a:lnTo>
                      <a:pt x="57388" y="115298"/>
                    </a:lnTo>
                    <a:lnTo>
                      <a:pt x="79300" y="121558"/>
                    </a:lnTo>
                    <a:lnTo>
                      <a:pt x="80343" y="121558"/>
                    </a:lnTo>
                    <a:cubicBezTo>
                      <a:pt x="90778" y="124689"/>
                      <a:pt x="105385" y="128341"/>
                      <a:pt x="113733" y="134601"/>
                    </a:cubicBezTo>
                    <a:cubicBezTo>
                      <a:pt x="124167" y="142427"/>
                      <a:pt x="125732" y="152339"/>
                      <a:pt x="125732" y="157556"/>
                    </a:cubicBezTo>
                    <a:cubicBezTo>
                      <a:pt x="125732" y="163295"/>
                      <a:pt x="124167" y="169034"/>
                      <a:pt x="120515" y="173729"/>
                    </a:cubicBezTo>
                    <a:cubicBezTo>
                      <a:pt x="113733" y="184685"/>
                      <a:pt x="101212" y="189902"/>
                      <a:pt x="81387" y="189902"/>
                    </a:cubicBezTo>
                    <a:cubicBezTo>
                      <a:pt x="58953" y="189902"/>
                      <a:pt x="48519" y="183120"/>
                      <a:pt x="42780" y="177903"/>
                    </a:cubicBezTo>
                    <a:cubicBezTo>
                      <a:pt x="38085" y="173729"/>
                      <a:pt x="34433" y="168512"/>
                      <a:pt x="32346" y="162252"/>
                    </a:cubicBezTo>
                    <a:cubicBezTo>
                      <a:pt x="29737" y="155991"/>
                      <a:pt x="23477" y="151818"/>
                      <a:pt x="16695" y="151818"/>
                    </a:cubicBezTo>
                    <a:cubicBezTo>
                      <a:pt x="7304" y="151818"/>
                      <a:pt x="0" y="159121"/>
                      <a:pt x="0" y="168512"/>
                    </a:cubicBezTo>
                    <a:cubicBezTo>
                      <a:pt x="0" y="170077"/>
                      <a:pt x="0" y="171642"/>
                      <a:pt x="522" y="173207"/>
                    </a:cubicBezTo>
                    <a:cubicBezTo>
                      <a:pt x="2087" y="176860"/>
                      <a:pt x="3652" y="179990"/>
                      <a:pt x="4174" y="181555"/>
                    </a:cubicBezTo>
                    <a:cubicBezTo>
                      <a:pt x="4174" y="182077"/>
                      <a:pt x="4695" y="182598"/>
                      <a:pt x="4695" y="182598"/>
                    </a:cubicBezTo>
                    <a:lnTo>
                      <a:pt x="4695" y="182598"/>
                    </a:lnTo>
                    <a:lnTo>
                      <a:pt x="4695" y="182598"/>
                    </a:lnTo>
                    <a:cubicBezTo>
                      <a:pt x="11478" y="194598"/>
                      <a:pt x="20347" y="200336"/>
                      <a:pt x="23999" y="203467"/>
                    </a:cubicBezTo>
                    <a:cubicBezTo>
                      <a:pt x="37563" y="212336"/>
                      <a:pt x="57910" y="217553"/>
                      <a:pt x="78778" y="217553"/>
                    </a:cubicBezTo>
                    <a:cubicBezTo>
                      <a:pt x="93908" y="217553"/>
                      <a:pt x="121558" y="214944"/>
                      <a:pt x="140340" y="196163"/>
                    </a:cubicBezTo>
                    <a:cubicBezTo>
                      <a:pt x="144514" y="191989"/>
                      <a:pt x="156513" y="179990"/>
                      <a:pt x="156513" y="154426"/>
                    </a:cubicBezTo>
                    <a:cubicBezTo>
                      <a:pt x="158600" y="128862"/>
                      <a:pt x="146600" y="110081"/>
                      <a:pt x="122080" y="99647"/>
                    </a:cubicBezTo>
                    <a:close/>
                    <a:moveTo>
                      <a:pt x="200858" y="56866"/>
                    </a:moveTo>
                    <a:cubicBezTo>
                      <a:pt x="196163" y="56866"/>
                      <a:pt x="189902" y="58953"/>
                      <a:pt x="187294" y="64692"/>
                    </a:cubicBezTo>
                    <a:lnTo>
                      <a:pt x="187294" y="64692"/>
                    </a:lnTo>
                    <a:lnTo>
                      <a:pt x="187294" y="64692"/>
                    </a:lnTo>
                    <a:cubicBezTo>
                      <a:pt x="186250" y="67301"/>
                      <a:pt x="186250" y="70953"/>
                      <a:pt x="186250" y="71474"/>
                    </a:cubicBezTo>
                    <a:lnTo>
                      <a:pt x="186250" y="201380"/>
                    </a:lnTo>
                    <a:cubicBezTo>
                      <a:pt x="186772" y="204510"/>
                      <a:pt x="186772" y="206597"/>
                      <a:pt x="187816" y="208162"/>
                    </a:cubicBezTo>
                    <a:cubicBezTo>
                      <a:pt x="188859" y="210771"/>
                      <a:pt x="192511" y="216509"/>
                      <a:pt x="201902" y="216509"/>
                    </a:cubicBezTo>
                    <a:cubicBezTo>
                      <a:pt x="209727" y="216509"/>
                      <a:pt x="213901" y="212857"/>
                      <a:pt x="215466" y="209206"/>
                    </a:cubicBezTo>
                    <a:cubicBezTo>
                      <a:pt x="216510" y="207640"/>
                      <a:pt x="217031" y="205554"/>
                      <a:pt x="217031" y="201901"/>
                    </a:cubicBezTo>
                    <a:lnTo>
                      <a:pt x="217031" y="71996"/>
                    </a:lnTo>
                    <a:cubicBezTo>
                      <a:pt x="217031" y="69387"/>
                      <a:pt x="216510" y="66779"/>
                      <a:pt x="215466" y="64692"/>
                    </a:cubicBezTo>
                    <a:cubicBezTo>
                      <a:pt x="212336" y="58953"/>
                      <a:pt x="206075" y="56866"/>
                      <a:pt x="200858" y="56866"/>
                    </a:cubicBezTo>
                    <a:close/>
                    <a:moveTo>
                      <a:pt x="1340272" y="56866"/>
                    </a:moveTo>
                    <a:cubicBezTo>
                      <a:pt x="1334012" y="56866"/>
                      <a:pt x="1329316" y="57910"/>
                      <a:pt x="1327230" y="58431"/>
                    </a:cubicBezTo>
                    <a:lnTo>
                      <a:pt x="1326708" y="58431"/>
                    </a:lnTo>
                    <a:cubicBezTo>
                      <a:pt x="1316795" y="62083"/>
                      <a:pt x="1308448" y="68344"/>
                      <a:pt x="1303231" y="76691"/>
                    </a:cubicBezTo>
                    <a:cubicBezTo>
                      <a:pt x="1302709" y="77213"/>
                      <a:pt x="1302709" y="77735"/>
                      <a:pt x="1302188" y="78256"/>
                    </a:cubicBezTo>
                    <a:lnTo>
                      <a:pt x="1302188" y="70953"/>
                    </a:lnTo>
                    <a:lnTo>
                      <a:pt x="1302188" y="69909"/>
                    </a:lnTo>
                    <a:cubicBezTo>
                      <a:pt x="1302188" y="67822"/>
                      <a:pt x="1301666" y="66257"/>
                      <a:pt x="1301144" y="64692"/>
                    </a:cubicBezTo>
                    <a:cubicBezTo>
                      <a:pt x="1300101" y="61040"/>
                      <a:pt x="1295405" y="56866"/>
                      <a:pt x="1288101" y="56866"/>
                    </a:cubicBezTo>
                    <a:cubicBezTo>
                      <a:pt x="1280798" y="56866"/>
                      <a:pt x="1276102" y="61040"/>
                      <a:pt x="1274537" y="64692"/>
                    </a:cubicBezTo>
                    <a:cubicBezTo>
                      <a:pt x="1273494" y="67301"/>
                      <a:pt x="1273494" y="70953"/>
                      <a:pt x="1273494" y="71474"/>
                    </a:cubicBezTo>
                    <a:lnTo>
                      <a:pt x="1273494" y="202945"/>
                    </a:lnTo>
                    <a:cubicBezTo>
                      <a:pt x="1274015" y="206075"/>
                      <a:pt x="1274015" y="208162"/>
                      <a:pt x="1275059" y="209206"/>
                    </a:cubicBezTo>
                    <a:cubicBezTo>
                      <a:pt x="1276102" y="211814"/>
                      <a:pt x="1279232" y="217031"/>
                      <a:pt x="1288623" y="217031"/>
                    </a:cubicBezTo>
                    <a:lnTo>
                      <a:pt x="1289145" y="217031"/>
                    </a:lnTo>
                    <a:lnTo>
                      <a:pt x="1289667" y="217031"/>
                    </a:lnTo>
                    <a:cubicBezTo>
                      <a:pt x="1298014" y="217031"/>
                      <a:pt x="1301666" y="212857"/>
                      <a:pt x="1302709" y="209727"/>
                    </a:cubicBezTo>
                    <a:cubicBezTo>
                      <a:pt x="1304274" y="207119"/>
                      <a:pt x="1304274" y="203988"/>
                      <a:pt x="1304274" y="202945"/>
                    </a:cubicBezTo>
                    <a:lnTo>
                      <a:pt x="1304274" y="162252"/>
                    </a:lnTo>
                    <a:cubicBezTo>
                      <a:pt x="1304274" y="160165"/>
                      <a:pt x="1304274" y="158600"/>
                      <a:pt x="1304274" y="156513"/>
                    </a:cubicBezTo>
                    <a:cubicBezTo>
                      <a:pt x="1304274" y="154426"/>
                      <a:pt x="1304274" y="152861"/>
                      <a:pt x="1304274" y="150774"/>
                    </a:cubicBezTo>
                    <a:cubicBezTo>
                      <a:pt x="1304274" y="130427"/>
                      <a:pt x="1304796" y="119993"/>
                      <a:pt x="1309492" y="110602"/>
                    </a:cubicBezTo>
                    <a:cubicBezTo>
                      <a:pt x="1317317" y="93386"/>
                      <a:pt x="1333490" y="89734"/>
                      <a:pt x="1340272" y="88169"/>
                    </a:cubicBezTo>
                    <a:lnTo>
                      <a:pt x="1341316" y="88169"/>
                    </a:lnTo>
                    <a:lnTo>
                      <a:pt x="1346011" y="87647"/>
                    </a:lnTo>
                    <a:lnTo>
                      <a:pt x="1346533" y="87647"/>
                    </a:lnTo>
                    <a:cubicBezTo>
                      <a:pt x="1349663" y="87125"/>
                      <a:pt x="1359576" y="85039"/>
                      <a:pt x="1359576" y="73039"/>
                    </a:cubicBezTo>
                    <a:cubicBezTo>
                      <a:pt x="1358011" y="66257"/>
                      <a:pt x="1355924" y="56866"/>
                      <a:pt x="1340272" y="56866"/>
                    </a:cubicBezTo>
                    <a:close/>
                    <a:moveTo>
                      <a:pt x="1464439" y="130427"/>
                    </a:moveTo>
                    <a:cubicBezTo>
                      <a:pt x="1457135" y="126775"/>
                      <a:pt x="1449310" y="124167"/>
                      <a:pt x="1443571" y="122602"/>
                    </a:cubicBezTo>
                    <a:lnTo>
                      <a:pt x="1426355" y="117385"/>
                    </a:lnTo>
                    <a:cubicBezTo>
                      <a:pt x="1425311" y="116863"/>
                      <a:pt x="1424268" y="116863"/>
                      <a:pt x="1423224" y="116341"/>
                    </a:cubicBezTo>
                    <a:cubicBezTo>
                      <a:pt x="1416442" y="114254"/>
                      <a:pt x="1409138" y="112168"/>
                      <a:pt x="1404964" y="106429"/>
                    </a:cubicBezTo>
                    <a:cubicBezTo>
                      <a:pt x="1402356" y="103298"/>
                      <a:pt x="1402356" y="99647"/>
                      <a:pt x="1402356" y="98081"/>
                    </a:cubicBezTo>
                    <a:cubicBezTo>
                      <a:pt x="1402356" y="94429"/>
                      <a:pt x="1403399" y="90777"/>
                      <a:pt x="1406008" y="87647"/>
                    </a:cubicBezTo>
                    <a:cubicBezTo>
                      <a:pt x="1410182" y="82430"/>
                      <a:pt x="1416442" y="80343"/>
                      <a:pt x="1425833" y="80343"/>
                    </a:cubicBezTo>
                    <a:cubicBezTo>
                      <a:pt x="1434702" y="80343"/>
                      <a:pt x="1446701" y="82430"/>
                      <a:pt x="1454527" y="92342"/>
                    </a:cubicBezTo>
                    <a:lnTo>
                      <a:pt x="1454527" y="92342"/>
                    </a:lnTo>
                    <a:lnTo>
                      <a:pt x="1454527" y="92342"/>
                    </a:lnTo>
                    <a:cubicBezTo>
                      <a:pt x="1455049" y="92864"/>
                      <a:pt x="1455049" y="92864"/>
                      <a:pt x="1455570" y="93386"/>
                    </a:cubicBezTo>
                    <a:cubicBezTo>
                      <a:pt x="1458179" y="97038"/>
                      <a:pt x="1462352" y="99125"/>
                      <a:pt x="1467048" y="99125"/>
                    </a:cubicBezTo>
                    <a:cubicBezTo>
                      <a:pt x="1474873" y="99125"/>
                      <a:pt x="1481134" y="92864"/>
                      <a:pt x="1481134" y="85039"/>
                    </a:cubicBezTo>
                    <a:cubicBezTo>
                      <a:pt x="1481134" y="82430"/>
                      <a:pt x="1480091" y="79821"/>
                      <a:pt x="1478526" y="77213"/>
                    </a:cubicBezTo>
                    <a:cubicBezTo>
                      <a:pt x="1467570" y="62605"/>
                      <a:pt x="1450353" y="55301"/>
                      <a:pt x="1426876" y="55301"/>
                    </a:cubicBezTo>
                    <a:cubicBezTo>
                      <a:pt x="1385661" y="55301"/>
                      <a:pt x="1371053" y="78778"/>
                      <a:pt x="1371053" y="101212"/>
                    </a:cubicBezTo>
                    <a:cubicBezTo>
                      <a:pt x="1371053" y="119471"/>
                      <a:pt x="1380966" y="132514"/>
                      <a:pt x="1400269" y="139818"/>
                    </a:cubicBezTo>
                    <a:cubicBezTo>
                      <a:pt x="1404443" y="141383"/>
                      <a:pt x="1409138" y="142948"/>
                      <a:pt x="1413312" y="144513"/>
                    </a:cubicBezTo>
                    <a:lnTo>
                      <a:pt x="1413834" y="144513"/>
                    </a:lnTo>
                    <a:lnTo>
                      <a:pt x="1431050" y="149731"/>
                    </a:lnTo>
                    <a:lnTo>
                      <a:pt x="1432615" y="150252"/>
                    </a:lnTo>
                    <a:cubicBezTo>
                      <a:pt x="1444093" y="153383"/>
                      <a:pt x="1458179" y="157556"/>
                      <a:pt x="1458179" y="171642"/>
                    </a:cubicBezTo>
                    <a:cubicBezTo>
                      <a:pt x="1458179" y="173207"/>
                      <a:pt x="1458179" y="178946"/>
                      <a:pt x="1454005" y="183642"/>
                    </a:cubicBezTo>
                    <a:cubicBezTo>
                      <a:pt x="1446701" y="192511"/>
                      <a:pt x="1432615" y="192511"/>
                      <a:pt x="1430007" y="192511"/>
                    </a:cubicBezTo>
                    <a:cubicBezTo>
                      <a:pt x="1415920" y="192511"/>
                      <a:pt x="1408095" y="187294"/>
                      <a:pt x="1406008" y="185729"/>
                    </a:cubicBezTo>
                    <a:cubicBezTo>
                      <a:pt x="1402878" y="183120"/>
                      <a:pt x="1400269" y="179990"/>
                      <a:pt x="1398182" y="175294"/>
                    </a:cubicBezTo>
                    <a:cubicBezTo>
                      <a:pt x="1395574" y="170599"/>
                      <a:pt x="1390357" y="167990"/>
                      <a:pt x="1385140" y="167990"/>
                    </a:cubicBezTo>
                    <a:cubicBezTo>
                      <a:pt x="1376792" y="167990"/>
                      <a:pt x="1370010" y="174773"/>
                      <a:pt x="1370010" y="183120"/>
                    </a:cubicBezTo>
                    <a:cubicBezTo>
                      <a:pt x="1370010" y="185729"/>
                      <a:pt x="1370532" y="188337"/>
                      <a:pt x="1372097" y="190424"/>
                    </a:cubicBezTo>
                    <a:cubicBezTo>
                      <a:pt x="1372619" y="191467"/>
                      <a:pt x="1373140" y="191989"/>
                      <a:pt x="1373662" y="193033"/>
                    </a:cubicBezTo>
                    <a:cubicBezTo>
                      <a:pt x="1384096" y="209206"/>
                      <a:pt x="1402356" y="217553"/>
                      <a:pt x="1428441" y="217553"/>
                    </a:cubicBezTo>
                    <a:cubicBezTo>
                      <a:pt x="1484786" y="217553"/>
                      <a:pt x="1489481" y="180512"/>
                      <a:pt x="1489481" y="169556"/>
                    </a:cubicBezTo>
                    <a:cubicBezTo>
                      <a:pt x="1489481" y="151818"/>
                      <a:pt x="1481134" y="138775"/>
                      <a:pt x="1464439" y="130427"/>
                    </a:cubicBezTo>
                    <a:close/>
                    <a:moveTo>
                      <a:pt x="1212454" y="64692"/>
                    </a:moveTo>
                    <a:cubicBezTo>
                      <a:pt x="1202541" y="58953"/>
                      <a:pt x="1189498" y="55823"/>
                      <a:pt x="1175412" y="55823"/>
                    </a:cubicBezTo>
                    <a:cubicBezTo>
                      <a:pt x="1128458" y="55823"/>
                      <a:pt x="1111764" y="90256"/>
                      <a:pt x="1107068" y="105385"/>
                    </a:cubicBezTo>
                    <a:cubicBezTo>
                      <a:pt x="1102373" y="119471"/>
                      <a:pt x="1101851" y="130949"/>
                      <a:pt x="1101851" y="138253"/>
                    </a:cubicBezTo>
                    <a:cubicBezTo>
                      <a:pt x="1101851" y="166425"/>
                      <a:pt x="1113329" y="200858"/>
                      <a:pt x="1145675" y="213379"/>
                    </a:cubicBezTo>
                    <a:cubicBezTo>
                      <a:pt x="1158718" y="218075"/>
                      <a:pt x="1171760" y="218075"/>
                      <a:pt x="1176456" y="218075"/>
                    </a:cubicBezTo>
                    <a:cubicBezTo>
                      <a:pt x="1197846" y="218075"/>
                      <a:pt x="1209845" y="212336"/>
                      <a:pt x="1218192" y="207119"/>
                    </a:cubicBezTo>
                    <a:cubicBezTo>
                      <a:pt x="1224453" y="203467"/>
                      <a:pt x="1229670" y="198771"/>
                      <a:pt x="1234365" y="193033"/>
                    </a:cubicBezTo>
                    <a:cubicBezTo>
                      <a:pt x="1236452" y="190424"/>
                      <a:pt x="1237496" y="187294"/>
                      <a:pt x="1237496" y="184163"/>
                    </a:cubicBezTo>
                    <a:cubicBezTo>
                      <a:pt x="1237496" y="175816"/>
                      <a:pt x="1230713" y="169034"/>
                      <a:pt x="1222366" y="169034"/>
                    </a:cubicBezTo>
                    <a:cubicBezTo>
                      <a:pt x="1217671" y="169034"/>
                      <a:pt x="1212975" y="171121"/>
                      <a:pt x="1209845" y="175294"/>
                    </a:cubicBezTo>
                    <a:cubicBezTo>
                      <a:pt x="1207758" y="178425"/>
                      <a:pt x="1206715" y="179990"/>
                      <a:pt x="1205150" y="181555"/>
                    </a:cubicBezTo>
                    <a:cubicBezTo>
                      <a:pt x="1198889" y="188337"/>
                      <a:pt x="1188977" y="191989"/>
                      <a:pt x="1176977" y="191989"/>
                    </a:cubicBezTo>
                    <a:cubicBezTo>
                      <a:pt x="1166543" y="191989"/>
                      <a:pt x="1160283" y="189902"/>
                      <a:pt x="1156631" y="188337"/>
                    </a:cubicBezTo>
                    <a:cubicBezTo>
                      <a:pt x="1150892" y="185207"/>
                      <a:pt x="1137327" y="176338"/>
                      <a:pt x="1134197" y="152339"/>
                    </a:cubicBezTo>
                    <a:cubicBezTo>
                      <a:pt x="1133675" y="150252"/>
                      <a:pt x="1133675" y="148165"/>
                      <a:pt x="1133675" y="146600"/>
                    </a:cubicBezTo>
                    <a:lnTo>
                      <a:pt x="1230192" y="146600"/>
                    </a:lnTo>
                    <a:lnTo>
                      <a:pt x="1230192" y="146600"/>
                    </a:lnTo>
                    <a:lnTo>
                      <a:pt x="1231757" y="146600"/>
                    </a:lnTo>
                    <a:cubicBezTo>
                      <a:pt x="1233322" y="146600"/>
                      <a:pt x="1234365" y="146079"/>
                      <a:pt x="1235930" y="145557"/>
                    </a:cubicBezTo>
                    <a:cubicBezTo>
                      <a:pt x="1242191" y="143470"/>
                      <a:pt x="1245321" y="138775"/>
                      <a:pt x="1245321" y="131471"/>
                    </a:cubicBezTo>
                    <a:cubicBezTo>
                      <a:pt x="1245321" y="107994"/>
                      <a:pt x="1236452" y="78778"/>
                      <a:pt x="1212454" y="64692"/>
                    </a:cubicBezTo>
                    <a:close/>
                    <a:moveTo>
                      <a:pt x="1134197" y="119993"/>
                    </a:moveTo>
                    <a:cubicBezTo>
                      <a:pt x="1134719" y="117906"/>
                      <a:pt x="1135241" y="116341"/>
                      <a:pt x="1135762" y="114776"/>
                    </a:cubicBezTo>
                    <a:lnTo>
                      <a:pt x="1135762" y="114776"/>
                    </a:lnTo>
                    <a:lnTo>
                      <a:pt x="1135762" y="114776"/>
                    </a:lnTo>
                    <a:cubicBezTo>
                      <a:pt x="1136284" y="113211"/>
                      <a:pt x="1137849" y="106429"/>
                      <a:pt x="1142544" y="99647"/>
                    </a:cubicBezTo>
                    <a:cubicBezTo>
                      <a:pt x="1150370" y="88169"/>
                      <a:pt x="1161326" y="82952"/>
                      <a:pt x="1176456" y="82952"/>
                    </a:cubicBezTo>
                    <a:cubicBezTo>
                      <a:pt x="1183238" y="82952"/>
                      <a:pt x="1186890" y="83995"/>
                      <a:pt x="1190020" y="85039"/>
                    </a:cubicBezTo>
                    <a:cubicBezTo>
                      <a:pt x="1206715" y="90777"/>
                      <a:pt x="1211932" y="107994"/>
                      <a:pt x="1212975" y="113211"/>
                    </a:cubicBezTo>
                    <a:cubicBezTo>
                      <a:pt x="1213497" y="115819"/>
                      <a:pt x="1213497" y="117906"/>
                      <a:pt x="1214019" y="119993"/>
                    </a:cubicBezTo>
                    <a:lnTo>
                      <a:pt x="1214019" y="119993"/>
                    </a:lnTo>
                    <a:lnTo>
                      <a:pt x="1134197" y="119993"/>
                    </a:lnTo>
                    <a:close/>
                    <a:moveTo>
                      <a:pt x="761696" y="130427"/>
                    </a:moveTo>
                    <a:cubicBezTo>
                      <a:pt x="754392" y="126775"/>
                      <a:pt x="746567" y="124167"/>
                      <a:pt x="740828" y="122602"/>
                    </a:cubicBezTo>
                    <a:lnTo>
                      <a:pt x="723611" y="117385"/>
                    </a:lnTo>
                    <a:cubicBezTo>
                      <a:pt x="722568" y="116863"/>
                      <a:pt x="721525" y="116863"/>
                      <a:pt x="720481" y="116341"/>
                    </a:cubicBezTo>
                    <a:cubicBezTo>
                      <a:pt x="713699" y="114254"/>
                      <a:pt x="706395" y="112168"/>
                      <a:pt x="702221" y="106429"/>
                    </a:cubicBezTo>
                    <a:cubicBezTo>
                      <a:pt x="699613" y="103298"/>
                      <a:pt x="699613" y="99647"/>
                      <a:pt x="699613" y="98081"/>
                    </a:cubicBezTo>
                    <a:cubicBezTo>
                      <a:pt x="699613" y="94429"/>
                      <a:pt x="700656" y="90777"/>
                      <a:pt x="703265" y="87647"/>
                    </a:cubicBezTo>
                    <a:cubicBezTo>
                      <a:pt x="707438" y="82430"/>
                      <a:pt x="713699" y="80343"/>
                      <a:pt x="723090" y="80343"/>
                    </a:cubicBezTo>
                    <a:cubicBezTo>
                      <a:pt x="731959" y="80343"/>
                      <a:pt x="743958" y="82430"/>
                      <a:pt x="751784" y="92342"/>
                    </a:cubicBezTo>
                    <a:lnTo>
                      <a:pt x="751784" y="92342"/>
                    </a:lnTo>
                    <a:lnTo>
                      <a:pt x="751784" y="92342"/>
                    </a:lnTo>
                    <a:cubicBezTo>
                      <a:pt x="752306" y="92864"/>
                      <a:pt x="752306" y="92864"/>
                      <a:pt x="752827" y="93386"/>
                    </a:cubicBezTo>
                    <a:cubicBezTo>
                      <a:pt x="755436" y="97038"/>
                      <a:pt x="759609" y="99125"/>
                      <a:pt x="764305" y="99125"/>
                    </a:cubicBezTo>
                    <a:cubicBezTo>
                      <a:pt x="772131" y="99125"/>
                      <a:pt x="778391" y="92864"/>
                      <a:pt x="778391" y="85039"/>
                    </a:cubicBezTo>
                    <a:cubicBezTo>
                      <a:pt x="778391" y="82430"/>
                      <a:pt x="777869" y="79821"/>
                      <a:pt x="775782" y="77213"/>
                    </a:cubicBezTo>
                    <a:cubicBezTo>
                      <a:pt x="764827" y="62605"/>
                      <a:pt x="747610" y="55301"/>
                      <a:pt x="724133" y="55301"/>
                    </a:cubicBezTo>
                    <a:cubicBezTo>
                      <a:pt x="682918" y="55301"/>
                      <a:pt x="668310" y="78778"/>
                      <a:pt x="668310" y="101212"/>
                    </a:cubicBezTo>
                    <a:cubicBezTo>
                      <a:pt x="668310" y="119471"/>
                      <a:pt x="678223" y="132514"/>
                      <a:pt x="697526" y="139818"/>
                    </a:cubicBezTo>
                    <a:cubicBezTo>
                      <a:pt x="701700" y="141383"/>
                      <a:pt x="706395" y="142948"/>
                      <a:pt x="710569" y="144513"/>
                    </a:cubicBezTo>
                    <a:lnTo>
                      <a:pt x="711090" y="144513"/>
                    </a:lnTo>
                    <a:lnTo>
                      <a:pt x="728307" y="149731"/>
                    </a:lnTo>
                    <a:lnTo>
                      <a:pt x="730394" y="150252"/>
                    </a:lnTo>
                    <a:cubicBezTo>
                      <a:pt x="741871" y="153383"/>
                      <a:pt x="755957" y="157556"/>
                      <a:pt x="755957" y="171642"/>
                    </a:cubicBezTo>
                    <a:cubicBezTo>
                      <a:pt x="755957" y="173207"/>
                      <a:pt x="755957" y="178946"/>
                      <a:pt x="751784" y="183642"/>
                    </a:cubicBezTo>
                    <a:cubicBezTo>
                      <a:pt x="744480" y="192511"/>
                      <a:pt x="730394" y="192511"/>
                      <a:pt x="727785" y="192511"/>
                    </a:cubicBezTo>
                    <a:cubicBezTo>
                      <a:pt x="713699" y="192511"/>
                      <a:pt x="705873" y="187294"/>
                      <a:pt x="703787" y="185729"/>
                    </a:cubicBezTo>
                    <a:cubicBezTo>
                      <a:pt x="700656" y="183120"/>
                      <a:pt x="698048" y="179990"/>
                      <a:pt x="695961" y="175294"/>
                    </a:cubicBezTo>
                    <a:cubicBezTo>
                      <a:pt x="693352" y="170599"/>
                      <a:pt x="688135" y="167990"/>
                      <a:pt x="682918" y="167990"/>
                    </a:cubicBezTo>
                    <a:cubicBezTo>
                      <a:pt x="674571" y="167990"/>
                      <a:pt x="667789" y="174773"/>
                      <a:pt x="667789" y="183120"/>
                    </a:cubicBezTo>
                    <a:cubicBezTo>
                      <a:pt x="667789" y="185729"/>
                      <a:pt x="668310" y="188337"/>
                      <a:pt x="669875" y="190424"/>
                    </a:cubicBezTo>
                    <a:cubicBezTo>
                      <a:pt x="670397" y="191467"/>
                      <a:pt x="670919" y="191989"/>
                      <a:pt x="671441" y="193033"/>
                    </a:cubicBezTo>
                    <a:cubicBezTo>
                      <a:pt x="681875" y="209206"/>
                      <a:pt x="700135" y="217553"/>
                      <a:pt x="726220" y="217553"/>
                    </a:cubicBezTo>
                    <a:cubicBezTo>
                      <a:pt x="783086" y="217553"/>
                      <a:pt x="787260" y="180512"/>
                      <a:pt x="787260" y="169556"/>
                    </a:cubicBezTo>
                    <a:cubicBezTo>
                      <a:pt x="786738" y="151818"/>
                      <a:pt x="778391" y="138775"/>
                      <a:pt x="761696" y="130427"/>
                    </a:cubicBezTo>
                    <a:close/>
                    <a:moveTo>
                      <a:pt x="1074722" y="56866"/>
                    </a:moveTo>
                    <a:cubicBezTo>
                      <a:pt x="1064810" y="56866"/>
                      <a:pt x="1062201" y="63127"/>
                      <a:pt x="1060636" y="66779"/>
                    </a:cubicBezTo>
                    <a:lnTo>
                      <a:pt x="1060636" y="66779"/>
                    </a:lnTo>
                    <a:lnTo>
                      <a:pt x="1060636" y="66779"/>
                    </a:lnTo>
                    <a:lnTo>
                      <a:pt x="1040811" y="127819"/>
                    </a:lnTo>
                    <a:cubicBezTo>
                      <a:pt x="1034029" y="148687"/>
                      <a:pt x="1030377" y="160165"/>
                      <a:pt x="1028290" y="170077"/>
                    </a:cubicBezTo>
                    <a:cubicBezTo>
                      <a:pt x="1026725" y="160686"/>
                      <a:pt x="1024638" y="154948"/>
                      <a:pt x="1021508" y="146079"/>
                    </a:cubicBezTo>
                    <a:cubicBezTo>
                      <a:pt x="1020464" y="143470"/>
                      <a:pt x="1019421" y="140340"/>
                      <a:pt x="1018377" y="136688"/>
                    </a:cubicBezTo>
                    <a:lnTo>
                      <a:pt x="995944" y="67822"/>
                    </a:lnTo>
                    <a:lnTo>
                      <a:pt x="995944" y="67822"/>
                    </a:lnTo>
                    <a:lnTo>
                      <a:pt x="995944" y="67822"/>
                    </a:lnTo>
                    <a:cubicBezTo>
                      <a:pt x="994901" y="65214"/>
                      <a:pt x="992292" y="57388"/>
                      <a:pt x="982379" y="57388"/>
                    </a:cubicBezTo>
                    <a:cubicBezTo>
                      <a:pt x="969337" y="57388"/>
                      <a:pt x="965163" y="65735"/>
                      <a:pt x="965163" y="71474"/>
                    </a:cubicBezTo>
                    <a:cubicBezTo>
                      <a:pt x="965163" y="73561"/>
                      <a:pt x="965685" y="74604"/>
                      <a:pt x="966207" y="77213"/>
                    </a:cubicBezTo>
                    <a:lnTo>
                      <a:pt x="966728" y="78256"/>
                    </a:lnTo>
                    <a:lnTo>
                      <a:pt x="1012639" y="207640"/>
                    </a:lnTo>
                    <a:cubicBezTo>
                      <a:pt x="1014726" y="212336"/>
                      <a:pt x="1017856" y="217031"/>
                      <a:pt x="1028290" y="217031"/>
                    </a:cubicBezTo>
                    <a:cubicBezTo>
                      <a:pt x="1038724" y="217031"/>
                      <a:pt x="1041854" y="212857"/>
                      <a:pt x="1044463" y="208162"/>
                    </a:cubicBezTo>
                    <a:lnTo>
                      <a:pt x="1044463" y="208162"/>
                    </a:lnTo>
                    <a:lnTo>
                      <a:pt x="1044463" y="208162"/>
                    </a:lnTo>
                    <a:lnTo>
                      <a:pt x="1090895" y="77735"/>
                    </a:lnTo>
                    <a:lnTo>
                      <a:pt x="1090895" y="77735"/>
                    </a:lnTo>
                    <a:lnTo>
                      <a:pt x="1090895" y="77735"/>
                    </a:lnTo>
                    <a:cubicBezTo>
                      <a:pt x="1091417" y="74604"/>
                      <a:pt x="1091939" y="73561"/>
                      <a:pt x="1091939" y="71996"/>
                    </a:cubicBezTo>
                    <a:cubicBezTo>
                      <a:pt x="1090895" y="64170"/>
                      <a:pt x="1085678" y="56866"/>
                      <a:pt x="1074722" y="56866"/>
                    </a:cubicBezTo>
                    <a:close/>
                    <a:moveTo>
                      <a:pt x="928643" y="56866"/>
                    </a:moveTo>
                    <a:cubicBezTo>
                      <a:pt x="920296" y="56866"/>
                      <a:pt x="915601" y="61040"/>
                      <a:pt x="914036" y="65214"/>
                    </a:cubicBezTo>
                    <a:cubicBezTo>
                      <a:pt x="913514" y="66779"/>
                      <a:pt x="912992" y="68866"/>
                      <a:pt x="912992" y="69909"/>
                    </a:cubicBezTo>
                    <a:cubicBezTo>
                      <a:pt x="912992" y="70431"/>
                      <a:pt x="912992" y="70431"/>
                      <a:pt x="912992" y="70953"/>
                    </a:cubicBezTo>
                    <a:lnTo>
                      <a:pt x="912992" y="70953"/>
                    </a:lnTo>
                    <a:lnTo>
                      <a:pt x="912992" y="72518"/>
                    </a:lnTo>
                    <a:cubicBezTo>
                      <a:pt x="911949" y="71474"/>
                      <a:pt x="910905" y="70431"/>
                      <a:pt x="909862" y="69387"/>
                    </a:cubicBezTo>
                    <a:cubicBezTo>
                      <a:pt x="894211" y="55823"/>
                      <a:pt x="875951" y="55823"/>
                      <a:pt x="869690" y="55823"/>
                    </a:cubicBezTo>
                    <a:cubicBezTo>
                      <a:pt x="846213" y="55823"/>
                      <a:pt x="833171" y="65214"/>
                      <a:pt x="825345" y="71996"/>
                    </a:cubicBezTo>
                    <a:cubicBezTo>
                      <a:pt x="809694" y="86604"/>
                      <a:pt x="801868" y="107994"/>
                      <a:pt x="801868" y="135644"/>
                    </a:cubicBezTo>
                    <a:cubicBezTo>
                      <a:pt x="801868" y="152861"/>
                      <a:pt x="805520" y="195119"/>
                      <a:pt x="839953" y="211292"/>
                    </a:cubicBezTo>
                    <a:cubicBezTo>
                      <a:pt x="851952" y="217553"/>
                      <a:pt x="863951" y="217553"/>
                      <a:pt x="868647" y="217553"/>
                    </a:cubicBezTo>
                    <a:cubicBezTo>
                      <a:pt x="892645" y="217553"/>
                      <a:pt x="905688" y="207640"/>
                      <a:pt x="911949" y="201901"/>
                    </a:cubicBezTo>
                    <a:cubicBezTo>
                      <a:pt x="912992" y="200858"/>
                      <a:pt x="913514" y="200336"/>
                      <a:pt x="914036" y="199815"/>
                    </a:cubicBezTo>
                    <a:lnTo>
                      <a:pt x="914036" y="201380"/>
                    </a:lnTo>
                    <a:lnTo>
                      <a:pt x="914036" y="201380"/>
                    </a:lnTo>
                    <a:lnTo>
                      <a:pt x="914036" y="202945"/>
                    </a:lnTo>
                    <a:cubicBezTo>
                      <a:pt x="914036" y="205032"/>
                      <a:pt x="914557" y="206075"/>
                      <a:pt x="915079" y="207640"/>
                    </a:cubicBezTo>
                    <a:cubicBezTo>
                      <a:pt x="918209" y="215988"/>
                      <a:pt x="927600" y="216509"/>
                      <a:pt x="929165" y="216509"/>
                    </a:cubicBezTo>
                    <a:cubicBezTo>
                      <a:pt x="930209" y="216509"/>
                      <a:pt x="939599" y="216509"/>
                      <a:pt x="942730" y="209206"/>
                    </a:cubicBezTo>
                    <a:lnTo>
                      <a:pt x="942730" y="209206"/>
                    </a:lnTo>
                    <a:cubicBezTo>
                      <a:pt x="943251" y="207119"/>
                      <a:pt x="943773" y="206075"/>
                      <a:pt x="943773" y="202423"/>
                    </a:cubicBezTo>
                    <a:lnTo>
                      <a:pt x="943773" y="72518"/>
                    </a:lnTo>
                    <a:cubicBezTo>
                      <a:pt x="943773" y="71996"/>
                      <a:pt x="943251" y="67822"/>
                      <a:pt x="942208" y="64692"/>
                    </a:cubicBezTo>
                    <a:cubicBezTo>
                      <a:pt x="939078" y="57388"/>
                      <a:pt x="931252" y="56866"/>
                      <a:pt x="928643" y="56866"/>
                    </a:cubicBezTo>
                    <a:close/>
                    <a:moveTo>
                      <a:pt x="900993" y="181033"/>
                    </a:moveTo>
                    <a:cubicBezTo>
                      <a:pt x="896819" y="185729"/>
                      <a:pt x="888993" y="191989"/>
                      <a:pt x="872820" y="191989"/>
                    </a:cubicBezTo>
                    <a:cubicBezTo>
                      <a:pt x="868125" y="191989"/>
                      <a:pt x="857169" y="191989"/>
                      <a:pt x="847257" y="182598"/>
                    </a:cubicBezTo>
                    <a:cubicBezTo>
                      <a:pt x="847257" y="182598"/>
                      <a:pt x="843083" y="178425"/>
                      <a:pt x="840474" y="173729"/>
                    </a:cubicBezTo>
                    <a:cubicBezTo>
                      <a:pt x="834214" y="161730"/>
                      <a:pt x="833692" y="143992"/>
                      <a:pt x="833692" y="136688"/>
                    </a:cubicBezTo>
                    <a:lnTo>
                      <a:pt x="833692" y="136166"/>
                    </a:lnTo>
                    <a:cubicBezTo>
                      <a:pt x="833692" y="118950"/>
                      <a:pt x="837344" y="105385"/>
                      <a:pt x="844126" y="95995"/>
                    </a:cubicBezTo>
                    <a:cubicBezTo>
                      <a:pt x="846735" y="92342"/>
                      <a:pt x="854039" y="81908"/>
                      <a:pt x="873342" y="81908"/>
                    </a:cubicBezTo>
                    <a:cubicBezTo>
                      <a:pt x="877516" y="81908"/>
                      <a:pt x="887950" y="81908"/>
                      <a:pt x="897863" y="90777"/>
                    </a:cubicBezTo>
                    <a:cubicBezTo>
                      <a:pt x="905166" y="97560"/>
                      <a:pt x="914036" y="108516"/>
                      <a:pt x="914036" y="136166"/>
                    </a:cubicBezTo>
                    <a:cubicBezTo>
                      <a:pt x="914036" y="150252"/>
                      <a:pt x="912470" y="168512"/>
                      <a:pt x="900993" y="181033"/>
                    </a:cubicBezTo>
                    <a:close/>
                  </a:path>
                </a:pathLst>
              </a:custGeom>
              <a:solidFill>
                <a:srgbClr val="000000"/>
              </a:solidFill>
              <a:ln w="5214" cap="flat">
                <a:noFill/>
                <a:prstDash val="solid"/>
                <a:miter/>
              </a:ln>
            </p:spPr>
            <p:txBody>
              <a:bodyPr rtlCol="0" anchor="ctr"/>
              <a:lstStyle/>
              <a:p>
                <a:endParaRPr lang="en-GB" noProof="0"/>
              </a:p>
            </p:txBody>
          </p:sp>
          <p:sp>
            <p:nvSpPr>
              <p:cNvPr id="20" name="Freeform: Shape 19">
                <a:extLst>
                  <a:ext uri="{FF2B5EF4-FFF2-40B4-BE49-F238E27FC236}">
                    <a16:creationId xmlns:a16="http://schemas.microsoft.com/office/drawing/2014/main" id="{9E5189DF-72CD-4079-B692-3068C7797100}"/>
                  </a:ext>
                </a:extLst>
              </p:cNvPr>
              <p:cNvSpPr/>
              <p:nvPr/>
            </p:nvSpPr>
            <p:spPr>
              <a:xfrm>
                <a:off x="14341903" y="5692318"/>
                <a:ext cx="866038" cy="1220800"/>
              </a:xfrm>
              <a:custGeom>
                <a:avLst/>
                <a:gdLst>
                  <a:gd name="connsiteX0" fmla="*/ 869168 w 866038"/>
                  <a:gd name="connsiteY0" fmla="*/ 434062 h 1220800"/>
                  <a:gd name="connsiteX1" fmla="*/ 859778 w 866038"/>
                  <a:gd name="connsiteY1" fmla="*/ 344328 h 1220800"/>
                  <a:gd name="connsiteX2" fmla="*/ 581185 w 866038"/>
                  <a:gd name="connsiteY2" fmla="*/ 61562 h 1220800"/>
                  <a:gd name="connsiteX3" fmla="*/ 779956 w 866038"/>
                  <a:gd name="connsiteY3" fmla="*/ 170077 h 1220800"/>
                  <a:gd name="connsiteX4" fmla="*/ 434584 w 866038"/>
                  <a:gd name="connsiteY4" fmla="*/ 0 h 1220800"/>
                  <a:gd name="connsiteX5" fmla="*/ 0 w 866038"/>
                  <a:gd name="connsiteY5" fmla="*/ 434584 h 1220800"/>
                  <a:gd name="connsiteX6" fmla="*/ 37041 w 866038"/>
                  <a:gd name="connsiteY6" fmla="*/ 610922 h 1220800"/>
                  <a:gd name="connsiteX7" fmla="*/ 0 w 866038"/>
                  <a:gd name="connsiteY7" fmla="*/ 787260 h 1220800"/>
                  <a:gd name="connsiteX8" fmla="*/ 24520 w 866038"/>
                  <a:gd name="connsiteY8" fmla="*/ 931252 h 1220800"/>
                  <a:gd name="connsiteX9" fmla="*/ 14608 w 866038"/>
                  <a:gd name="connsiteY9" fmla="*/ 839431 h 1220800"/>
                  <a:gd name="connsiteX10" fmla="*/ 28694 w 866038"/>
                  <a:gd name="connsiteY10" fmla="*/ 730393 h 1220800"/>
                  <a:gd name="connsiteX11" fmla="*/ 22434 w 866038"/>
                  <a:gd name="connsiteY11" fmla="*/ 803954 h 1220800"/>
                  <a:gd name="connsiteX12" fmla="*/ 88169 w 866038"/>
                  <a:gd name="connsiteY12" fmla="*/ 1030376 h 1220800"/>
                  <a:gd name="connsiteX13" fmla="*/ 110081 w 866038"/>
                  <a:gd name="connsiteY13" fmla="*/ 1051245 h 1220800"/>
                  <a:gd name="connsiteX14" fmla="*/ 104342 w 866038"/>
                  <a:gd name="connsiteY14" fmla="*/ 1032985 h 1220800"/>
                  <a:gd name="connsiteX15" fmla="*/ 280158 w 866038"/>
                  <a:gd name="connsiteY15" fmla="*/ 1184802 h 1220800"/>
                  <a:gd name="connsiteX16" fmla="*/ 263985 w 866038"/>
                  <a:gd name="connsiteY16" fmla="*/ 1179064 h 1220800"/>
                  <a:gd name="connsiteX17" fmla="*/ 179468 w 866038"/>
                  <a:gd name="connsiteY17" fmla="*/ 1129501 h 1220800"/>
                  <a:gd name="connsiteX18" fmla="*/ 186772 w 866038"/>
                  <a:gd name="connsiteY18" fmla="*/ 1137327 h 1220800"/>
                  <a:gd name="connsiteX19" fmla="*/ 315634 w 866038"/>
                  <a:gd name="connsiteY19" fmla="*/ 1205149 h 1220800"/>
                  <a:gd name="connsiteX20" fmla="*/ 434063 w 866038"/>
                  <a:gd name="connsiteY20" fmla="*/ 1221322 h 1220800"/>
                  <a:gd name="connsiteX21" fmla="*/ 868647 w 866038"/>
                  <a:gd name="connsiteY21" fmla="*/ 786738 h 1220800"/>
                  <a:gd name="connsiteX22" fmla="*/ 831605 w 866038"/>
                  <a:gd name="connsiteY22" fmla="*/ 610400 h 1220800"/>
                  <a:gd name="connsiteX23" fmla="*/ 869168 w 866038"/>
                  <a:gd name="connsiteY23" fmla="*/ 434062 h 1220800"/>
                  <a:gd name="connsiteX24" fmla="*/ 759609 w 866038"/>
                  <a:gd name="connsiteY24" fmla="*/ 434062 h 1220800"/>
                  <a:gd name="connsiteX25" fmla="*/ 754392 w 866038"/>
                  <a:gd name="connsiteY25" fmla="*/ 492494 h 1220800"/>
                  <a:gd name="connsiteX26" fmla="*/ 716829 w 866038"/>
                  <a:gd name="connsiteY26" fmla="*/ 456496 h 1220800"/>
                  <a:gd name="connsiteX27" fmla="*/ 716829 w 866038"/>
                  <a:gd name="connsiteY27" fmla="*/ 458061 h 1220800"/>
                  <a:gd name="connsiteX28" fmla="*/ 434584 w 866038"/>
                  <a:gd name="connsiteY28" fmla="*/ 353719 h 1220800"/>
                  <a:gd name="connsiteX29" fmla="*/ 155470 w 866038"/>
                  <a:gd name="connsiteY29" fmla="*/ 454931 h 1220800"/>
                  <a:gd name="connsiteX30" fmla="*/ 155470 w 866038"/>
                  <a:gd name="connsiteY30" fmla="*/ 453366 h 1220800"/>
                  <a:gd name="connsiteX31" fmla="*/ 114776 w 866038"/>
                  <a:gd name="connsiteY31" fmla="*/ 492494 h 1220800"/>
                  <a:gd name="connsiteX32" fmla="*/ 109559 w 866038"/>
                  <a:gd name="connsiteY32" fmla="*/ 434062 h 1220800"/>
                  <a:gd name="connsiteX33" fmla="*/ 205032 w 866038"/>
                  <a:gd name="connsiteY33" fmla="*/ 203988 h 1220800"/>
                  <a:gd name="connsiteX34" fmla="*/ 435106 w 866038"/>
                  <a:gd name="connsiteY34" fmla="*/ 108516 h 1220800"/>
                  <a:gd name="connsiteX35" fmla="*/ 665180 w 866038"/>
                  <a:gd name="connsiteY35" fmla="*/ 203988 h 1220800"/>
                  <a:gd name="connsiteX36" fmla="*/ 759609 w 866038"/>
                  <a:gd name="connsiteY36" fmla="*/ 434062 h 1220800"/>
                  <a:gd name="connsiteX37" fmla="*/ 707960 w 866038"/>
                  <a:gd name="connsiteY37" fmla="*/ 610400 h 1220800"/>
                  <a:gd name="connsiteX38" fmla="*/ 664658 w 866038"/>
                  <a:gd name="connsiteY38" fmla="*/ 664136 h 1220800"/>
                  <a:gd name="connsiteX39" fmla="*/ 434584 w 866038"/>
                  <a:gd name="connsiteY39" fmla="*/ 759609 h 1220800"/>
                  <a:gd name="connsiteX40" fmla="*/ 204510 w 866038"/>
                  <a:gd name="connsiteY40" fmla="*/ 664136 h 1220800"/>
                  <a:gd name="connsiteX41" fmla="*/ 161208 w 866038"/>
                  <a:gd name="connsiteY41" fmla="*/ 610400 h 1220800"/>
                  <a:gd name="connsiteX42" fmla="*/ 204510 w 866038"/>
                  <a:gd name="connsiteY42" fmla="*/ 556664 h 1220800"/>
                  <a:gd name="connsiteX43" fmla="*/ 434584 w 866038"/>
                  <a:gd name="connsiteY43" fmla="*/ 461191 h 1220800"/>
                  <a:gd name="connsiteX44" fmla="*/ 664658 w 866038"/>
                  <a:gd name="connsiteY44" fmla="*/ 556664 h 1220800"/>
                  <a:gd name="connsiteX45" fmla="*/ 707960 w 866038"/>
                  <a:gd name="connsiteY45" fmla="*/ 610400 h 1220800"/>
                  <a:gd name="connsiteX46" fmla="*/ 628660 w 866038"/>
                  <a:gd name="connsiteY46" fmla="*/ 94951 h 1220800"/>
                  <a:gd name="connsiteX47" fmla="*/ 586402 w 866038"/>
                  <a:gd name="connsiteY47" fmla="*/ 79822 h 1220800"/>
                  <a:gd name="connsiteX48" fmla="*/ 612487 w 866038"/>
                  <a:gd name="connsiteY48" fmla="*/ 94951 h 1220800"/>
                  <a:gd name="connsiteX49" fmla="*/ 377718 w 866038"/>
                  <a:gd name="connsiteY49" fmla="*/ 61040 h 1220800"/>
                  <a:gd name="connsiteX50" fmla="*/ 490407 w 866038"/>
                  <a:gd name="connsiteY50" fmla="*/ 53214 h 1220800"/>
                  <a:gd name="connsiteX51" fmla="*/ 473191 w 866038"/>
                  <a:gd name="connsiteY51" fmla="*/ 47997 h 1220800"/>
                  <a:gd name="connsiteX52" fmla="*/ 628660 w 866038"/>
                  <a:gd name="connsiteY52" fmla="*/ 94951 h 1220800"/>
                  <a:gd name="connsiteX53" fmla="*/ 34955 w 866038"/>
                  <a:gd name="connsiteY53" fmla="*/ 352676 h 1220800"/>
                  <a:gd name="connsiteX54" fmla="*/ 34433 w 866038"/>
                  <a:gd name="connsiteY54" fmla="*/ 342241 h 1220800"/>
                  <a:gd name="connsiteX55" fmla="*/ 506058 w 866038"/>
                  <a:gd name="connsiteY55" fmla="*/ 18782 h 1220800"/>
                  <a:gd name="connsiteX56" fmla="*/ 655268 w 866038"/>
                  <a:gd name="connsiteY56" fmla="*/ 77735 h 1220800"/>
                  <a:gd name="connsiteX57" fmla="*/ 530057 w 866038"/>
                  <a:gd name="connsiteY57" fmla="*/ 32868 h 1220800"/>
                  <a:gd name="connsiteX58" fmla="*/ 34955 w 866038"/>
                  <a:gd name="connsiteY58" fmla="*/ 352676 h 1220800"/>
                  <a:gd name="connsiteX59" fmla="*/ 100168 w 866038"/>
                  <a:gd name="connsiteY59" fmla="*/ 434584 h 1220800"/>
                  <a:gd name="connsiteX60" fmla="*/ 99647 w 866038"/>
                  <a:gd name="connsiteY60" fmla="*/ 436149 h 1220800"/>
                  <a:gd name="connsiteX61" fmla="*/ 115820 w 866038"/>
                  <a:gd name="connsiteY61" fmla="*/ 311982 h 1220800"/>
                  <a:gd name="connsiteX62" fmla="*/ 147122 w 866038"/>
                  <a:gd name="connsiteY62" fmla="*/ 250942 h 1220800"/>
                  <a:gd name="connsiteX63" fmla="*/ 100168 w 866038"/>
                  <a:gd name="connsiteY63" fmla="*/ 434584 h 1220800"/>
                  <a:gd name="connsiteX64" fmla="*/ 186772 w 866038"/>
                  <a:gd name="connsiteY64" fmla="*/ 1024116 h 1220800"/>
                  <a:gd name="connsiteX65" fmla="*/ 148166 w 866038"/>
                  <a:gd name="connsiteY65" fmla="*/ 967771 h 1220800"/>
                  <a:gd name="connsiteX66" fmla="*/ 287984 w 866038"/>
                  <a:gd name="connsiteY66" fmla="*/ 1095590 h 1220800"/>
                  <a:gd name="connsiteX67" fmla="*/ 289027 w 866038"/>
                  <a:gd name="connsiteY67" fmla="*/ 1096633 h 1220800"/>
                  <a:gd name="connsiteX68" fmla="*/ 186772 w 866038"/>
                  <a:gd name="connsiteY68" fmla="*/ 1024116 h 1220800"/>
                  <a:gd name="connsiteX69" fmla="*/ 670919 w 866038"/>
                  <a:gd name="connsiteY69" fmla="*/ 1137849 h 1220800"/>
                  <a:gd name="connsiteX70" fmla="*/ 304157 w 866038"/>
                  <a:gd name="connsiteY70" fmla="*/ 1175412 h 1220800"/>
                  <a:gd name="connsiteX71" fmla="*/ 544665 w 866038"/>
                  <a:gd name="connsiteY71" fmla="*/ 1184802 h 1220800"/>
                  <a:gd name="connsiteX72" fmla="*/ 403282 w 866038"/>
                  <a:gd name="connsiteY72" fmla="*/ 1192106 h 1220800"/>
                  <a:gd name="connsiteX73" fmla="*/ 667267 w 866038"/>
                  <a:gd name="connsiteY73" fmla="*/ 1118024 h 1220800"/>
                  <a:gd name="connsiteX74" fmla="*/ 686570 w 866038"/>
                  <a:gd name="connsiteY74" fmla="*/ 1106024 h 1220800"/>
                  <a:gd name="connsiteX75" fmla="*/ 665702 w 866038"/>
                  <a:gd name="connsiteY75" fmla="*/ 1128980 h 1220800"/>
                  <a:gd name="connsiteX76" fmla="*/ 670919 w 866038"/>
                  <a:gd name="connsiteY76" fmla="*/ 1137849 h 1220800"/>
                  <a:gd name="connsiteX77" fmla="*/ 696483 w 866038"/>
                  <a:gd name="connsiteY77" fmla="*/ 1043941 h 1220800"/>
                  <a:gd name="connsiteX78" fmla="*/ 642746 w 866038"/>
                  <a:gd name="connsiteY78" fmla="*/ 1086721 h 1220800"/>
                  <a:gd name="connsiteX79" fmla="*/ 760131 w 866038"/>
                  <a:gd name="connsiteY79" fmla="*/ 938034 h 1220800"/>
                  <a:gd name="connsiteX80" fmla="*/ 761175 w 866038"/>
                  <a:gd name="connsiteY80" fmla="*/ 936990 h 1220800"/>
                  <a:gd name="connsiteX81" fmla="*/ 696483 w 866038"/>
                  <a:gd name="connsiteY81" fmla="*/ 1043941 h 1220800"/>
                  <a:gd name="connsiteX82" fmla="*/ 501885 w 866038"/>
                  <a:gd name="connsiteY82" fmla="*/ 1119067 h 1220800"/>
                  <a:gd name="connsiteX83" fmla="*/ 275985 w 866038"/>
                  <a:gd name="connsiteY83" fmla="*/ 1070548 h 1220800"/>
                  <a:gd name="connsiteX84" fmla="*/ 205032 w 866038"/>
                  <a:gd name="connsiteY84" fmla="*/ 1016812 h 1220800"/>
                  <a:gd name="connsiteX85" fmla="*/ 109559 w 866038"/>
                  <a:gd name="connsiteY85" fmla="*/ 786738 h 1220800"/>
                  <a:gd name="connsiteX86" fmla="*/ 114776 w 866038"/>
                  <a:gd name="connsiteY86" fmla="*/ 728306 h 1220800"/>
                  <a:gd name="connsiteX87" fmla="*/ 155470 w 866038"/>
                  <a:gd name="connsiteY87" fmla="*/ 767435 h 1220800"/>
                  <a:gd name="connsiteX88" fmla="*/ 155470 w 866038"/>
                  <a:gd name="connsiteY88" fmla="*/ 766391 h 1220800"/>
                  <a:gd name="connsiteX89" fmla="*/ 434584 w 866038"/>
                  <a:gd name="connsiteY89" fmla="*/ 869168 h 1220800"/>
                  <a:gd name="connsiteX90" fmla="*/ 716829 w 866038"/>
                  <a:gd name="connsiteY90" fmla="*/ 763783 h 1220800"/>
                  <a:gd name="connsiteX91" fmla="*/ 716829 w 866038"/>
                  <a:gd name="connsiteY91" fmla="*/ 765348 h 1220800"/>
                  <a:gd name="connsiteX92" fmla="*/ 754392 w 866038"/>
                  <a:gd name="connsiteY92" fmla="*/ 729350 h 1220800"/>
                  <a:gd name="connsiteX93" fmla="*/ 759609 w 866038"/>
                  <a:gd name="connsiteY93" fmla="*/ 787781 h 1220800"/>
                  <a:gd name="connsiteX94" fmla="*/ 664137 w 866038"/>
                  <a:gd name="connsiteY94" fmla="*/ 1017855 h 1220800"/>
                  <a:gd name="connsiteX95" fmla="*/ 434063 w 866038"/>
                  <a:gd name="connsiteY95" fmla="*/ 1113328 h 1220800"/>
                  <a:gd name="connsiteX96" fmla="*/ 299461 w 866038"/>
                  <a:gd name="connsiteY96" fmla="*/ 1084112 h 1220800"/>
                  <a:gd name="connsiteX97" fmla="*/ 491972 w 866038"/>
                  <a:gd name="connsiteY97" fmla="*/ 1112807 h 1220800"/>
                  <a:gd name="connsiteX98" fmla="*/ 769000 w 866038"/>
                  <a:gd name="connsiteY98" fmla="*/ 736132 h 1220800"/>
                  <a:gd name="connsiteX99" fmla="*/ 764827 w 866038"/>
                  <a:gd name="connsiteY99" fmla="*/ 715264 h 1220800"/>
                  <a:gd name="connsiteX100" fmla="*/ 766392 w 866038"/>
                  <a:gd name="connsiteY100" fmla="*/ 713177 h 1220800"/>
                  <a:gd name="connsiteX101" fmla="*/ 774217 w 866038"/>
                  <a:gd name="connsiteY101" fmla="*/ 749697 h 1220800"/>
                  <a:gd name="connsiteX102" fmla="*/ 501885 w 866038"/>
                  <a:gd name="connsiteY102" fmla="*/ 1119067 h 122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866038" h="1220800">
                    <a:moveTo>
                      <a:pt x="869168" y="434062"/>
                    </a:moveTo>
                    <a:cubicBezTo>
                      <a:pt x="869168" y="403281"/>
                      <a:pt x="866038" y="373544"/>
                      <a:pt x="859778" y="344328"/>
                    </a:cubicBezTo>
                    <a:cubicBezTo>
                      <a:pt x="826910" y="205554"/>
                      <a:pt x="719438" y="105385"/>
                      <a:pt x="581185" y="61562"/>
                    </a:cubicBezTo>
                    <a:cubicBezTo>
                      <a:pt x="657876" y="80865"/>
                      <a:pt x="726220" y="118428"/>
                      <a:pt x="779956" y="170077"/>
                    </a:cubicBezTo>
                    <a:cubicBezTo>
                      <a:pt x="700656" y="66779"/>
                      <a:pt x="575446" y="0"/>
                      <a:pt x="434584" y="0"/>
                    </a:cubicBezTo>
                    <a:cubicBezTo>
                      <a:pt x="194598" y="0"/>
                      <a:pt x="0" y="194598"/>
                      <a:pt x="0" y="434584"/>
                    </a:cubicBezTo>
                    <a:cubicBezTo>
                      <a:pt x="0" y="497189"/>
                      <a:pt x="13564" y="556664"/>
                      <a:pt x="37041" y="610922"/>
                    </a:cubicBezTo>
                    <a:cubicBezTo>
                      <a:pt x="13043" y="664658"/>
                      <a:pt x="0" y="724133"/>
                      <a:pt x="0" y="787260"/>
                    </a:cubicBezTo>
                    <a:cubicBezTo>
                      <a:pt x="0" y="837865"/>
                      <a:pt x="8869" y="885863"/>
                      <a:pt x="24520" y="931252"/>
                    </a:cubicBezTo>
                    <a:cubicBezTo>
                      <a:pt x="17738" y="901514"/>
                      <a:pt x="14608" y="870733"/>
                      <a:pt x="14608" y="839431"/>
                    </a:cubicBezTo>
                    <a:cubicBezTo>
                      <a:pt x="14608" y="801868"/>
                      <a:pt x="19825" y="764826"/>
                      <a:pt x="28694" y="730393"/>
                    </a:cubicBezTo>
                    <a:cubicBezTo>
                      <a:pt x="24520" y="754392"/>
                      <a:pt x="22434" y="778912"/>
                      <a:pt x="22434" y="803954"/>
                    </a:cubicBezTo>
                    <a:cubicBezTo>
                      <a:pt x="22434" y="887428"/>
                      <a:pt x="46432" y="965163"/>
                      <a:pt x="88169" y="1030376"/>
                    </a:cubicBezTo>
                    <a:cubicBezTo>
                      <a:pt x="95473" y="1037159"/>
                      <a:pt x="102777" y="1044463"/>
                      <a:pt x="110081" y="1051245"/>
                    </a:cubicBezTo>
                    <a:cubicBezTo>
                      <a:pt x="107472" y="1045506"/>
                      <a:pt x="105385" y="1039245"/>
                      <a:pt x="104342" y="1032985"/>
                    </a:cubicBezTo>
                    <a:cubicBezTo>
                      <a:pt x="142949" y="1099242"/>
                      <a:pt x="211292" y="1150891"/>
                      <a:pt x="280158" y="1184802"/>
                    </a:cubicBezTo>
                    <a:cubicBezTo>
                      <a:pt x="274419" y="1184281"/>
                      <a:pt x="269202" y="1181672"/>
                      <a:pt x="263985" y="1179064"/>
                    </a:cubicBezTo>
                    <a:cubicBezTo>
                      <a:pt x="234248" y="1164977"/>
                      <a:pt x="206597" y="1147239"/>
                      <a:pt x="179468" y="1129501"/>
                    </a:cubicBezTo>
                    <a:cubicBezTo>
                      <a:pt x="182077" y="1132110"/>
                      <a:pt x="184164" y="1134718"/>
                      <a:pt x="186772" y="1137327"/>
                    </a:cubicBezTo>
                    <a:cubicBezTo>
                      <a:pt x="225379" y="1167064"/>
                      <a:pt x="268681" y="1190019"/>
                      <a:pt x="315634" y="1205149"/>
                    </a:cubicBezTo>
                    <a:cubicBezTo>
                      <a:pt x="353198" y="1215583"/>
                      <a:pt x="393369" y="1221322"/>
                      <a:pt x="434063" y="1221322"/>
                    </a:cubicBezTo>
                    <a:cubicBezTo>
                      <a:pt x="674049" y="1221322"/>
                      <a:pt x="868647" y="1026724"/>
                      <a:pt x="868647" y="786738"/>
                    </a:cubicBezTo>
                    <a:cubicBezTo>
                      <a:pt x="868647" y="724133"/>
                      <a:pt x="855082" y="664658"/>
                      <a:pt x="831605" y="610400"/>
                    </a:cubicBezTo>
                    <a:cubicBezTo>
                      <a:pt x="855604" y="556664"/>
                      <a:pt x="869168" y="496667"/>
                      <a:pt x="869168" y="434062"/>
                    </a:cubicBezTo>
                    <a:close/>
                    <a:moveTo>
                      <a:pt x="759609" y="434062"/>
                    </a:moveTo>
                    <a:cubicBezTo>
                      <a:pt x="759609" y="453887"/>
                      <a:pt x="757523" y="473712"/>
                      <a:pt x="754392" y="492494"/>
                    </a:cubicBezTo>
                    <a:cubicBezTo>
                      <a:pt x="742393" y="479451"/>
                      <a:pt x="729872" y="467452"/>
                      <a:pt x="716829" y="456496"/>
                    </a:cubicBezTo>
                    <a:lnTo>
                      <a:pt x="716829" y="458061"/>
                    </a:lnTo>
                    <a:cubicBezTo>
                      <a:pt x="653702" y="402760"/>
                      <a:pt x="561881" y="353719"/>
                      <a:pt x="434584" y="353719"/>
                    </a:cubicBezTo>
                    <a:cubicBezTo>
                      <a:pt x="309374" y="353719"/>
                      <a:pt x="218596" y="401195"/>
                      <a:pt x="155470" y="454931"/>
                    </a:cubicBezTo>
                    <a:lnTo>
                      <a:pt x="155470" y="453366"/>
                    </a:lnTo>
                    <a:cubicBezTo>
                      <a:pt x="140862" y="465365"/>
                      <a:pt x="127297" y="478408"/>
                      <a:pt x="114776" y="492494"/>
                    </a:cubicBezTo>
                    <a:cubicBezTo>
                      <a:pt x="111124" y="473712"/>
                      <a:pt x="109559" y="453887"/>
                      <a:pt x="109559" y="434062"/>
                    </a:cubicBezTo>
                    <a:cubicBezTo>
                      <a:pt x="109559" y="344328"/>
                      <a:pt x="146079" y="262942"/>
                      <a:pt x="205032" y="203988"/>
                    </a:cubicBezTo>
                    <a:cubicBezTo>
                      <a:pt x="263985" y="145035"/>
                      <a:pt x="344850" y="108516"/>
                      <a:pt x="435106" y="108516"/>
                    </a:cubicBezTo>
                    <a:cubicBezTo>
                      <a:pt x="524840" y="108516"/>
                      <a:pt x="606227" y="145035"/>
                      <a:pt x="665180" y="203988"/>
                    </a:cubicBezTo>
                    <a:cubicBezTo>
                      <a:pt x="723611" y="263463"/>
                      <a:pt x="759609" y="344328"/>
                      <a:pt x="759609" y="434062"/>
                    </a:cubicBezTo>
                    <a:close/>
                    <a:moveTo>
                      <a:pt x="707960" y="610400"/>
                    </a:moveTo>
                    <a:cubicBezTo>
                      <a:pt x="695439" y="629703"/>
                      <a:pt x="680831" y="647963"/>
                      <a:pt x="664658" y="664136"/>
                    </a:cubicBezTo>
                    <a:cubicBezTo>
                      <a:pt x="605705" y="723089"/>
                      <a:pt x="524840" y="759609"/>
                      <a:pt x="434584" y="759609"/>
                    </a:cubicBezTo>
                    <a:cubicBezTo>
                      <a:pt x="344850" y="759609"/>
                      <a:pt x="263463" y="723089"/>
                      <a:pt x="204510" y="664136"/>
                    </a:cubicBezTo>
                    <a:cubicBezTo>
                      <a:pt x="188337" y="647963"/>
                      <a:pt x="173729" y="629703"/>
                      <a:pt x="161208" y="610400"/>
                    </a:cubicBezTo>
                    <a:cubicBezTo>
                      <a:pt x="173729" y="591097"/>
                      <a:pt x="188337" y="572837"/>
                      <a:pt x="204510" y="556664"/>
                    </a:cubicBezTo>
                    <a:cubicBezTo>
                      <a:pt x="263463" y="497711"/>
                      <a:pt x="344328" y="461191"/>
                      <a:pt x="434584" y="461191"/>
                    </a:cubicBezTo>
                    <a:cubicBezTo>
                      <a:pt x="524318" y="461191"/>
                      <a:pt x="605705" y="497711"/>
                      <a:pt x="664658" y="556664"/>
                    </a:cubicBezTo>
                    <a:cubicBezTo>
                      <a:pt x="680831" y="572837"/>
                      <a:pt x="695439" y="591097"/>
                      <a:pt x="707960" y="610400"/>
                    </a:cubicBezTo>
                    <a:close/>
                    <a:moveTo>
                      <a:pt x="628660" y="94951"/>
                    </a:moveTo>
                    <a:cubicBezTo>
                      <a:pt x="615618" y="89734"/>
                      <a:pt x="599966" y="85039"/>
                      <a:pt x="586402" y="79822"/>
                    </a:cubicBezTo>
                    <a:cubicBezTo>
                      <a:pt x="595793" y="83995"/>
                      <a:pt x="605705" y="89212"/>
                      <a:pt x="612487" y="94951"/>
                    </a:cubicBezTo>
                    <a:cubicBezTo>
                      <a:pt x="538404" y="55301"/>
                      <a:pt x="455974" y="52171"/>
                      <a:pt x="377718" y="61040"/>
                    </a:cubicBezTo>
                    <a:cubicBezTo>
                      <a:pt x="420498" y="51128"/>
                      <a:pt x="457018" y="52171"/>
                      <a:pt x="490407" y="53214"/>
                    </a:cubicBezTo>
                    <a:cubicBezTo>
                      <a:pt x="485190" y="50606"/>
                      <a:pt x="478930" y="49041"/>
                      <a:pt x="473191" y="47997"/>
                    </a:cubicBezTo>
                    <a:cubicBezTo>
                      <a:pt x="519101" y="49041"/>
                      <a:pt x="576489" y="63649"/>
                      <a:pt x="628660" y="94951"/>
                    </a:cubicBezTo>
                    <a:close/>
                    <a:moveTo>
                      <a:pt x="34955" y="352676"/>
                    </a:moveTo>
                    <a:lnTo>
                      <a:pt x="34433" y="342241"/>
                    </a:lnTo>
                    <a:cubicBezTo>
                      <a:pt x="74083" y="123645"/>
                      <a:pt x="285375" y="-21390"/>
                      <a:pt x="506058" y="18782"/>
                    </a:cubicBezTo>
                    <a:cubicBezTo>
                      <a:pt x="560838" y="28694"/>
                      <a:pt x="611444" y="49562"/>
                      <a:pt x="655268" y="77735"/>
                    </a:cubicBezTo>
                    <a:cubicBezTo>
                      <a:pt x="617183" y="56866"/>
                      <a:pt x="575446" y="41215"/>
                      <a:pt x="530057" y="32868"/>
                    </a:cubicBezTo>
                    <a:cubicBezTo>
                      <a:pt x="309374" y="-6782"/>
                      <a:pt x="74605" y="133558"/>
                      <a:pt x="34955" y="352676"/>
                    </a:cubicBezTo>
                    <a:close/>
                    <a:moveTo>
                      <a:pt x="100168" y="434584"/>
                    </a:moveTo>
                    <a:cubicBezTo>
                      <a:pt x="100168" y="436149"/>
                      <a:pt x="99647" y="435627"/>
                      <a:pt x="99647" y="436149"/>
                    </a:cubicBezTo>
                    <a:cubicBezTo>
                      <a:pt x="98081" y="395978"/>
                      <a:pt x="97560" y="360501"/>
                      <a:pt x="115820" y="311982"/>
                    </a:cubicBezTo>
                    <a:cubicBezTo>
                      <a:pt x="123645" y="291636"/>
                      <a:pt x="135123" y="269724"/>
                      <a:pt x="147122" y="250942"/>
                    </a:cubicBezTo>
                    <a:cubicBezTo>
                      <a:pt x="122080" y="298418"/>
                      <a:pt x="97038" y="371979"/>
                      <a:pt x="100168" y="434584"/>
                    </a:cubicBezTo>
                    <a:close/>
                    <a:moveTo>
                      <a:pt x="186772" y="1024116"/>
                    </a:moveTo>
                    <a:cubicBezTo>
                      <a:pt x="172686" y="1007943"/>
                      <a:pt x="158600" y="987074"/>
                      <a:pt x="148166" y="967771"/>
                    </a:cubicBezTo>
                    <a:cubicBezTo>
                      <a:pt x="177903" y="1012117"/>
                      <a:pt x="231117" y="1068983"/>
                      <a:pt x="287984" y="1095590"/>
                    </a:cubicBezTo>
                    <a:cubicBezTo>
                      <a:pt x="289549" y="1096633"/>
                      <a:pt x="289027" y="1096633"/>
                      <a:pt x="289027" y="1096633"/>
                    </a:cubicBezTo>
                    <a:cubicBezTo>
                      <a:pt x="252508" y="1078895"/>
                      <a:pt x="221205" y="1062722"/>
                      <a:pt x="186772" y="1024116"/>
                    </a:cubicBezTo>
                    <a:close/>
                    <a:moveTo>
                      <a:pt x="670919" y="1137849"/>
                    </a:moveTo>
                    <a:cubicBezTo>
                      <a:pt x="569707" y="1215583"/>
                      <a:pt x="423107" y="1230191"/>
                      <a:pt x="304157" y="1175412"/>
                    </a:cubicBezTo>
                    <a:cubicBezTo>
                      <a:pt x="379805" y="1201497"/>
                      <a:pt x="470061" y="1210366"/>
                      <a:pt x="544665" y="1184802"/>
                    </a:cubicBezTo>
                    <a:cubicBezTo>
                      <a:pt x="499276" y="1193671"/>
                      <a:pt x="450236" y="1199932"/>
                      <a:pt x="403282" y="1192106"/>
                    </a:cubicBezTo>
                    <a:cubicBezTo>
                      <a:pt x="495103" y="1198889"/>
                      <a:pt x="595793" y="1173846"/>
                      <a:pt x="667267" y="1118024"/>
                    </a:cubicBezTo>
                    <a:cubicBezTo>
                      <a:pt x="671962" y="1120110"/>
                      <a:pt x="682918" y="1109676"/>
                      <a:pt x="686570" y="1106024"/>
                    </a:cubicBezTo>
                    <a:cubicBezTo>
                      <a:pt x="679266" y="1113328"/>
                      <a:pt x="671962" y="1121154"/>
                      <a:pt x="665702" y="1128980"/>
                    </a:cubicBezTo>
                    <a:cubicBezTo>
                      <a:pt x="659441" y="1138370"/>
                      <a:pt x="656833" y="1147761"/>
                      <a:pt x="670919" y="1137849"/>
                    </a:cubicBezTo>
                    <a:close/>
                    <a:moveTo>
                      <a:pt x="696483" y="1043941"/>
                    </a:moveTo>
                    <a:cubicBezTo>
                      <a:pt x="681353" y="1059592"/>
                      <a:pt x="662050" y="1074722"/>
                      <a:pt x="642746" y="1086721"/>
                    </a:cubicBezTo>
                    <a:cubicBezTo>
                      <a:pt x="684483" y="1053853"/>
                      <a:pt x="737176" y="996465"/>
                      <a:pt x="760131" y="938034"/>
                    </a:cubicBezTo>
                    <a:cubicBezTo>
                      <a:pt x="760653" y="936469"/>
                      <a:pt x="761175" y="936990"/>
                      <a:pt x="761175" y="936990"/>
                    </a:cubicBezTo>
                    <a:cubicBezTo>
                      <a:pt x="746567" y="974032"/>
                      <a:pt x="732481" y="1006899"/>
                      <a:pt x="696483" y="1043941"/>
                    </a:cubicBezTo>
                    <a:close/>
                    <a:moveTo>
                      <a:pt x="501885" y="1119067"/>
                    </a:moveTo>
                    <a:cubicBezTo>
                      <a:pt x="419976" y="1131588"/>
                      <a:pt x="340677" y="1112285"/>
                      <a:pt x="275985" y="1070548"/>
                    </a:cubicBezTo>
                    <a:cubicBezTo>
                      <a:pt x="249899" y="1055940"/>
                      <a:pt x="225900" y="1037680"/>
                      <a:pt x="205032" y="1016812"/>
                    </a:cubicBezTo>
                    <a:cubicBezTo>
                      <a:pt x="146079" y="957859"/>
                      <a:pt x="109559" y="876994"/>
                      <a:pt x="109559" y="786738"/>
                    </a:cubicBezTo>
                    <a:cubicBezTo>
                      <a:pt x="109559" y="766913"/>
                      <a:pt x="111646" y="747088"/>
                      <a:pt x="114776" y="728306"/>
                    </a:cubicBezTo>
                    <a:cubicBezTo>
                      <a:pt x="127297" y="742393"/>
                      <a:pt x="141383" y="755435"/>
                      <a:pt x="155470" y="767435"/>
                    </a:cubicBezTo>
                    <a:lnTo>
                      <a:pt x="155470" y="766391"/>
                    </a:lnTo>
                    <a:cubicBezTo>
                      <a:pt x="218596" y="821171"/>
                      <a:pt x="309896" y="869168"/>
                      <a:pt x="434584" y="869168"/>
                    </a:cubicBezTo>
                    <a:cubicBezTo>
                      <a:pt x="561360" y="869168"/>
                      <a:pt x="653702" y="819606"/>
                      <a:pt x="716829" y="763783"/>
                    </a:cubicBezTo>
                    <a:lnTo>
                      <a:pt x="716829" y="765348"/>
                    </a:lnTo>
                    <a:cubicBezTo>
                      <a:pt x="729872" y="753870"/>
                      <a:pt x="742393" y="741871"/>
                      <a:pt x="754392" y="729350"/>
                    </a:cubicBezTo>
                    <a:cubicBezTo>
                      <a:pt x="758044" y="748131"/>
                      <a:pt x="759609" y="767956"/>
                      <a:pt x="759609" y="787781"/>
                    </a:cubicBezTo>
                    <a:cubicBezTo>
                      <a:pt x="759609" y="877515"/>
                      <a:pt x="723090" y="958902"/>
                      <a:pt x="664137" y="1017855"/>
                    </a:cubicBezTo>
                    <a:cubicBezTo>
                      <a:pt x="605183" y="1076809"/>
                      <a:pt x="524318" y="1112807"/>
                      <a:pt x="434063" y="1113328"/>
                    </a:cubicBezTo>
                    <a:cubicBezTo>
                      <a:pt x="386065" y="1113328"/>
                      <a:pt x="340677" y="1102894"/>
                      <a:pt x="299461" y="1084112"/>
                    </a:cubicBezTo>
                    <a:cubicBezTo>
                      <a:pt x="357371" y="1111763"/>
                      <a:pt x="423628" y="1123241"/>
                      <a:pt x="491972" y="1112807"/>
                    </a:cubicBezTo>
                    <a:cubicBezTo>
                      <a:pt x="672484" y="1085156"/>
                      <a:pt x="796651" y="916644"/>
                      <a:pt x="769000" y="736132"/>
                    </a:cubicBezTo>
                    <a:cubicBezTo>
                      <a:pt x="767957" y="728828"/>
                      <a:pt x="766392" y="722046"/>
                      <a:pt x="764827" y="715264"/>
                    </a:cubicBezTo>
                    <a:cubicBezTo>
                      <a:pt x="765348" y="714742"/>
                      <a:pt x="765870" y="714220"/>
                      <a:pt x="766392" y="713177"/>
                    </a:cubicBezTo>
                    <a:cubicBezTo>
                      <a:pt x="769522" y="725176"/>
                      <a:pt x="772130" y="737176"/>
                      <a:pt x="774217" y="749697"/>
                    </a:cubicBezTo>
                    <a:cubicBezTo>
                      <a:pt x="801868" y="925513"/>
                      <a:pt x="679266" y="1091938"/>
                      <a:pt x="501885" y="1119067"/>
                    </a:cubicBezTo>
                    <a:close/>
                  </a:path>
                </a:pathLst>
              </a:custGeom>
              <a:solidFill>
                <a:srgbClr val="FFFFFF"/>
              </a:solidFill>
              <a:ln w="5214" cap="flat">
                <a:noFill/>
                <a:prstDash val="solid"/>
                <a:miter/>
              </a:ln>
            </p:spPr>
            <p:txBody>
              <a:bodyPr rtlCol="0" anchor="ctr"/>
              <a:lstStyle/>
              <a:p>
                <a:endParaRPr lang="en-GB" noProof="0"/>
              </a:p>
            </p:txBody>
          </p:sp>
        </p:grpSp>
        <p:sp>
          <p:nvSpPr>
            <p:cNvPr id="18" name="Rectangle 17">
              <a:extLst>
                <a:ext uri="{FF2B5EF4-FFF2-40B4-BE49-F238E27FC236}">
                  <a16:creationId xmlns:a16="http://schemas.microsoft.com/office/drawing/2014/main" id="{7AA77421-DE34-496D-9334-14079174C65C}"/>
                </a:ext>
              </a:extLst>
            </p:cNvPr>
            <p:cNvSpPr/>
            <p:nvPr userDrawn="1"/>
          </p:nvSpPr>
          <p:spPr>
            <a:xfrm>
              <a:off x="13878564" y="5464942"/>
              <a:ext cx="1799586" cy="1972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10" name="Picture Placeholder 9">
            <a:extLst>
              <a:ext uri="{FF2B5EF4-FFF2-40B4-BE49-F238E27FC236}">
                <a16:creationId xmlns:a16="http://schemas.microsoft.com/office/drawing/2014/main" id="{3F2C2B38-58E4-4590-8C8B-F78825C13710}"/>
              </a:ext>
              <a:ext uri="{C183D7F6-B498-43B3-948B-1728B52AA6E4}">
                <adec:decorative xmlns:adec="http://schemas.microsoft.com/office/drawing/2017/decorative" val="1"/>
              </a:ext>
            </a:extLst>
          </p:cNvPr>
          <p:cNvSpPr>
            <a:spLocks noGrp="1"/>
          </p:cNvSpPr>
          <p:nvPr>
            <p:ph type="pic" sz="quarter" idx="10"/>
          </p:nvPr>
        </p:nvSpPr>
        <p:spPr>
          <a:xfrm>
            <a:off x="0" y="0"/>
            <a:ext cx="7872000" cy="6858000"/>
          </a:xfrm>
          <a:solidFill>
            <a:schemeClr val="bg2"/>
          </a:solidFill>
        </p:spPr>
        <p:txBody>
          <a:bodyPr/>
          <a:lstStyle/>
          <a:p>
            <a:r>
              <a:rPr lang="en-US" noProof="0"/>
              <a:t>Click icon to add picture</a:t>
            </a:r>
            <a:endParaRPr lang="en-GB" noProof="0"/>
          </a:p>
        </p:txBody>
      </p:sp>
    </p:spTree>
    <p:extLst>
      <p:ext uri="{BB962C8B-B14F-4D97-AF65-F5344CB8AC3E}">
        <p14:creationId xmlns:p14="http://schemas.microsoft.com/office/powerpoint/2010/main" val="7849777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thirds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5" name="Content Placeholder 4">
            <a:extLst>
              <a:ext uri="{FF2B5EF4-FFF2-40B4-BE49-F238E27FC236}">
                <a16:creationId xmlns:a16="http://schemas.microsoft.com/office/drawing/2014/main" id="{5C8D3E1A-0BC7-438C-B875-716425547D36}"/>
              </a:ext>
            </a:extLst>
          </p:cNvPr>
          <p:cNvSpPr>
            <a:spLocks noGrp="1"/>
          </p:cNvSpPr>
          <p:nvPr>
            <p:ph sz="quarter" idx="18"/>
          </p:nvPr>
        </p:nvSpPr>
        <p:spPr>
          <a:xfrm>
            <a:off x="371475" y="1628775"/>
            <a:ext cx="7561263"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8148638" y="1628775"/>
            <a:ext cx="3671887" cy="4356100"/>
          </a:xfrm>
        </p:spPr>
        <p:txBody>
          <a:bodyPr/>
          <a:lstStyle/>
          <a:p>
            <a:r>
              <a:rPr lang="en-US" noProof="0"/>
              <a:t>Click icon to add picture</a:t>
            </a:r>
            <a:endParaRPr lang="en-GB" noProof="0"/>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8148638" y="5454436"/>
            <a:ext cx="3671887" cy="530439"/>
          </a:xfrm>
          <a:solidFill>
            <a:schemeClr val="accent1"/>
          </a:solidFill>
        </p:spPr>
        <p:txBody>
          <a:bodyPr lIns="108000" tIns="108000" rIns="108000" bIns="108000" anchor="b">
            <a:spAutoFit/>
          </a:bodyPr>
          <a:lstStyle>
            <a:lvl1pPr>
              <a:spcBef>
                <a:spcPts val="600"/>
              </a:spcBef>
              <a:spcAft>
                <a:spcPts val="800"/>
              </a:spcAft>
              <a:defRPr sz="2000" b="0">
                <a:solidFill>
                  <a:schemeClr val="tx1"/>
                </a:solidFill>
              </a:defRPr>
            </a:lvl1pPr>
          </a:lstStyle>
          <a:p>
            <a:pPr lvl="0"/>
            <a:r>
              <a:rPr lang="en-US" noProof="0"/>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2876581598"/>
      </p:ext>
    </p:extLst>
  </p:cSld>
  <p:clrMapOvr>
    <a:masterClrMapping/>
  </p:clrMapOvr>
  <p:extLst>
    <p:ext uri="{DCECCB84-F9BA-43D5-87BE-67443E8EF086}">
      <p15:sldGuideLst xmlns:p15="http://schemas.microsoft.com/office/powerpoint/2012/main">
        <p15:guide id="1" pos="2525">
          <p15:clr>
            <a:srgbClr val="FBAE40"/>
          </p15:clr>
        </p15:guide>
        <p15:guide id="2" pos="2683">
          <p15:clr>
            <a:srgbClr val="FBAE40"/>
          </p15:clr>
        </p15:guide>
        <p15:guide id="3" pos="4997">
          <p15:clr>
            <a:srgbClr val="FBAE40"/>
          </p15:clr>
        </p15:guide>
        <p15:guide id="4" pos="513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4" name="Picture Placeholder 3">
            <a:extLst>
              <a:ext uri="{FF2B5EF4-FFF2-40B4-BE49-F238E27FC236}">
                <a16:creationId xmlns:a16="http://schemas.microsoft.com/office/drawing/2014/main" id="{856E9780-4DB0-4E1F-8AC1-5F32FF154714}"/>
              </a:ext>
              <a:ext uri="{C183D7F6-B498-43B3-948B-1728B52AA6E4}">
                <adec:decorative xmlns:adec="http://schemas.microsoft.com/office/drawing/2017/decorative" val="1"/>
              </a:ext>
            </a:extLst>
          </p:cNvPr>
          <p:cNvSpPr>
            <a:spLocks noGrp="1"/>
          </p:cNvSpPr>
          <p:nvPr>
            <p:ph type="pic" sz="quarter" idx="14"/>
          </p:nvPr>
        </p:nvSpPr>
        <p:spPr>
          <a:xfrm>
            <a:off x="371475" y="1628775"/>
            <a:ext cx="5616575" cy="4356100"/>
          </a:xfrm>
        </p:spPr>
        <p:txBody>
          <a:bodyPr/>
          <a:lstStyle/>
          <a:p>
            <a:r>
              <a:rPr lang="en-US" noProof="0"/>
              <a:t>Click icon to add picture</a:t>
            </a:r>
            <a:endParaRPr lang="en-GB" noProof="0"/>
          </a:p>
        </p:txBody>
      </p:sp>
      <p:sp>
        <p:nvSpPr>
          <p:cNvPr id="8" name="Text Placeholder 7">
            <a:extLst>
              <a:ext uri="{FF2B5EF4-FFF2-40B4-BE49-F238E27FC236}">
                <a16:creationId xmlns:a16="http://schemas.microsoft.com/office/drawing/2014/main" id="{78464955-0811-46FD-9C2C-C6D6E769A366}"/>
              </a:ext>
            </a:extLst>
          </p:cNvPr>
          <p:cNvSpPr>
            <a:spLocks noGrp="1"/>
          </p:cNvSpPr>
          <p:nvPr>
            <p:ph type="body" sz="quarter" idx="15"/>
          </p:nvPr>
        </p:nvSpPr>
        <p:spPr>
          <a:xfrm>
            <a:off x="354013" y="5454436"/>
            <a:ext cx="5634037" cy="530439"/>
          </a:xfrm>
          <a:solidFill>
            <a:schemeClr val="accent1"/>
          </a:solidFill>
        </p:spPr>
        <p:txBody>
          <a:bodyPr lIns="108000" tIns="108000" rIns="108000" bIns="108000" anchor="b">
            <a:spAutoFit/>
          </a:bodyPr>
          <a:lstStyle>
            <a:lvl1pPr>
              <a:spcBef>
                <a:spcPts val="600"/>
              </a:spcBef>
              <a:spcAft>
                <a:spcPts val="800"/>
              </a:spcAft>
              <a:defRPr sz="2000" b="0">
                <a:solidFill>
                  <a:schemeClr val="tx1"/>
                </a:solidFill>
              </a:defRPr>
            </a:lvl1pPr>
          </a:lstStyle>
          <a:p>
            <a:pPr lvl="0"/>
            <a:r>
              <a:rPr lang="en-US" noProof="0"/>
              <a:t>Click to edit Master text styles</a:t>
            </a:r>
          </a:p>
        </p:txBody>
      </p:sp>
      <p:sp>
        <p:nvSpPr>
          <p:cNvPr id="7" name="Picture Placeholder 6">
            <a:extLst>
              <a:ext uri="{FF2B5EF4-FFF2-40B4-BE49-F238E27FC236}">
                <a16:creationId xmlns:a16="http://schemas.microsoft.com/office/drawing/2014/main" id="{991E3998-2C68-4234-ACAA-4AD7CB86A0B1}"/>
              </a:ext>
              <a:ext uri="{C183D7F6-B498-43B3-948B-1728B52AA6E4}">
                <adec:decorative xmlns:adec="http://schemas.microsoft.com/office/drawing/2017/decorative" val="1"/>
              </a:ext>
            </a:extLst>
          </p:cNvPr>
          <p:cNvSpPr>
            <a:spLocks noGrp="1"/>
          </p:cNvSpPr>
          <p:nvPr>
            <p:ph type="pic" sz="quarter" idx="12"/>
          </p:nvPr>
        </p:nvSpPr>
        <p:spPr>
          <a:xfrm>
            <a:off x="6203950" y="1628776"/>
            <a:ext cx="5599113" cy="4356100"/>
          </a:xfrm>
        </p:spPr>
        <p:txBody>
          <a:bodyPr/>
          <a:lstStyle/>
          <a:p>
            <a:r>
              <a:rPr lang="en-US" noProof="0"/>
              <a:t>Click icon to add picture</a:t>
            </a:r>
            <a:endParaRPr lang="en-GB" noProof="0"/>
          </a:p>
        </p:txBody>
      </p:sp>
      <p:sp>
        <p:nvSpPr>
          <p:cNvPr id="9" name="Text Placeholder 8">
            <a:extLst>
              <a:ext uri="{FF2B5EF4-FFF2-40B4-BE49-F238E27FC236}">
                <a16:creationId xmlns:a16="http://schemas.microsoft.com/office/drawing/2014/main" id="{F2D73675-18BA-430B-B065-8D5E969505DB}"/>
              </a:ext>
            </a:extLst>
          </p:cNvPr>
          <p:cNvSpPr>
            <a:spLocks noGrp="1"/>
          </p:cNvSpPr>
          <p:nvPr>
            <p:ph type="body" sz="quarter" idx="13"/>
          </p:nvPr>
        </p:nvSpPr>
        <p:spPr>
          <a:xfrm>
            <a:off x="6203950" y="5454436"/>
            <a:ext cx="5616575" cy="530439"/>
          </a:xfrm>
          <a:solidFill>
            <a:schemeClr val="accent1"/>
          </a:solidFill>
        </p:spPr>
        <p:txBody>
          <a:bodyPr lIns="108000" tIns="108000" rIns="108000" bIns="108000" anchor="b">
            <a:spAutoFit/>
          </a:bodyPr>
          <a:lstStyle>
            <a:lvl1pPr>
              <a:spcBef>
                <a:spcPts val="400"/>
              </a:spcBef>
              <a:spcAft>
                <a:spcPts val="800"/>
              </a:spcAft>
              <a:defRPr sz="2000" b="0">
                <a:solidFill>
                  <a:schemeClr val="tx1"/>
                </a:solidFill>
              </a:defRPr>
            </a:lvl1pPr>
          </a:lstStyle>
          <a:p>
            <a:pPr lvl="0"/>
            <a:r>
              <a:rPr lang="en-US" noProof="0"/>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800942674"/>
      </p:ext>
    </p:extLst>
  </p:cSld>
  <p:clrMapOvr>
    <a:masterClrMapping/>
  </p:clrMapOvr>
  <p:extLst>
    <p:ext uri="{DCECCB84-F9BA-43D5-87BE-67443E8EF086}">
      <p15:sldGuideLst xmlns:p15="http://schemas.microsoft.com/office/powerpoint/2012/main">
        <p15:guide id="1" pos="3772">
          <p15:clr>
            <a:srgbClr val="FBAE40"/>
          </p15:clr>
        </p15:guide>
        <p15:guide id="2" pos="390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4" name="Picture Placeholder 3">
            <a:extLst>
              <a:ext uri="{FF2B5EF4-FFF2-40B4-BE49-F238E27FC236}">
                <a16:creationId xmlns:a16="http://schemas.microsoft.com/office/drawing/2014/main" id="{7647F017-3176-4F43-9CF5-A8B8E3D866C9}"/>
              </a:ext>
              <a:ext uri="{C183D7F6-B498-43B3-948B-1728B52AA6E4}">
                <adec:decorative xmlns:adec="http://schemas.microsoft.com/office/drawing/2017/decorative" val="1"/>
              </a:ext>
            </a:extLst>
          </p:cNvPr>
          <p:cNvSpPr>
            <a:spLocks noGrp="1"/>
          </p:cNvSpPr>
          <p:nvPr>
            <p:ph type="pic" sz="quarter" idx="12"/>
          </p:nvPr>
        </p:nvSpPr>
        <p:spPr>
          <a:xfrm>
            <a:off x="371475" y="1628775"/>
            <a:ext cx="3636963" cy="4356100"/>
          </a:xfrm>
        </p:spPr>
        <p:txBody>
          <a:bodyPr/>
          <a:lstStyle/>
          <a:p>
            <a:r>
              <a:rPr lang="en-US" noProof="0"/>
              <a:t>Click icon to add picture</a:t>
            </a:r>
            <a:endParaRPr lang="en-GB" noProof="0"/>
          </a:p>
        </p:txBody>
      </p:sp>
      <p:sp>
        <p:nvSpPr>
          <p:cNvPr id="14" name="Text Placeholder 13">
            <a:extLst>
              <a:ext uri="{FF2B5EF4-FFF2-40B4-BE49-F238E27FC236}">
                <a16:creationId xmlns:a16="http://schemas.microsoft.com/office/drawing/2014/main" id="{470C698A-322F-4375-B7FE-B4EDEFA861D6}"/>
              </a:ext>
            </a:extLst>
          </p:cNvPr>
          <p:cNvSpPr>
            <a:spLocks noGrp="1"/>
          </p:cNvSpPr>
          <p:nvPr>
            <p:ph type="body" sz="quarter" idx="15"/>
          </p:nvPr>
        </p:nvSpPr>
        <p:spPr>
          <a:xfrm>
            <a:off x="371475" y="5454436"/>
            <a:ext cx="3636963" cy="530439"/>
          </a:xfrm>
          <a:solidFill>
            <a:schemeClr val="accent1"/>
          </a:solidFill>
        </p:spPr>
        <p:txBody>
          <a:bodyPr lIns="108000" tIns="108000" rIns="108000" bIns="108000" anchor="b">
            <a:spAutoFit/>
          </a:bodyPr>
          <a:lstStyle>
            <a:lvl1pPr>
              <a:spcBef>
                <a:spcPts val="600"/>
              </a:spcBef>
              <a:spcAft>
                <a:spcPts val="800"/>
              </a:spcAft>
              <a:defRPr sz="2000" b="0">
                <a:solidFill>
                  <a:schemeClr val="tx1"/>
                </a:solidFill>
              </a:defRPr>
            </a:lvl1pPr>
          </a:lstStyle>
          <a:p>
            <a:pPr lvl="0"/>
            <a:r>
              <a:rPr lang="en-US" noProof="0"/>
              <a:t>Click to edit Master text styles</a:t>
            </a:r>
          </a:p>
        </p:txBody>
      </p:sp>
      <p:sp>
        <p:nvSpPr>
          <p:cNvPr id="7" name="Picture Placeholder 6">
            <a:extLst>
              <a:ext uri="{FF2B5EF4-FFF2-40B4-BE49-F238E27FC236}">
                <a16:creationId xmlns:a16="http://schemas.microsoft.com/office/drawing/2014/main" id="{5325D78E-7F53-4097-8C47-03DE5CD9F98C}"/>
              </a:ext>
              <a:ext uri="{C183D7F6-B498-43B3-948B-1728B52AA6E4}">
                <adec:decorative xmlns:adec="http://schemas.microsoft.com/office/drawing/2017/decorative" val="1"/>
              </a:ext>
            </a:extLst>
          </p:cNvPr>
          <p:cNvSpPr>
            <a:spLocks noGrp="1"/>
          </p:cNvSpPr>
          <p:nvPr>
            <p:ph type="pic" sz="quarter" idx="13"/>
          </p:nvPr>
        </p:nvSpPr>
        <p:spPr>
          <a:xfrm>
            <a:off x="4259263" y="1628775"/>
            <a:ext cx="3673475" cy="4356100"/>
          </a:xfrm>
        </p:spPr>
        <p:txBody>
          <a:bodyPr/>
          <a:lstStyle/>
          <a:p>
            <a:r>
              <a:rPr lang="en-US" noProof="0"/>
              <a:t>Click icon to add picture</a:t>
            </a:r>
            <a:endParaRPr lang="en-GB" noProof="0"/>
          </a:p>
        </p:txBody>
      </p:sp>
      <p:sp>
        <p:nvSpPr>
          <p:cNvPr id="16" name="Text Placeholder 15">
            <a:extLst>
              <a:ext uri="{FF2B5EF4-FFF2-40B4-BE49-F238E27FC236}">
                <a16:creationId xmlns:a16="http://schemas.microsoft.com/office/drawing/2014/main" id="{9ADDE9D8-8D4B-4D99-98DC-B320AF5FC52B}"/>
              </a:ext>
            </a:extLst>
          </p:cNvPr>
          <p:cNvSpPr>
            <a:spLocks noGrp="1"/>
          </p:cNvSpPr>
          <p:nvPr>
            <p:ph type="body" sz="quarter" idx="16"/>
          </p:nvPr>
        </p:nvSpPr>
        <p:spPr>
          <a:xfrm>
            <a:off x="4259263" y="5454436"/>
            <a:ext cx="3673475" cy="530439"/>
          </a:xfrm>
          <a:solidFill>
            <a:schemeClr val="accent1"/>
          </a:solidFill>
        </p:spPr>
        <p:txBody>
          <a:bodyPr lIns="108000" tIns="108000" rIns="108000" bIns="108000" anchor="b">
            <a:spAutoFit/>
          </a:bodyPr>
          <a:lstStyle>
            <a:lvl1pPr>
              <a:spcBef>
                <a:spcPts val="600"/>
              </a:spcBef>
              <a:spcAft>
                <a:spcPts val="800"/>
              </a:spcAft>
              <a:defRPr sz="2000" b="0">
                <a:solidFill>
                  <a:schemeClr val="tx1"/>
                </a:solidFill>
              </a:defRPr>
            </a:lvl1pPr>
          </a:lstStyle>
          <a:p>
            <a:pPr lvl="0"/>
            <a:r>
              <a:rPr lang="en-US" noProof="0"/>
              <a:t>Click to edit Master text styles</a:t>
            </a:r>
          </a:p>
        </p:txBody>
      </p:sp>
      <p:sp>
        <p:nvSpPr>
          <p:cNvPr id="10" name="Picture Placeholder 9">
            <a:extLst>
              <a:ext uri="{FF2B5EF4-FFF2-40B4-BE49-F238E27FC236}">
                <a16:creationId xmlns:a16="http://schemas.microsoft.com/office/drawing/2014/main" id="{07CCBC9C-7D70-4053-AB3A-21DD3FF6F635}"/>
              </a:ext>
              <a:ext uri="{C183D7F6-B498-43B3-948B-1728B52AA6E4}">
                <adec:decorative xmlns:adec="http://schemas.microsoft.com/office/drawing/2017/decorative" val="1"/>
              </a:ext>
            </a:extLst>
          </p:cNvPr>
          <p:cNvSpPr>
            <a:spLocks noGrp="1"/>
          </p:cNvSpPr>
          <p:nvPr>
            <p:ph type="pic" sz="quarter" idx="14"/>
          </p:nvPr>
        </p:nvSpPr>
        <p:spPr>
          <a:xfrm>
            <a:off x="8148638" y="1628775"/>
            <a:ext cx="3671887" cy="4356100"/>
          </a:xfrm>
        </p:spPr>
        <p:txBody>
          <a:bodyPr/>
          <a:lstStyle/>
          <a:p>
            <a:r>
              <a:rPr lang="en-US" noProof="0"/>
              <a:t>Click icon to add picture</a:t>
            </a:r>
            <a:endParaRPr lang="en-GB" noProof="0"/>
          </a:p>
        </p:txBody>
      </p:sp>
      <p:sp>
        <p:nvSpPr>
          <p:cNvPr id="18" name="Text Placeholder 17">
            <a:extLst>
              <a:ext uri="{FF2B5EF4-FFF2-40B4-BE49-F238E27FC236}">
                <a16:creationId xmlns:a16="http://schemas.microsoft.com/office/drawing/2014/main" id="{805D3CCC-EE62-4D50-835E-8B3F3D8AA51A}"/>
              </a:ext>
            </a:extLst>
          </p:cNvPr>
          <p:cNvSpPr>
            <a:spLocks noGrp="1"/>
          </p:cNvSpPr>
          <p:nvPr>
            <p:ph type="body" sz="quarter" idx="17"/>
          </p:nvPr>
        </p:nvSpPr>
        <p:spPr>
          <a:xfrm>
            <a:off x="8148638" y="5454436"/>
            <a:ext cx="3671887" cy="530439"/>
          </a:xfrm>
          <a:solidFill>
            <a:schemeClr val="accent1"/>
          </a:solidFill>
        </p:spPr>
        <p:txBody>
          <a:bodyPr lIns="108000" tIns="108000" rIns="108000" bIns="108000" anchor="b">
            <a:spAutoFit/>
          </a:bodyPr>
          <a:lstStyle>
            <a:lvl1pPr>
              <a:spcBef>
                <a:spcPts val="600"/>
              </a:spcBef>
              <a:spcAft>
                <a:spcPts val="800"/>
              </a:spcAft>
              <a:defRPr sz="2000" b="0">
                <a:solidFill>
                  <a:schemeClr val="tx1"/>
                </a:solidFill>
              </a:defRPr>
            </a:lvl1pPr>
          </a:lstStyle>
          <a:p>
            <a:pPr lvl="0"/>
            <a:r>
              <a:rPr lang="en-US" noProof="0"/>
              <a:t>Click to edit Master text styles</a:t>
            </a:r>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1714472663"/>
      </p:ext>
    </p:extLst>
  </p:cSld>
  <p:clrMapOvr>
    <a:masterClrMapping/>
  </p:clrMapOvr>
  <p:extLst>
    <p:ext uri="{DCECCB84-F9BA-43D5-87BE-67443E8EF086}">
      <p15:sldGuideLst xmlns:p15="http://schemas.microsoft.com/office/powerpoint/2012/main">
        <p15:guide id="1" pos="2525">
          <p15:clr>
            <a:srgbClr val="FBAE40"/>
          </p15:clr>
        </p15:guide>
        <p15:guide id="2" pos="2683">
          <p15:clr>
            <a:srgbClr val="FBAE40"/>
          </p15:clr>
        </p15:guide>
        <p15:guide id="3" pos="4997">
          <p15:clr>
            <a:srgbClr val="FBAE40"/>
          </p15:clr>
        </p15:guide>
        <p15:guide id="4" pos="513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E296A5-D04F-44AD-9494-D3CA386D3DE6}"/>
              </a:ext>
            </a:extLst>
          </p:cNvPr>
          <p:cNvSpPr>
            <a:spLocks noGrp="1"/>
          </p:cNvSpPr>
          <p:nvPr>
            <p:ph type="title"/>
          </p:nvPr>
        </p:nvSpPr>
        <p:spPr>
          <a:xfrm>
            <a:off x="371475" y="365126"/>
            <a:ext cx="5724525" cy="1263646"/>
          </a:xfrm>
        </p:spPr>
        <p:txBody>
          <a:bodyPr/>
          <a:lstStyle>
            <a:lvl1pPr>
              <a:defRPr sz="3200">
                <a:solidFill>
                  <a:schemeClr val="tx1"/>
                </a:solidFill>
              </a:defRPr>
            </a:lvl1pPr>
          </a:lstStyle>
          <a:p>
            <a:r>
              <a:rPr lang="en-US" noProof="0"/>
              <a:t>Click to edit Master title style</a:t>
            </a:r>
            <a:endParaRPr lang="en-GB" noProof="0"/>
          </a:p>
        </p:txBody>
      </p:sp>
      <p:sp>
        <p:nvSpPr>
          <p:cNvPr id="7" name="Text Placeholder 6">
            <a:extLst>
              <a:ext uri="{FF2B5EF4-FFF2-40B4-BE49-F238E27FC236}">
                <a16:creationId xmlns:a16="http://schemas.microsoft.com/office/drawing/2014/main" id="{D6712EC7-512E-4275-BDAB-0B0DB22200B5}"/>
              </a:ext>
            </a:extLst>
          </p:cNvPr>
          <p:cNvSpPr>
            <a:spLocks noGrp="1"/>
          </p:cNvSpPr>
          <p:nvPr>
            <p:ph type="body" sz="quarter" idx="12"/>
          </p:nvPr>
        </p:nvSpPr>
        <p:spPr>
          <a:xfrm>
            <a:off x="371475" y="3933825"/>
            <a:ext cx="5724525" cy="2051050"/>
          </a:xfrm>
        </p:spPr>
        <p:txBody>
          <a:bodyPr anchor="b"/>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endParaRPr lang="en-GB" noProof="0"/>
          </a:p>
        </p:txBody>
      </p:sp>
      <p:grpSp>
        <p:nvGrpSpPr>
          <p:cNvPr id="13" name="Group 12" descr="Sightsavers logo">
            <a:extLst>
              <a:ext uri="{FF2B5EF4-FFF2-40B4-BE49-F238E27FC236}">
                <a16:creationId xmlns:a16="http://schemas.microsoft.com/office/drawing/2014/main" id="{F4335F9A-723E-4E63-8F87-9B7883002F45}"/>
              </a:ext>
              <a:ext uri="{C183D7F6-B498-43B3-948B-1728B52AA6E4}">
                <adec:decorative xmlns:adec="http://schemas.microsoft.com/office/drawing/2017/decorative" val="0"/>
              </a:ext>
            </a:extLst>
          </p:cNvPr>
          <p:cNvGrpSpPr>
            <a:grpSpLocks noChangeAspect="1"/>
          </p:cNvGrpSpPr>
          <p:nvPr userDrawn="1"/>
        </p:nvGrpSpPr>
        <p:grpSpPr>
          <a:xfrm>
            <a:off x="10668525" y="6319947"/>
            <a:ext cx="1152000" cy="277703"/>
            <a:chOff x="11117581" y="2449513"/>
            <a:chExt cx="3516630" cy="847725"/>
          </a:xfrm>
        </p:grpSpPr>
        <p:sp>
          <p:nvSpPr>
            <p:cNvPr id="14" name="Freeform: Shape 13">
              <a:extLst>
                <a:ext uri="{FF2B5EF4-FFF2-40B4-BE49-F238E27FC236}">
                  <a16:creationId xmlns:a16="http://schemas.microsoft.com/office/drawing/2014/main" id="{44AD1DE9-07B9-46EF-8DAC-5107E7A5AAFC}"/>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noProof="0"/>
            </a:p>
          </p:txBody>
        </p:sp>
        <p:sp>
          <p:nvSpPr>
            <p:cNvPr id="15" name="Freeform: Shape 14">
              <a:extLst>
                <a:ext uri="{FF2B5EF4-FFF2-40B4-BE49-F238E27FC236}">
                  <a16:creationId xmlns:a16="http://schemas.microsoft.com/office/drawing/2014/main" id="{C195EDF3-F730-44A1-89D6-E853B5315B08}"/>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9" name="Freeform 5">
            <a:extLst>
              <a:ext uri="{FF2B5EF4-FFF2-40B4-BE49-F238E27FC236}">
                <a16:creationId xmlns:a16="http://schemas.microsoft.com/office/drawing/2014/main" id="{04C24415-44B8-4DD3-855A-F1B662D97DFC}"/>
              </a:ext>
              <a:ext uri="{C183D7F6-B498-43B3-948B-1728B52AA6E4}">
                <adec:decorative xmlns:adec="http://schemas.microsoft.com/office/drawing/2017/decorative" val="1"/>
              </a:ext>
            </a:extLst>
          </p:cNvPr>
          <p:cNvSpPr>
            <a:spLocks noEditPoints="1"/>
          </p:cNvSpPr>
          <p:nvPr userDrawn="1"/>
        </p:nvSpPr>
        <p:spPr bwMode="auto">
          <a:xfrm>
            <a:off x="6913146" y="1"/>
            <a:ext cx="5086941" cy="5994248"/>
          </a:xfrm>
          <a:custGeom>
            <a:avLst/>
            <a:gdLst>
              <a:gd name="T0" fmla="*/ 1472 w 1695"/>
              <a:gd name="T1" fmla="*/ 555 h 1995"/>
              <a:gd name="T2" fmla="*/ 1398 w 1695"/>
              <a:gd name="T3" fmla="*/ 488 h 1995"/>
              <a:gd name="T4" fmla="*/ 303 w 1695"/>
              <a:gd name="T5" fmla="*/ 482 h 1995"/>
              <a:gd name="T6" fmla="*/ 223 w 1695"/>
              <a:gd name="T7" fmla="*/ 555 h 1995"/>
              <a:gd name="T8" fmla="*/ 391 w 1695"/>
              <a:gd name="T9" fmla="*/ 0 h 1995"/>
              <a:gd name="T10" fmla="*/ 67 w 1695"/>
              <a:gd name="T11" fmla="*/ 282 h 1995"/>
              <a:gd name="T12" fmla="*/ 165 w 1695"/>
              <a:gd name="T13" fmla="*/ 0 h 1995"/>
              <a:gd name="T14" fmla="*/ 0 w 1695"/>
              <a:gd name="T15" fmla="*/ 441 h 1995"/>
              <a:gd name="T16" fmla="*/ 0 w 1695"/>
              <a:gd name="T17" fmla="*/ 1129 h 1995"/>
              <a:gd name="T18" fmla="*/ 28 w 1695"/>
              <a:gd name="T19" fmla="*/ 1230 h 1995"/>
              <a:gd name="T20" fmla="*/ 43 w 1695"/>
              <a:gd name="T21" fmla="*/ 1161 h 1995"/>
              <a:gd name="T22" fmla="*/ 215 w 1695"/>
              <a:gd name="T23" fmla="*/ 1644 h 1995"/>
              <a:gd name="T24" fmla="*/ 547 w 1695"/>
              <a:gd name="T25" fmla="*/ 1905 h 1995"/>
              <a:gd name="T26" fmla="*/ 350 w 1695"/>
              <a:gd name="T27" fmla="*/ 1797 h 1995"/>
              <a:gd name="T28" fmla="*/ 616 w 1695"/>
              <a:gd name="T29" fmla="*/ 1945 h 1995"/>
              <a:gd name="T30" fmla="*/ 1695 w 1695"/>
              <a:gd name="T31" fmla="*/ 1129 h 1995"/>
              <a:gd name="T32" fmla="*/ 1695 w 1695"/>
              <a:gd name="T33" fmla="*/ 441 h 1995"/>
              <a:gd name="T34" fmla="*/ 1551 w 1695"/>
              <a:gd name="T35" fmla="*/ 0 h 1995"/>
              <a:gd name="T36" fmla="*/ 1482 w 1695"/>
              <a:gd name="T37" fmla="*/ 441 h 1995"/>
              <a:gd name="T38" fmla="*/ 847 w 1695"/>
              <a:gd name="T39" fmla="*/ 494 h 1995"/>
              <a:gd name="T40" fmla="*/ 1381 w 1695"/>
              <a:gd name="T41" fmla="*/ 785 h 1995"/>
              <a:gd name="T42" fmla="*/ 847 w 1695"/>
              <a:gd name="T43" fmla="*/ 1076 h 1995"/>
              <a:gd name="T44" fmla="*/ 314 w 1695"/>
              <a:gd name="T45" fmla="*/ 785 h 1995"/>
              <a:gd name="T46" fmla="*/ 195 w 1695"/>
              <a:gd name="T47" fmla="*/ 442 h 1995"/>
              <a:gd name="T48" fmla="*/ 225 w 1695"/>
              <a:gd name="T49" fmla="*/ 203 h 1995"/>
              <a:gd name="T50" fmla="*/ 195 w 1695"/>
              <a:gd name="T51" fmla="*/ 442 h 1995"/>
              <a:gd name="T52" fmla="*/ 288 w 1695"/>
              <a:gd name="T53" fmla="*/ 1482 h 1995"/>
              <a:gd name="T54" fmla="*/ 563 w 1695"/>
              <a:gd name="T55" fmla="*/ 1734 h 1995"/>
              <a:gd name="T56" fmla="*/ 1309 w 1695"/>
              <a:gd name="T57" fmla="*/ 1815 h 1995"/>
              <a:gd name="T58" fmla="*/ 1063 w 1695"/>
              <a:gd name="T59" fmla="*/ 1907 h 1995"/>
              <a:gd name="T60" fmla="*/ 1303 w 1695"/>
              <a:gd name="T61" fmla="*/ 1777 h 1995"/>
              <a:gd name="T62" fmla="*/ 1300 w 1695"/>
              <a:gd name="T63" fmla="*/ 1798 h 1995"/>
              <a:gd name="T64" fmla="*/ 1358 w 1695"/>
              <a:gd name="T65" fmla="*/ 1631 h 1995"/>
              <a:gd name="T66" fmla="*/ 1483 w 1695"/>
              <a:gd name="T67" fmla="*/ 1424 h 1995"/>
              <a:gd name="T68" fmla="*/ 1358 w 1695"/>
              <a:gd name="T69" fmla="*/ 1631 h 1995"/>
              <a:gd name="T70" fmla="*/ 1511 w 1695"/>
              <a:gd name="T71" fmla="*/ 1053 h 1995"/>
              <a:gd name="T72" fmla="*/ 538 w 1695"/>
              <a:gd name="T73" fmla="*/ 1683 h 1995"/>
              <a:gd name="T74" fmla="*/ 213 w 1695"/>
              <a:gd name="T75" fmla="*/ 1129 h 1995"/>
              <a:gd name="T76" fmla="*/ 303 w 1695"/>
              <a:gd name="T77" fmla="*/ 1091 h 1995"/>
              <a:gd name="T78" fmla="*/ 847 w 1695"/>
              <a:gd name="T79" fmla="*/ 1289 h 1995"/>
              <a:gd name="T80" fmla="*/ 1398 w 1695"/>
              <a:gd name="T81" fmla="*/ 1086 h 1995"/>
              <a:gd name="T82" fmla="*/ 1482 w 1695"/>
              <a:gd name="T83" fmla="*/ 1129 h 1995"/>
              <a:gd name="T84" fmla="*/ 847 w 1695"/>
              <a:gd name="T85" fmla="*/ 1763 h 1995"/>
              <a:gd name="T86" fmla="*/ 960 w 1695"/>
              <a:gd name="T87" fmla="*/ 1762 h 1995"/>
              <a:gd name="T88" fmla="*/ 1493 w 1695"/>
              <a:gd name="T89" fmla="*/ 986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5" h="1995">
                <a:moveTo>
                  <a:pt x="1482" y="441"/>
                </a:moveTo>
                <a:cubicBezTo>
                  <a:pt x="1482" y="480"/>
                  <a:pt x="1478" y="518"/>
                  <a:pt x="1472" y="555"/>
                </a:cubicBezTo>
                <a:cubicBezTo>
                  <a:pt x="1449" y="530"/>
                  <a:pt x="1424" y="507"/>
                  <a:pt x="1398" y="485"/>
                </a:cubicBezTo>
                <a:cubicBezTo>
                  <a:pt x="1398" y="488"/>
                  <a:pt x="1398" y="488"/>
                  <a:pt x="1398" y="488"/>
                </a:cubicBezTo>
                <a:cubicBezTo>
                  <a:pt x="1275" y="380"/>
                  <a:pt x="1096" y="285"/>
                  <a:pt x="847" y="285"/>
                </a:cubicBezTo>
                <a:cubicBezTo>
                  <a:pt x="603" y="285"/>
                  <a:pt x="426" y="377"/>
                  <a:pt x="303" y="482"/>
                </a:cubicBezTo>
                <a:cubicBezTo>
                  <a:pt x="303" y="479"/>
                  <a:pt x="303" y="479"/>
                  <a:pt x="303" y="479"/>
                </a:cubicBezTo>
                <a:cubicBezTo>
                  <a:pt x="275" y="503"/>
                  <a:pt x="248" y="528"/>
                  <a:pt x="223" y="555"/>
                </a:cubicBezTo>
                <a:cubicBezTo>
                  <a:pt x="217" y="518"/>
                  <a:pt x="213" y="480"/>
                  <a:pt x="213" y="441"/>
                </a:cubicBezTo>
                <a:cubicBezTo>
                  <a:pt x="213" y="270"/>
                  <a:pt x="281" y="115"/>
                  <a:pt x="391" y="0"/>
                </a:cubicBezTo>
                <a:cubicBezTo>
                  <a:pt x="186" y="0"/>
                  <a:pt x="186" y="0"/>
                  <a:pt x="186" y="0"/>
                </a:cubicBezTo>
                <a:cubicBezTo>
                  <a:pt x="128" y="83"/>
                  <a:pt x="86" y="178"/>
                  <a:pt x="67" y="282"/>
                </a:cubicBezTo>
                <a:cubicBezTo>
                  <a:pt x="66" y="262"/>
                  <a:pt x="66" y="262"/>
                  <a:pt x="66" y="262"/>
                </a:cubicBezTo>
                <a:cubicBezTo>
                  <a:pt x="84" y="167"/>
                  <a:pt x="118" y="79"/>
                  <a:pt x="165" y="0"/>
                </a:cubicBezTo>
                <a:cubicBezTo>
                  <a:pt x="123" y="0"/>
                  <a:pt x="123" y="0"/>
                  <a:pt x="123" y="0"/>
                </a:cubicBezTo>
                <a:cubicBezTo>
                  <a:pt x="45" y="129"/>
                  <a:pt x="0" y="280"/>
                  <a:pt x="0" y="441"/>
                </a:cubicBezTo>
                <a:cubicBezTo>
                  <a:pt x="0" y="564"/>
                  <a:pt x="26" y="680"/>
                  <a:pt x="72" y="785"/>
                </a:cubicBezTo>
                <a:cubicBezTo>
                  <a:pt x="26" y="890"/>
                  <a:pt x="0" y="1007"/>
                  <a:pt x="0" y="1129"/>
                </a:cubicBezTo>
                <a:cubicBezTo>
                  <a:pt x="0" y="1227"/>
                  <a:pt x="17" y="1322"/>
                  <a:pt x="47" y="1410"/>
                </a:cubicBezTo>
                <a:cubicBezTo>
                  <a:pt x="35" y="1352"/>
                  <a:pt x="28" y="1292"/>
                  <a:pt x="28" y="1230"/>
                </a:cubicBezTo>
                <a:cubicBezTo>
                  <a:pt x="28" y="1156"/>
                  <a:pt x="37" y="1085"/>
                  <a:pt x="56" y="1017"/>
                </a:cubicBezTo>
                <a:cubicBezTo>
                  <a:pt x="47" y="1064"/>
                  <a:pt x="43" y="1112"/>
                  <a:pt x="43" y="1161"/>
                </a:cubicBezTo>
                <a:cubicBezTo>
                  <a:pt x="43" y="1324"/>
                  <a:pt x="90" y="1475"/>
                  <a:pt x="172" y="1603"/>
                </a:cubicBezTo>
                <a:cubicBezTo>
                  <a:pt x="186" y="1616"/>
                  <a:pt x="200" y="1630"/>
                  <a:pt x="215" y="1644"/>
                </a:cubicBezTo>
                <a:cubicBezTo>
                  <a:pt x="210" y="1632"/>
                  <a:pt x="206" y="1620"/>
                  <a:pt x="203" y="1608"/>
                </a:cubicBezTo>
                <a:cubicBezTo>
                  <a:pt x="279" y="1737"/>
                  <a:pt x="412" y="1838"/>
                  <a:pt x="547" y="1905"/>
                </a:cubicBezTo>
                <a:cubicBezTo>
                  <a:pt x="535" y="1904"/>
                  <a:pt x="525" y="1898"/>
                  <a:pt x="515" y="1894"/>
                </a:cubicBezTo>
                <a:cubicBezTo>
                  <a:pt x="457" y="1867"/>
                  <a:pt x="403" y="1831"/>
                  <a:pt x="350" y="1797"/>
                </a:cubicBezTo>
                <a:cubicBezTo>
                  <a:pt x="355" y="1802"/>
                  <a:pt x="359" y="1807"/>
                  <a:pt x="364" y="1813"/>
                </a:cubicBezTo>
                <a:cubicBezTo>
                  <a:pt x="439" y="1870"/>
                  <a:pt x="524" y="1915"/>
                  <a:pt x="616" y="1945"/>
                </a:cubicBezTo>
                <a:cubicBezTo>
                  <a:pt x="689" y="1965"/>
                  <a:pt x="767" y="1977"/>
                  <a:pt x="847" y="1977"/>
                </a:cubicBezTo>
                <a:cubicBezTo>
                  <a:pt x="1316" y="1977"/>
                  <a:pt x="1695" y="1597"/>
                  <a:pt x="1695" y="1129"/>
                </a:cubicBezTo>
                <a:cubicBezTo>
                  <a:pt x="1695" y="1007"/>
                  <a:pt x="1669" y="890"/>
                  <a:pt x="1622" y="785"/>
                </a:cubicBezTo>
                <a:cubicBezTo>
                  <a:pt x="1669" y="680"/>
                  <a:pt x="1695" y="564"/>
                  <a:pt x="1695" y="441"/>
                </a:cubicBezTo>
                <a:cubicBezTo>
                  <a:pt x="1695" y="382"/>
                  <a:pt x="1689" y="323"/>
                  <a:pt x="1677" y="267"/>
                </a:cubicBezTo>
                <a:cubicBezTo>
                  <a:pt x="1653" y="167"/>
                  <a:pt x="1610" y="78"/>
                  <a:pt x="1551" y="0"/>
                </a:cubicBezTo>
                <a:cubicBezTo>
                  <a:pt x="1304" y="0"/>
                  <a:pt x="1304" y="0"/>
                  <a:pt x="1304" y="0"/>
                </a:cubicBezTo>
                <a:cubicBezTo>
                  <a:pt x="1414" y="115"/>
                  <a:pt x="1482" y="270"/>
                  <a:pt x="1482" y="441"/>
                </a:cubicBezTo>
                <a:close/>
                <a:moveTo>
                  <a:pt x="399" y="680"/>
                </a:moveTo>
                <a:cubicBezTo>
                  <a:pt x="514" y="565"/>
                  <a:pt x="672" y="494"/>
                  <a:pt x="847" y="494"/>
                </a:cubicBezTo>
                <a:cubicBezTo>
                  <a:pt x="1023" y="494"/>
                  <a:pt x="1181" y="565"/>
                  <a:pt x="1296" y="680"/>
                </a:cubicBezTo>
                <a:cubicBezTo>
                  <a:pt x="1328" y="712"/>
                  <a:pt x="1356" y="747"/>
                  <a:pt x="1381" y="785"/>
                </a:cubicBezTo>
                <a:cubicBezTo>
                  <a:pt x="1356" y="823"/>
                  <a:pt x="1328" y="858"/>
                  <a:pt x="1296" y="890"/>
                </a:cubicBezTo>
                <a:cubicBezTo>
                  <a:pt x="1181" y="1005"/>
                  <a:pt x="1023" y="1076"/>
                  <a:pt x="847" y="1076"/>
                </a:cubicBezTo>
                <a:cubicBezTo>
                  <a:pt x="672" y="1076"/>
                  <a:pt x="514" y="1005"/>
                  <a:pt x="399" y="890"/>
                </a:cubicBezTo>
                <a:cubicBezTo>
                  <a:pt x="367" y="858"/>
                  <a:pt x="339" y="823"/>
                  <a:pt x="314" y="785"/>
                </a:cubicBezTo>
                <a:cubicBezTo>
                  <a:pt x="339" y="747"/>
                  <a:pt x="367" y="712"/>
                  <a:pt x="399" y="680"/>
                </a:cubicBezTo>
                <a:close/>
                <a:moveTo>
                  <a:pt x="195" y="442"/>
                </a:moveTo>
                <a:cubicBezTo>
                  <a:pt x="195" y="446"/>
                  <a:pt x="194" y="445"/>
                  <a:pt x="194" y="446"/>
                </a:cubicBezTo>
                <a:cubicBezTo>
                  <a:pt x="191" y="367"/>
                  <a:pt x="190" y="298"/>
                  <a:pt x="225" y="203"/>
                </a:cubicBezTo>
                <a:cubicBezTo>
                  <a:pt x="240" y="164"/>
                  <a:pt x="262" y="121"/>
                  <a:pt x="286" y="84"/>
                </a:cubicBezTo>
                <a:cubicBezTo>
                  <a:pt x="238" y="176"/>
                  <a:pt x="189" y="320"/>
                  <a:pt x="195" y="442"/>
                </a:cubicBezTo>
                <a:close/>
                <a:moveTo>
                  <a:pt x="364" y="1593"/>
                </a:moveTo>
                <a:cubicBezTo>
                  <a:pt x="336" y="1561"/>
                  <a:pt x="309" y="1521"/>
                  <a:pt x="288" y="1482"/>
                </a:cubicBezTo>
                <a:cubicBezTo>
                  <a:pt x="346" y="1569"/>
                  <a:pt x="450" y="1679"/>
                  <a:pt x="561" y="1732"/>
                </a:cubicBezTo>
                <a:cubicBezTo>
                  <a:pt x="564" y="1734"/>
                  <a:pt x="563" y="1734"/>
                  <a:pt x="563" y="1734"/>
                </a:cubicBezTo>
                <a:cubicBezTo>
                  <a:pt x="492" y="1700"/>
                  <a:pt x="431" y="1668"/>
                  <a:pt x="364" y="1593"/>
                </a:cubicBezTo>
                <a:close/>
                <a:moveTo>
                  <a:pt x="1309" y="1815"/>
                </a:moveTo>
                <a:cubicBezTo>
                  <a:pt x="1112" y="1966"/>
                  <a:pt x="826" y="1995"/>
                  <a:pt x="594" y="1888"/>
                </a:cubicBezTo>
                <a:cubicBezTo>
                  <a:pt x="742" y="1939"/>
                  <a:pt x="917" y="1957"/>
                  <a:pt x="1063" y="1907"/>
                </a:cubicBezTo>
                <a:cubicBezTo>
                  <a:pt x="974" y="1924"/>
                  <a:pt x="879" y="1936"/>
                  <a:pt x="788" y="1921"/>
                </a:cubicBezTo>
                <a:cubicBezTo>
                  <a:pt x="967" y="1934"/>
                  <a:pt x="1163" y="1886"/>
                  <a:pt x="1303" y="1777"/>
                </a:cubicBezTo>
                <a:cubicBezTo>
                  <a:pt x="1313" y="1781"/>
                  <a:pt x="1333" y="1760"/>
                  <a:pt x="1341" y="1753"/>
                </a:cubicBezTo>
                <a:cubicBezTo>
                  <a:pt x="1327" y="1768"/>
                  <a:pt x="1313" y="1782"/>
                  <a:pt x="1300" y="1798"/>
                </a:cubicBezTo>
                <a:cubicBezTo>
                  <a:pt x="1286" y="1816"/>
                  <a:pt x="1281" y="1834"/>
                  <a:pt x="1309" y="1815"/>
                </a:cubicBezTo>
                <a:close/>
                <a:moveTo>
                  <a:pt x="1358" y="1631"/>
                </a:moveTo>
                <a:cubicBezTo>
                  <a:pt x="1329" y="1661"/>
                  <a:pt x="1291" y="1691"/>
                  <a:pt x="1254" y="1715"/>
                </a:cubicBezTo>
                <a:cubicBezTo>
                  <a:pt x="1336" y="1651"/>
                  <a:pt x="1438" y="1538"/>
                  <a:pt x="1483" y="1424"/>
                </a:cubicBezTo>
                <a:cubicBezTo>
                  <a:pt x="1484" y="1422"/>
                  <a:pt x="1484" y="1422"/>
                  <a:pt x="1485" y="1422"/>
                </a:cubicBezTo>
                <a:cubicBezTo>
                  <a:pt x="1456" y="1495"/>
                  <a:pt x="1428" y="1559"/>
                  <a:pt x="1358" y="1631"/>
                </a:cubicBezTo>
                <a:close/>
                <a:moveTo>
                  <a:pt x="1496" y="983"/>
                </a:moveTo>
                <a:cubicBezTo>
                  <a:pt x="1502" y="1006"/>
                  <a:pt x="1507" y="1029"/>
                  <a:pt x="1511" y="1053"/>
                </a:cubicBezTo>
                <a:cubicBezTo>
                  <a:pt x="1564" y="1400"/>
                  <a:pt x="1325" y="1725"/>
                  <a:pt x="978" y="1778"/>
                </a:cubicBezTo>
                <a:cubicBezTo>
                  <a:pt x="818" y="1802"/>
                  <a:pt x="663" y="1764"/>
                  <a:pt x="538" y="1683"/>
                </a:cubicBezTo>
                <a:cubicBezTo>
                  <a:pt x="487" y="1654"/>
                  <a:pt x="440" y="1619"/>
                  <a:pt x="399" y="1578"/>
                </a:cubicBezTo>
                <a:cubicBezTo>
                  <a:pt x="284" y="1462"/>
                  <a:pt x="213" y="1304"/>
                  <a:pt x="213" y="1129"/>
                </a:cubicBezTo>
                <a:cubicBezTo>
                  <a:pt x="213" y="1090"/>
                  <a:pt x="217" y="1052"/>
                  <a:pt x="223" y="1015"/>
                </a:cubicBezTo>
                <a:cubicBezTo>
                  <a:pt x="248" y="1042"/>
                  <a:pt x="275" y="1067"/>
                  <a:pt x="303" y="1091"/>
                </a:cubicBezTo>
                <a:cubicBezTo>
                  <a:pt x="303" y="1089"/>
                  <a:pt x="303" y="1089"/>
                  <a:pt x="303" y="1089"/>
                </a:cubicBezTo>
                <a:cubicBezTo>
                  <a:pt x="426" y="1195"/>
                  <a:pt x="604" y="1289"/>
                  <a:pt x="847" y="1289"/>
                </a:cubicBezTo>
                <a:cubicBezTo>
                  <a:pt x="1095" y="1289"/>
                  <a:pt x="1275" y="1192"/>
                  <a:pt x="1398" y="1083"/>
                </a:cubicBezTo>
                <a:cubicBezTo>
                  <a:pt x="1398" y="1086"/>
                  <a:pt x="1398" y="1086"/>
                  <a:pt x="1398" y="1086"/>
                </a:cubicBezTo>
                <a:cubicBezTo>
                  <a:pt x="1424" y="1064"/>
                  <a:pt x="1449" y="1040"/>
                  <a:pt x="1472" y="1015"/>
                </a:cubicBezTo>
                <a:cubicBezTo>
                  <a:pt x="1478" y="1052"/>
                  <a:pt x="1482" y="1090"/>
                  <a:pt x="1482" y="1129"/>
                </a:cubicBezTo>
                <a:cubicBezTo>
                  <a:pt x="1482" y="1304"/>
                  <a:pt x="1411" y="1462"/>
                  <a:pt x="1296" y="1578"/>
                </a:cubicBezTo>
                <a:cubicBezTo>
                  <a:pt x="1181" y="1693"/>
                  <a:pt x="1023" y="1763"/>
                  <a:pt x="847" y="1763"/>
                </a:cubicBezTo>
                <a:cubicBezTo>
                  <a:pt x="754" y="1763"/>
                  <a:pt x="665" y="1743"/>
                  <a:pt x="585" y="1707"/>
                </a:cubicBezTo>
                <a:cubicBezTo>
                  <a:pt x="698" y="1761"/>
                  <a:pt x="827" y="1783"/>
                  <a:pt x="960" y="1762"/>
                </a:cubicBezTo>
                <a:cubicBezTo>
                  <a:pt x="1312" y="1709"/>
                  <a:pt x="1554" y="1380"/>
                  <a:pt x="1500" y="1028"/>
                </a:cubicBezTo>
                <a:cubicBezTo>
                  <a:pt x="1498" y="1014"/>
                  <a:pt x="1496" y="1000"/>
                  <a:pt x="1493" y="986"/>
                </a:cubicBezTo>
                <a:cubicBezTo>
                  <a:pt x="1494" y="985"/>
                  <a:pt x="1495" y="984"/>
                  <a:pt x="1496" y="983"/>
                </a:cubicBezTo>
                <a:close/>
              </a:path>
            </a:pathLst>
          </a:custGeom>
          <a:solidFill>
            <a:schemeClr val="bg1">
              <a:alpha val="3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noProof="0"/>
          </a:p>
        </p:txBody>
      </p:sp>
      <p:cxnSp>
        <p:nvCxnSpPr>
          <p:cNvPr id="10" name="Straight Connector 9">
            <a:extLst>
              <a:ext uri="{FF2B5EF4-FFF2-40B4-BE49-F238E27FC236}">
                <a16:creationId xmlns:a16="http://schemas.microsoft.com/office/drawing/2014/main" id="{4204F29D-2EFB-4DB7-B6DB-837B10152C60}"/>
              </a:ext>
              <a:ext uri="{C183D7F6-B498-43B3-948B-1728B52AA6E4}">
                <adec:decorative xmlns:adec="http://schemas.microsoft.com/office/drawing/2017/decorative" val="1"/>
              </a:ext>
            </a:extLst>
          </p:cNvPr>
          <p:cNvCxnSpPr>
            <a:cxnSpLocks/>
          </p:cNvCxnSpPr>
          <p:nvPr userDrawn="1"/>
        </p:nvCxnSpPr>
        <p:spPr>
          <a:xfrm>
            <a:off x="0" y="6175991"/>
            <a:ext cx="12192000" cy="0"/>
          </a:xfrm>
          <a:prstGeom prst="line">
            <a:avLst/>
          </a:prstGeom>
          <a:ln w="25400"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3948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1344294" y="1630800"/>
            <a:ext cx="9079865" cy="3844290"/>
          </a:xfrm>
        </p:spPr>
        <p:txBody>
          <a:bodyPr>
            <a:normAutofit/>
          </a:bodyPr>
          <a:lstStyle>
            <a:lvl1pPr marL="0" indent="0">
              <a:buFontTx/>
              <a:buNone/>
              <a:defRPr sz="24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a:t>
            </a:r>
          </a:p>
        </p:txBody>
      </p:sp>
      <p:sp>
        <p:nvSpPr>
          <p:cNvPr id="5" name="Title Placeholder 1">
            <a:extLst>
              <a:ext uri="{FF2B5EF4-FFF2-40B4-BE49-F238E27FC236}">
                <a16:creationId xmlns:a16="http://schemas.microsoft.com/office/drawing/2014/main" id="{631D694D-4514-0F47-A0A3-22D271794F9F}"/>
              </a:ext>
            </a:extLst>
          </p:cNvPr>
          <p:cNvSpPr>
            <a:spLocks noGrp="1"/>
          </p:cNvSpPr>
          <p:nvPr>
            <p:ph type="title" hasCustomPrompt="1"/>
          </p:nvPr>
        </p:nvSpPr>
        <p:spPr>
          <a:xfrm>
            <a:off x="1314000" y="0"/>
            <a:ext cx="10027194" cy="892800"/>
          </a:xfrm>
          <a:prstGeom prst="rect">
            <a:avLst/>
          </a:prstGeom>
        </p:spPr>
        <p:txBody>
          <a:bodyPr vert="horz" lIns="91440" tIns="45720" rIns="91440" bIns="45720" rtlCol="0" anchor="ctr">
            <a:normAutofit/>
          </a:bodyPr>
          <a:lstStyle/>
          <a:p>
            <a:r>
              <a:rPr lang="en-GB"/>
              <a:t>Click to edit master style</a:t>
            </a:r>
            <a:endParaRPr lang="en-US"/>
          </a:p>
        </p:txBody>
      </p:sp>
    </p:spTree>
    <p:extLst>
      <p:ext uri="{BB962C8B-B14F-4D97-AF65-F5344CB8AC3E}">
        <p14:creationId xmlns:p14="http://schemas.microsoft.com/office/powerpoint/2010/main" val="939091869"/>
      </p:ext>
    </p:extLst>
  </p:cSld>
  <p:clrMapOvr>
    <a:masterClrMapping/>
  </p:clrMapOvr>
  <p:extLst>
    <p:ext uri="{DCECCB84-F9BA-43D5-87BE-67443E8EF086}">
      <p15:sldGuideLst xmlns:p15="http://schemas.microsoft.com/office/powerpoint/2012/main">
        <p15:guide id="1" orient="horz" pos="102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ithout pictur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EDA5-6DF0-46FF-948D-F4E13325E830}"/>
              </a:ext>
            </a:extLst>
          </p:cNvPr>
          <p:cNvSpPr>
            <a:spLocks noGrp="1"/>
          </p:cNvSpPr>
          <p:nvPr>
            <p:ph type="ctrTitle"/>
          </p:nvPr>
        </p:nvSpPr>
        <p:spPr>
          <a:xfrm>
            <a:off x="371475" y="2126229"/>
            <a:ext cx="6349758" cy="1321198"/>
          </a:xfrm>
        </p:spPr>
        <p:txBody>
          <a:bodyPr bIns="180000" anchor="b"/>
          <a:lstStyle>
            <a:lvl1pPr algn="l">
              <a:lnSpc>
                <a:spcPct val="100000"/>
              </a:lnSpc>
              <a:defRPr sz="3600">
                <a:solidFill>
                  <a:schemeClr val="tx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442F63B4-AD2A-4307-A29F-B6D3478789A1}"/>
              </a:ext>
            </a:extLst>
          </p:cNvPr>
          <p:cNvSpPr>
            <a:spLocks noGrp="1"/>
          </p:cNvSpPr>
          <p:nvPr>
            <p:ph type="subTitle" idx="1"/>
          </p:nvPr>
        </p:nvSpPr>
        <p:spPr>
          <a:xfrm>
            <a:off x="380901" y="3447427"/>
            <a:ext cx="6340331" cy="542747"/>
          </a:xfrm>
        </p:spPr>
        <p:txBody>
          <a:bodyPr/>
          <a:lstStyle>
            <a:lvl1pPr marL="0" indent="0" algn="l">
              <a:buNone/>
              <a:defRPr sz="2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GB" noProof="0"/>
          </a:p>
        </p:txBody>
      </p:sp>
      <p:grpSp>
        <p:nvGrpSpPr>
          <p:cNvPr id="11" name="Group 10" descr="Sightsavers logo">
            <a:extLst>
              <a:ext uri="{FF2B5EF4-FFF2-40B4-BE49-F238E27FC236}">
                <a16:creationId xmlns:a16="http://schemas.microsoft.com/office/drawing/2014/main" id="{1074A7D2-9539-49E3-BCC4-45A9A65909F4}"/>
              </a:ext>
              <a:ext uri="{C183D7F6-B498-43B3-948B-1728B52AA6E4}">
                <adec:decorative xmlns:adec="http://schemas.microsoft.com/office/drawing/2017/decorative" val="0"/>
              </a:ext>
            </a:extLst>
          </p:cNvPr>
          <p:cNvGrpSpPr/>
          <p:nvPr userDrawn="1"/>
        </p:nvGrpSpPr>
        <p:grpSpPr>
          <a:xfrm>
            <a:off x="9793439" y="6072004"/>
            <a:ext cx="2167732" cy="627508"/>
            <a:chOff x="11992512" y="2972703"/>
            <a:chExt cx="1337726" cy="387241"/>
          </a:xfrm>
        </p:grpSpPr>
        <p:grpSp>
          <p:nvGrpSpPr>
            <p:cNvPr id="12" name="Group 11">
              <a:extLst>
                <a:ext uri="{FF2B5EF4-FFF2-40B4-BE49-F238E27FC236}">
                  <a16:creationId xmlns:a16="http://schemas.microsoft.com/office/drawing/2014/main" id="{B7A2DECB-34FE-46B6-9A33-4C58F63747DF}"/>
                </a:ext>
              </a:extLst>
            </p:cNvPr>
            <p:cNvGrpSpPr>
              <a:grpSpLocks noChangeAspect="1"/>
            </p:cNvGrpSpPr>
            <p:nvPr userDrawn="1"/>
          </p:nvGrpSpPr>
          <p:grpSpPr>
            <a:xfrm>
              <a:off x="12085906" y="3025010"/>
              <a:ext cx="1152000" cy="277703"/>
              <a:chOff x="11117581" y="2449513"/>
              <a:chExt cx="3516630" cy="847725"/>
            </a:xfrm>
          </p:grpSpPr>
          <p:sp>
            <p:nvSpPr>
              <p:cNvPr id="14" name="Freeform: Shape 13">
                <a:extLst>
                  <a:ext uri="{FF2B5EF4-FFF2-40B4-BE49-F238E27FC236}">
                    <a16:creationId xmlns:a16="http://schemas.microsoft.com/office/drawing/2014/main" id="{7AC2CB46-5C4A-414A-AA06-80B423936400}"/>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noProof="0"/>
              </a:p>
            </p:txBody>
          </p:sp>
          <p:sp>
            <p:nvSpPr>
              <p:cNvPr id="15" name="Freeform: Shape 14">
                <a:extLst>
                  <a:ext uri="{FF2B5EF4-FFF2-40B4-BE49-F238E27FC236}">
                    <a16:creationId xmlns:a16="http://schemas.microsoft.com/office/drawing/2014/main" id="{A9818482-F769-4CD4-9F22-881F0BD61DD3}"/>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sp>
          <p:nvSpPr>
            <p:cNvPr id="13" name="Rectangle 12">
              <a:extLst>
                <a:ext uri="{FF2B5EF4-FFF2-40B4-BE49-F238E27FC236}">
                  <a16:creationId xmlns:a16="http://schemas.microsoft.com/office/drawing/2014/main" id="{C13DEB1E-1B3E-4056-BEC0-36F2AF8F7018}"/>
                </a:ext>
              </a:extLst>
            </p:cNvPr>
            <p:cNvSpPr/>
            <p:nvPr userDrawn="1"/>
          </p:nvSpPr>
          <p:spPr>
            <a:xfrm>
              <a:off x="11992512" y="2972703"/>
              <a:ext cx="1337726" cy="387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grpSp>
      <p:sp>
        <p:nvSpPr>
          <p:cNvPr id="16" name="Freeform 5">
            <a:extLst>
              <a:ext uri="{FF2B5EF4-FFF2-40B4-BE49-F238E27FC236}">
                <a16:creationId xmlns:a16="http://schemas.microsoft.com/office/drawing/2014/main" id="{0C5F12E1-17B9-4069-A866-83565CDA34C5}"/>
              </a:ext>
              <a:ext uri="{C183D7F6-B498-43B3-948B-1728B52AA6E4}">
                <adec:decorative xmlns:adec="http://schemas.microsoft.com/office/drawing/2017/decorative" val="1"/>
              </a:ext>
            </a:extLst>
          </p:cNvPr>
          <p:cNvSpPr>
            <a:spLocks noEditPoints="1"/>
          </p:cNvSpPr>
          <p:nvPr userDrawn="1"/>
        </p:nvSpPr>
        <p:spPr bwMode="auto">
          <a:xfrm>
            <a:off x="6913146" y="1"/>
            <a:ext cx="5086941" cy="5994248"/>
          </a:xfrm>
          <a:custGeom>
            <a:avLst/>
            <a:gdLst>
              <a:gd name="T0" fmla="*/ 1472 w 1695"/>
              <a:gd name="T1" fmla="*/ 555 h 1995"/>
              <a:gd name="T2" fmla="*/ 1398 w 1695"/>
              <a:gd name="T3" fmla="*/ 488 h 1995"/>
              <a:gd name="T4" fmla="*/ 303 w 1695"/>
              <a:gd name="T5" fmla="*/ 482 h 1995"/>
              <a:gd name="T6" fmla="*/ 223 w 1695"/>
              <a:gd name="T7" fmla="*/ 555 h 1995"/>
              <a:gd name="T8" fmla="*/ 391 w 1695"/>
              <a:gd name="T9" fmla="*/ 0 h 1995"/>
              <a:gd name="T10" fmla="*/ 67 w 1695"/>
              <a:gd name="T11" fmla="*/ 282 h 1995"/>
              <a:gd name="T12" fmla="*/ 165 w 1695"/>
              <a:gd name="T13" fmla="*/ 0 h 1995"/>
              <a:gd name="T14" fmla="*/ 0 w 1695"/>
              <a:gd name="T15" fmla="*/ 441 h 1995"/>
              <a:gd name="T16" fmla="*/ 0 w 1695"/>
              <a:gd name="T17" fmla="*/ 1129 h 1995"/>
              <a:gd name="T18" fmla="*/ 28 w 1695"/>
              <a:gd name="T19" fmla="*/ 1230 h 1995"/>
              <a:gd name="T20" fmla="*/ 43 w 1695"/>
              <a:gd name="T21" fmla="*/ 1161 h 1995"/>
              <a:gd name="T22" fmla="*/ 215 w 1695"/>
              <a:gd name="T23" fmla="*/ 1644 h 1995"/>
              <a:gd name="T24" fmla="*/ 547 w 1695"/>
              <a:gd name="T25" fmla="*/ 1905 h 1995"/>
              <a:gd name="T26" fmla="*/ 350 w 1695"/>
              <a:gd name="T27" fmla="*/ 1797 h 1995"/>
              <a:gd name="T28" fmla="*/ 616 w 1695"/>
              <a:gd name="T29" fmla="*/ 1945 h 1995"/>
              <a:gd name="T30" fmla="*/ 1695 w 1695"/>
              <a:gd name="T31" fmla="*/ 1129 h 1995"/>
              <a:gd name="T32" fmla="*/ 1695 w 1695"/>
              <a:gd name="T33" fmla="*/ 441 h 1995"/>
              <a:gd name="T34" fmla="*/ 1551 w 1695"/>
              <a:gd name="T35" fmla="*/ 0 h 1995"/>
              <a:gd name="T36" fmla="*/ 1482 w 1695"/>
              <a:gd name="T37" fmla="*/ 441 h 1995"/>
              <a:gd name="T38" fmla="*/ 847 w 1695"/>
              <a:gd name="T39" fmla="*/ 494 h 1995"/>
              <a:gd name="T40" fmla="*/ 1381 w 1695"/>
              <a:gd name="T41" fmla="*/ 785 h 1995"/>
              <a:gd name="T42" fmla="*/ 847 w 1695"/>
              <a:gd name="T43" fmla="*/ 1076 h 1995"/>
              <a:gd name="T44" fmla="*/ 314 w 1695"/>
              <a:gd name="T45" fmla="*/ 785 h 1995"/>
              <a:gd name="T46" fmla="*/ 195 w 1695"/>
              <a:gd name="T47" fmla="*/ 442 h 1995"/>
              <a:gd name="T48" fmla="*/ 225 w 1695"/>
              <a:gd name="T49" fmla="*/ 203 h 1995"/>
              <a:gd name="T50" fmla="*/ 195 w 1695"/>
              <a:gd name="T51" fmla="*/ 442 h 1995"/>
              <a:gd name="T52" fmla="*/ 288 w 1695"/>
              <a:gd name="T53" fmla="*/ 1482 h 1995"/>
              <a:gd name="T54" fmla="*/ 563 w 1695"/>
              <a:gd name="T55" fmla="*/ 1734 h 1995"/>
              <a:gd name="T56" fmla="*/ 1309 w 1695"/>
              <a:gd name="T57" fmla="*/ 1815 h 1995"/>
              <a:gd name="T58" fmla="*/ 1063 w 1695"/>
              <a:gd name="T59" fmla="*/ 1907 h 1995"/>
              <a:gd name="T60" fmla="*/ 1303 w 1695"/>
              <a:gd name="T61" fmla="*/ 1777 h 1995"/>
              <a:gd name="T62" fmla="*/ 1300 w 1695"/>
              <a:gd name="T63" fmla="*/ 1798 h 1995"/>
              <a:gd name="T64" fmla="*/ 1358 w 1695"/>
              <a:gd name="T65" fmla="*/ 1631 h 1995"/>
              <a:gd name="T66" fmla="*/ 1483 w 1695"/>
              <a:gd name="T67" fmla="*/ 1424 h 1995"/>
              <a:gd name="T68" fmla="*/ 1358 w 1695"/>
              <a:gd name="T69" fmla="*/ 1631 h 1995"/>
              <a:gd name="T70" fmla="*/ 1511 w 1695"/>
              <a:gd name="T71" fmla="*/ 1053 h 1995"/>
              <a:gd name="T72" fmla="*/ 538 w 1695"/>
              <a:gd name="T73" fmla="*/ 1683 h 1995"/>
              <a:gd name="T74" fmla="*/ 213 w 1695"/>
              <a:gd name="T75" fmla="*/ 1129 h 1995"/>
              <a:gd name="T76" fmla="*/ 303 w 1695"/>
              <a:gd name="T77" fmla="*/ 1091 h 1995"/>
              <a:gd name="T78" fmla="*/ 847 w 1695"/>
              <a:gd name="T79" fmla="*/ 1289 h 1995"/>
              <a:gd name="T80" fmla="*/ 1398 w 1695"/>
              <a:gd name="T81" fmla="*/ 1086 h 1995"/>
              <a:gd name="T82" fmla="*/ 1482 w 1695"/>
              <a:gd name="T83" fmla="*/ 1129 h 1995"/>
              <a:gd name="T84" fmla="*/ 847 w 1695"/>
              <a:gd name="T85" fmla="*/ 1763 h 1995"/>
              <a:gd name="T86" fmla="*/ 960 w 1695"/>
              <a:gd name="T87" fmla="*/ 1762 h 1995"/>
              <a:gd name="T88" fmla="*/ 1493 w 1695"/>
              <a:gd name="T89" fmla="*/ 986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5" h="1995">
                <a:moveTo>
                  <a:pt x="1482" y="441"/>
                </a:moveTo>
                <a:cubicBezTo>
                  <a:pt x="1482" y="480"/>
                  <a:pt x="1478" y="518"/>
                  <a:pt x="1472" y="555"/>
                </a:cubicBezTo>
                <a:cubicBezTo>
                  <a:pt x="1449" y="530"/>
                  <a:pt x="1424" y="507"/>
                  <a:pt x="1398" y="485"/>
                </a:cubicBezTo>
                <a:cubicBezTo>
                  <a:pt x="1398" y="488"/>
                  <a:pt x="1398" y="488"/>
                  <a:pt x="1398" y="488"/>
                </a:cubicBezTo>
                <a:cubicBezTo>
                  <a:pt x="1275" y="380"/>
                  <a:pt x="1096" y="285"/>
                  <a:pt x="847" y="285"/>
                </a:cubicBezTo>
                <a:cubicBezTo>
                  <a:pt x="603" y="285"/>
                  <a:pt x="426" y="377"/>
                  <a:pt x="303" y="482"/>
                </a:cubicBezTo>
                <a:cubicBezTo>
                  <a:pt x="303" y="479"/>
                  <a:pt x="303" y="479"/>
                  <a:pt x="303" y="479"/>
                </a:cubicBezTo>
                <a:cubicBezTo>
                  <a:pt x="275" y="503"/>
                  <a:pt x="248" y="528"/>
                  <a:pt x="223" y="555"/>
                </a:cubicBezTo>
                <a:cubicBezTo>
                  <a:pt x="217" y="518"/>
                  <a:pt x="213" y="480"/>
                  <a:pt x="213" y="441"/>
                </a:cubicBezTo>
                <a:cubicBezTo>
                  <a:pt x="213" y="270"/>
                  <a:pt x="281" y="115"/>
                  <a:pt x="391" y="0"/>
                </a:cubicBezTo>
                <a:cubicBezTo>
                  <a:pt x="186" y="0"/>
                  <a:pt x="186" y="0"/>
                  <a:pt x="186" y="0"/>
                </a:cubicBezTo>
                <a:cubicBezTo>
                  <a:pt x="128" y="83"/>
                  <a:pt x="86" y="178"/>
                  <a:pt x="67" y="282"/>
                </a:cubicBezTo>
                <a:cubicBezTo>
                  <a:pt x="66" y="262"/>
                  <a:pt x="66" y="262"/>
                  <a:pt x="66" y="262"/>
                </a:cubicBezTo>
                <a:cubicBezTo>
                  <a:pt x="84" y="167"/>
                  <a:pt x="118" y="79"/>
                  <a:pt x="165" y="0"/>
                </a:cubicBezTo>
                <a:cubicBezTo>
                  <a:pt x="123" y="0"/>
                  <a:pt x="123" y="0"/>
                  <a:pt x="123" y="0"/>
                </a:cubicBezTo>
                <a:cubicBezTo>
                  <a:pt x="45" y="129"/>
                  <a:pt x="0" y="280"/>
                  <a:pt x="0" y="441"/>
                </a:cubicBezTo>
                <a:cubicBezTo>
                  <a:pt x="0" y="564"/>
                  <a:pt x="26" y="680"/>
                  <a:pt x="72" y="785"/>
                </a:cubicBezTo>
                <a:cubicBezTo>
                  <a:pt x="26" y="890"/>
                  <a:pt x="0" y="1007"/>
                  <a:pt x="0" y="1129"/>
                </a:cubicBezTo>
                <a:cubicBezTo>
                  <a:pt x="0" y="1227"/>
                  <a:pt x="17" y="1322"/>
                  <a:pt x="47" y="1410"/>
                </a:cubicBezTo>
                <a:cubicBezTo>
                  <a:pt x="35" y="1352"/>
                  <a:pt x="28" y="1292"/>
                  <a:pt x="28" y="1230"/>
                </a:cubicBezTo>
                <a:cubicBezTo>
                  <a:pt x="28" y="1156"/>
                  <a:pt x="37" y="1085"/>
                  <a:pt x="56" y="1017"/>
                </a:cubicBezTo>
                <a:cubicBezTo>
                  <a:pt x="47" y="1064"/>
                  <a:pt x="43" y="1112"/>
                  <a:pt x="43" y="1161"/>
                </a:cubicBezTo>
                <a:cubicBezTo>
                  <a:pt x="43" y="1324"/>
                  <a:pt x="90" y="1475"/>
                  <a:pt x="172" y="1603"/>
                </a:cubicBezTo>
                <a:cubicBezTo>
                  <a:pt x="186" y="1616"/>
                  <a:pt x="200" y="1630"/>
                  <a:pt x="215" y="1644"/>
                </a:cubicBezTo>
                <a:cubicBezTo>
                  <a:pt x="210" y="1632"/>
                  <a:pt x="206" y="1620"/>
                  <a:pt x="203" y="1608"/>
                </a:cubicBezTo>
                <a:cubicBezTo>
                  <a:pt x="279" y="1737"/>
                  <a:pt x="412" y="1838"/>
                  <a:pt x="547" y="1905"/>
                </a:cubicBezTo>
                <a:cubicBezTo>
                  <a:pt x="535" y="1904"/>
                  <a:pt x="525" y="1898"/>
                  <a:pt x="515" y="1894"/>
                </a:cubicBezTo>
                <a:cubicBezTo>
                  <a:pt x="457" y="1867"/>
                  <a:pt x="403" y="1831"/>
                  <a:pt x="350" y="1797"/>
                </a:cubicBezTo>
                <a:cubicBezTo>
                  <a:pt x="355" y="1802"/>
                  <a:pt x="359" y="1807"/>
                  <a:pt x="364" y="1813"/>
                </a:cubicBezTo>
                <a:cubicBezTo>
                  <a:pt x="439" y="1870"/>
                  <a:pt x="524" y="1915"/>
                  <a:pt x="616" y="1945"/>
                </a:cubicBezTo>
                <a:cubicBezTo>
                  <a:pt x="689" y="1965"/>
                  <a:pt x="767" y="1977"/>
                  <a:pt x="847" y="1977"/>
                </a:cubicBezTo>
                <a:cubicBezTo>
                  <a:pt x="1316" y="1977"/>
                  <a:pt x="1695" y="1597"/>
                  <a:pt x="1695" y="1129"/>
                </a:cubicBezTo>
                <a:cubicBezTo>
                  <a:pt x="1695" y="1007"/>
                  <a:pt x="1669" y="890"/>
                  <a:pt x="1622" y="785"/>
                </a:cubicBezTo>
                <a:cubicBezTo>
                  <a:pt x="1669" y="680"/>
                  <a:pt x="1695" y="564"/>
                  <a:pt x="1695" y="441"/>
                </a:cubicBezTo>
                <a:cubicBezTo>
                  <a:pt x="1695" y="382"/>
                  <a:pt x="1689" y="323"/>
                  <a:pt x="1677" y="267"/>
                </a:cubicBezTo>
                <a:cubicBezTo>
                  <a:pt x="1653" y="167"/>
                  <a:pt x="1610" y="78"/>
                  <a:pt x="1551" y="0"/>
                </a:cubicBezTo>
                <a:cubicBezTo>
                  <a:pt x="1304" y="0"/>
                  <a:pt x="1304" y="0"/>
                  <a:pt x="1304" y="0"/>
                </a:cubicBezTo>
                <a:cubicBezTo>
                  <a:pt x="1414" y="115"/>
                  <a:pt x="1482" y="270"/>
                  <a:pt x="1482" y="441"/>
                </a:cubicBezTo>
                <a:close/>
                <a:moveTo>
                  <a:pt x="399" y="680"/>
                </a:moveTo>
                <a:cubicBezTo>
                  <a:pt x="514" y="565"/>
                  <a:pt x="672" y="494"/>
                  <a:pt x="847" y="494"/>
                </a:cubicBezTo>
                <a:cubicBezTo>
                  <a:pt x="1023" y="494"/>
                  <a:pt x="1181" y="565"/>
                  <a:pt x="1296" y="680"/>
                </a:cubicBezTo>
                <a:cubicBezTo>
                  <a:pt x="1328" y="712"/>
                  <a:pt x="1356" y="747"/>
                  <a:pt x="1381" y="785"/>
                </a:cubicBezTo>
                <a:cubicBezTo>
                  <a:pt x="1356" y="823"/>
                  <a:pt x="1328" y="858"/>
                  <a:pt x="1296" y="890"/>
                </a:cubicBezTo>
                <a:cubicBezTo>
                  <a:pt x="1181" y="1005"/>
                  <a:pt x="1023" y="1076"/>
                  <a:pt x="847" y="1076"/>
                </a:cubicBezTo>
                <a:cubicBezTo>
                  <a:pt x="672" y="1076"/>
                  <a:pt x="514" y="1005"/>
                  <a:pt x="399" y="890"/>
                </a:cubicBezTo>
                <a:cubicBezTo>
                  <a:pt x="367" y="858"/>
                  <a:pt x="339" y="823"/>
                  <a:pt x="314" y="785"/>
                </a:cubicBezTo>
                <a:cubicBezTo>
                  <a:pt x="339" y="747"/>
                  <a:pt x="367" y="712"/>
                  <a:pt x="399" y="680"/>
                </a:cubicBezTo>
                <a:close/>
                <a:moveTo>
                  <a:pt x="195" y="442"/>
                </a:moveTo>
                <a:cubicBezTo>
                  <a:pt x="195" y="446"/>
                  <a:pt x="194" y="445"/>
                  <a:pt x="194" y="446"/>
                </a:cubicBezTo>
                <a:cubicBezTo>
                  <a:pt x="191" y="367"/>
                  <a:pt x="190" y="298"/>
                  <a:pt x="225" y="203"/>
                </a:cubicBezTo>
                <a:cubicBezTo>
                  <a:pt x="240" y="164"/>
                  <a:pt x="262" y="121"/>
                  <a:pt x="286" y="84"/>
                </a:cubicBezTo>
                <a:cubicBezTo>
                  <a:pt x="238" y="176"/>
                  <a:pt x="189" y="320"/>
                  <a:pt x="195" y="442"/>
                </a:cubicBezTo>
                <a:close/>
                <a:moveTo>
                  <a:pt x="364" y="1593"/>
                </a:moveTo>
                <a:cubicBezTo>
                  <a:pt x="336" y="1561"/>
                  <a:pt x="309" y="1521"/>
                  <a:pt x="288" y="1482"/>
                </a:cubicBezTo>
                <a:cubicBezTo>
                  <a:pt x="346" y="1569"/>
                  <a:pt x="450" y="1679"/>
                  <a:pt x="561" y="1732"/>
                </a:cubicBezTo>
                <a:cubicBezTo>
                  <a:pt x="564" y="1734"/>
                  <a:pt x="563" y="1734"/>
                  <a:pt x="563" y="1734"/>
                </a:cubicBezTo>
                <a:cubicBezTo>
                  <a:pt x="492" y="1700"/>
                  <a:pt x="431" y="1668"/>
                  <a:pt x="364" y="1593"/>
                </a:cubicBezTo>
                <a:close/>
                <a:moveTo>
                  <a:pt x="1309" y="1815"/>
                </a:moveTo>
                <a:cubicBezTo>
                  <a:pt x="1112" y="1966"/>
                  <a:pt x="826" y="1995"/>
                  <a:pt x="594" y="1888"/>
                </a:cubicBezTo>
                <a:cubicBezTo>
                  <a:pt x="742" y="1939"/>
                  <a:pt x="917" y="1957"/>
                  <a:pt x="1063" y="1907"/>
                </a:cubicBezTo>
                <a:cubicBezTo>
                  <a:pt x="974" y="1924"/>
                  <a:pt x="879" y="1936"/>
                  <a:pt x="788" y="1921"/>
                </a:cubicBezTo>
                <a:cubicBezTo>
                  <a:pt x="967" y="1934"/>
                  <a:pt x="1163" y="1886"/>
                  <a:pt x="1303" y="1777"/>
                </a:cubicBezTo>
                <a:cubicBezTo>
                  <a:pt x="1313" y="1781"/>
                  <a:pt x="1333" y="1760"/>
                  <a:pt x="1341" y="1753"/>
                </a:cubicBezTo>
                <a:cubicBezTo>
                  <a:pt x="1327" y="1768"/>
                  <a:pt x="1313" y="1782"/>
                  <a:pt x="1300" y="1798"/>
                </a:cubicBezTo>
                <a:cubicBezTo>
                  <a:pt x="1286" y="1816"/>
                  <a:pt x="1281" y="1834"/>
                  <a:pt x="1309" y="1815"/>
                </a:cubicBezTo>
                <a:close/>
                <a:moveTo>
                  <a:pt x="1358" y="1631"/>
                </a:moveTo>
                <a:cubicBezTo>
                  <a:pt x="1329" y="1661"/>
                  <a:pt x="1291" y="1691"/>
                  <a:pt x="1254" y="1715"/>
                </a:cubicBezTo>
                <a:cubicBezTo>
                  <a:pt x="1336" y="1651"/>
                  <a:pt x="1438" y="1538"/>
                  <a:pt x="1483" y="1424"/>
                </a:cubicBezTo>
                <a:cubicBezTo>
                  <a:pt x="1484" y="1422"/>
                  <a:pt x="1484" y="1422"/>
                  <a:pt x="1485" y="1422"/>
                </a:cubicBezTo>
                <a:cubicBezTo>
                  <a:pt x="1456" y="1495"/>
                  <a:pt x="1428" y="1559"/>
                  <a:pt x="1358" y="1631"/>
                </a:cubicBezTo>
                <a:close/>
                <a:moveTo>
                  <a:pt x="1496" y="983"/>
                </a:moveTo>
                <a:cubicBezTo>
                  <a:pt x="1502" y="1006"/>
                  <a:pt x="1507" y="1029"/>
                  <a:pt x="1511" y="1053"/>
                </a:cubicBezTo>
                <a:cubicBezTo>
                  <a:pt x="1564" y="1400"/>
                  <a:pt x="1325" y="1725"/>
                  <a:pt x="978" y="1778"/>
                </a:cubicBezTo>
                <a:cubicBezTo>
                  <a:pt x="818" y="1802"/>
                  <a:pt x="663" y="1764"/>
                  <a:pt x="538" y="1683"/>
                </a:cubicBezTo>
                <a:cubicBezTo>
                  <a:pt x="487" y="1654"/>
                  <a:pt x="440" y="1619"/>
                  <a:pt x="399" y="1578"/>
                </a:cubicBezTo>
                <a:cubicBezTo>
                  <a:pt x="284" y="1462"/>
                  <a:pt x="213" y="1304"/>
                  <a:pt x="213" y="1129"/>
                </a:cubicBezTo>
                <a:cubicBezTo>
                  <a:pt x="213" y="1090"/>
                  <a:pt x="217" y="1052"/>
                  <a:pt x="223" y="1015"/>
                </a:cubicBezTo>
                <a:cubicBezTo>
                  <a:pt x="248" y="1042"/>
                  <a:pt x="275" y="1067"/>
                  <a:pt x="303" y="1091"/>
                </a:cubicBezTo>
                <a:cubicBezTo>
                  <a:pt x="303" y="1089"/>
                  <a:pt x="303" y="1089"/>
                  <a:pt x="303" y="1089"/>
                </a:cubicBezTo>
                <a:cubicBezTo>
                  <a:pt x="426" y="1195"/>
                  <a:pt x="604" y="1289"/>
                  <a:pt x="847" y="1289"/>
                </a:cubicBezTo>
                <a:cubicBezTo>
                  <a:pt x="1095" y="1289"/>
                  <a:pt x="1275" y="1192"/>
                  <a:pt x="1398" y="1083"/>
                </a:cubicBezTo>
                <a:cubicBezTo>
                  <a:pt x="1398" y="1086"/>
                  <a:pt x="1398" y="1086"/>
                  <a:pt x="1398" y="1086"/>
                </a:cubicBezTo>
                <a:cubicBezTo>
                  <a:pt x="1424" y="1064"/>
                  <a:pt x="1449" y="1040"/>
                  <a:pt x="1472" y="1015"/>
                </a:cubicBezTo>
                <a:cubicBezTo>
                  <a:pt x="1478" y="1052"/>
                  <a:pt x="1482" y="1090"/>
                  <a:pt x="1482" y="1129"/>
                </a:cubicBezTo>
                <a:cubicBezTo>
                  <a:pt x="1482" y="1304"/>
                  <a:pt x="1411" y="1462"/>
                  <a:pt x="1296" y="1578"/>
                </a:cubicBezTo>
                <a:cubicBezTo>
                  <a:pt x="1181" y="1693"/>
                  <a:pt x="1023" y="1763"/>
                  <a:pt x="847" y="1763"/>
                </a:cubicBezTo>
                <a:cubicBezTo>
                  <a:pt x="754" y="1763"/>
                  <a:pt x="665" y="1743"/>
                  <a:pt x="585" y="1707"/>
                </a:cubicBezTo>
                <a:cubicBezTo>
                  <a:pt x="698" y="1761"/>
                  <a:pt x="827" y="1783"/>
                  <a:pt x="960" y="1762"/>
                </a:cubicBezTo>
                <a:cubicBezTo>
                  <a:pt x="1312" y="1709"/>
                  <a:pt x="1554" y="1380"/>
                  <a:pt x="1500" y="1028"/>
                </a:cubicBezTo>
                <a:cubicBezTo>
                  <a:pt x="1498" y="1014"/>
                  <a:pt x="1496" y="1000"/>
                  <a:pt x="1493" y="986"/>
                </a:cubicBezTo>
                <a:cubicBezTo>
                  <a:pt x="1494" y="985"/>
                  <a:pt x="1495" y="984"/>
                  <a:pt x="1496" y="983"/>
                </a:cubicBezTo>
                <a:close/>
              </a:path>
            </a:pathLst>
          </a:custGeom>
          <a:solidFill>
            <a:schemeClr val="bg1">
              <a:alpha val="3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noProof="0"/>
          </a:p>
        </p:txBody>
      </p:sp>
    </p:spTree>
    <p:extLst>
      <p:ext uri="{BB962C8B-B14F-4D97-AF65-F5344CB8AC3E}">
        <p14:creationId xmlns:p14="http://schemas.microsoft.com/office/powerpoint/2010/main" val="4201353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26E23-6262-4A84-A1D3-327ACEB9A198}"/>
              </a:ext>
            </a:extLst>
          </p:cNvPr>
          <p:cNvSpPr>
            <a:spLocks noGrp="1"/>
          </p:cNvSpPr>
          <p:nvPr>
            <p:ph type="title"/>
          </p:nvPr>
        </p:nvSpPr>
        <p:spPr>
          <a:xfrm>
            <a:off x="382762" y="1881187"/>
            <a:ext cx="11449052" cy="1547813"/>
          </a:xfrm>
        </p:spPr>
        <p:txBody>
          <a:bodyPr bIns="180000" anchor="b"/>
          <a:lstStyle>
            <a:lvl1pPr>
              <a:defRPr sz="3600">
                <a:solidFill>
                  <a:schemeClr val="tx1"/>
                </a:solidFill>
              </a:defRPr>
            </a:lvl1pPr>
          </a:lstStyle>
          <a:p>
            <a:r>
              <a:rPr lang="en-US" noProof="0"/>
              <a:t>Click to edit Master title style</a:t>
            </a:r>
            <a:endParaRPr lang="en-GB" noProof="0"/>
          </a:p>
        </p:txBody>
      </p:sp>
      <p:sp>
        <p:nvSpPr>
          <p:cNvPr id="3" name="Subtitle 2">
            <a:extLst>
              <a:ext uri="{FF2B5EF4-FFF2-40B4-BE49-F238E27FC236}">
                <a16:creationId xmlns:a16="http://schemas.microsoft.com/office/drawing/2014/main" id="{C1DA9BB0-6B34-49A3-AE1B-A4AA28A39634}"/>
              </a:ext>
            </a:extLst>
          </p:cNvPr>
          <p:cNvSpPr>
            <a:spLocks noGrp="1"/>
          </p:cNvSpPr>
          <p:nvPr>
            <p:ph type="body" idx="1"/>
          </p:nvPr>
        </p:nvSpPr>
        <p:spPr>
          <a:xfrm>
            <a:off x="382761" y="3429001"/>
            <a:ext cx="11449051" cy="1109132"/>
          </a:xfrm>
        </p:spPr>
        <p:txBody>
          <a:bodyPr/>
          <a:lstStyle>
            <a:lvl1pPr marL="0" indent="0">
              <a:spcBef>
                <a:spcPts val="0"/>
              </a:spcBef>
              <a:spcAft>
                <a:spcPts val="0"/>
              </a:spcAft>
              <a:buNone/>
              <a:defRPr sz="2800" b="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5" name="Footer Placeholder 4">
            <a:extLst>
              <a:ext uri="{FF2B5EF4-FFF2-40B4-BE49-F238E27FC236}">
                <a16:creationId xmlns:a16="http://schemas.microsoft.com/office/drawing/2014/main" id="{84CC7442-D33E-46D7-978F-46F09104E294}"/>
              </a:ext>
            </a:extLst>
          </p:cNvPr>
          <p:cNvSpPr>
            <a:spLocks noGrp="1"/>
          </p:cNvSpPr>
          <p:nvPr>
            <p:ph type="ftr" sz="quarter" idx="11"/>
          </p:nvPr>
        </p:nvSpPr>
        <p:spPr/>
        <p:txBody>
          <a:bodyPr/>
          <a:lstStyle/>
          <a:p>
            <a:endParaRPr lang="en-GB" noProof="0"/>
          </a:p>
        </p:txBody>
      </p:sp>
      <p:grpSp>
        <p:nvGrpSpPr>
          <p:cNvPr id="13" name="Group 12">
            <a:extLst>
              <a:ext uri="{FF2B5EF4-FFF2-40B4-BE49-F238E27FC236}">
                <a16:creationId xmlns:a16="http://schemas.microsoft.com/office/drawing/2014/main" id="{F4335F9A-723E-4E63-8F87-9B7883002F45}"/>
              </a:ext>
              <a:ext uri="{C183D7F6-B498-43B3-948B-1728B52AA6E4}">
                <adec:decorative xmlns:adec="http://schemas.microsoft.com/office/drawing/2017/decorative" val="1"/>
              </a:ext>
            </a:extLst>
          </p:cNvPr>
          <p:cNvGrpSpPr>
            <a:grpSpLocks noChangeAspect="1"/>
          </p:cNvGrpSpPr>
          <p:nvPr userDrawn="1"/>
        </p:nvGrpSpPr>
        <p:grpSpPr>
          <a:xfrm>
            <a:off x="10668525" y="6319947"/>
            <a:ext cx="1152000" cy="277703"/>
            <a:chOff x="11117581" y="2449513"/>
            <a:chExt cx="3516630" cy="847725"/>
          </a:xfrm>
        </p:grpSpPr>
        <p:sp>
          <p:nvSpPr>
            <p:cNvPr id="14" name="Freeform: Shape 13">
              <a:extLst>
                <a:ext uri="{FF2B5EF4-FFF2-40B4-BE49-F238E27FC236}">
                  <a16:creationId xmlns:a16="http://schemas.microsoft.com/office/drawing/2014/main" id="{44AD1DE9-07B9-46EF-8DAC-5107E7A5AAFC}"/>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chemeClr val="bg1"/>
            </a:solidFill>
            <a:ln w="9525" cap="flat">
              <a:noFill/>
              <a:prstDash val="solid"/>
              <a:miter/>
            </a:ln>
          </p:spPr>
          <p:txBody>
            <a:bodyPr rtlCol="0" anchor="ctr"/>
            <a:lstStyle/>
            <a:p>
              <a:endParaRPr lang="en-GB" noProof="0"/>
            </a:p>
          </p:txBody>
        </p:sp>
        <p:sp>
          <p:nvSpPr>
            <p:cNvPr id="15" name="Freeform: Shape 14">
              <a:extLst>
                <a:ext uri="{FF2B5EF4-FFF2-40B4-BE49-F238E27FC236}">
                  <a16:creationId xmlns:a16="http://schemas.microsoft.com/office/drawing/2014/main" id="{C195EDF3-F730-44A1-89D6-E853B5315B08}"/>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cxnSp>
        <p:nvCxnSpPr>
          <p:cNvPr id="9" name="Straight Connector 8">
            <a:extLst>
              <a:ext uri="{FF2B5EF4-FFF2-40B4-BE49-F238E27FC236}">
                <a16:creationId xmlns:a16="http://schemas.microsoft.com/office/drawing/2014/main" id="{3CBA8CF5-D4FE-4A58-BE02-03BF658F14F4}"/>
              </a:ext>
              <a:ext uri="{C183D7F6-B498-43B3-948B-1728B52AA6E4}">
                <adec:decorative xmlns:adec="http://schemas.microsoft.com/office/drawing/2017/decorative" val="1"/>
              </a:ext>
            </a:extLst>
          </p:cNvPr>
          <p:cNvCxnSpPr>
            <a:cxnSpLocks/>
          </p:cNvCxnSpPr>
          <p:nvPr userDrawn="1"/>
        </p:nvCxnSpPr>
        <p:spPr>
          <a:xfrm>
            <a:off x="0" y="6175991"/>
            <a:ext cx="12192000" cy="0"/>
          </a:xfrm>
          <a:prstGeom prst="line">
            <a:avLst/>
          </a:prstGeom>
          <a:ln w="25400"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345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F3834BF-8A3B-4262-90FA-C201E6F88BF7}"/>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2376198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C6F7A-40F0-4A70-8E2B-CA9D4FED25F6}"/>
              </a:ext>
            </a:extLst>
          </p:cNvPr>
          <p:cNvSpPr>
            <a:spLocks noGrp="1"/>
          </p:cNvSpPr>
          <p:nvPr>
            <p:ph type="title"/>
          </p:nvPr>
        </p:nvSpPr>
        <p:spPr/>
        <p:txBody>
          <a:bodyPr/>
          <a:lstStyle/>
          <a:p>
            <a:r>
              <a:rPr lang="en-US" noProof="0"/>
              <a:t>Click to edit Master title style</a:t>
            </a:r>
            <a:endParaRPr lang="en-GB" noProof="0"/>
          </a:p>
        </p:txBody>
      </p:sp>
      <p:sp>
        <p:nvSpPr>
          <p:cNvPr id="4" name="Footer Placeholder 3">
            <a:extLst>
              <a:ext uri="{FF2B5EF4-FFF2-40B4-BE49-F238E27FC236}">
                <a16:creationId xmlns:a16="http://schemas.microsoft.com/office/drawing/2014/main" id="{FA2AD509-5DFB-4C28-8D6B-275682337610}"/>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564303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FC751051-AA12-4275-B671-3B583F0A6923}"/>
              </a:ext>
            </a:extLst>
          </p:cNvPr>
          <p:cNvSpPr>
            <a:spLocks noGrp="1"/>
          </p:cNvSpPr>
          <p:nvPr>
            <p:ph idx="1"/>
          </p:nvPr>
        </p:nvSpPr>
        <p:spPr>
          <a:xfrm>
            <a:off x="371475" y="1628778"/>
            <a:ext cx="11448000" cy="4356097"/>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780519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thir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A5DE-F45D-4EFC-9C72-5D408681B6A7}"/>
              </a:ext>
            </a:extLst>
          </p:cNvPr>
          <p:cNvSpPr>
            <a:spLocks noGrp="1"/>
          </p:cNvSpPr>
          <p:nvPr>
            <p:ph type="title"/>
          </p:nvPr>
        </p:nvSpPr>
        <p:spPr/>
        <p:txBody>
          <a:bodyPr/>
          <a:lstStyle/>
          <a:p>
            <a:r>
              <a:rPr lang="en-US" noProof="0"/>
              <a:t>Click to edit Master title style</a:t>
            </a:r>
            <a:endParaRPr lang="en-GB" noProof="0"/>
          </a:p>
        </p:txBody>
      </p:sp>
      <p:sp>
        <p:nvSpPr>
          <p:cNvPr id="6" name="Content Placeholder 5">
            <a:extLst>
              <a:ext uri="{FF2B5EF4-FFF2-40B4-BE49-F238E27FC236}">
                <a16:creationId xmlns:a16="http://schemas.microsoft.com/office/drawing/2014/main" id="{492D76AE-293B-4FFB-AA03-732454CB1280}"/>
              </a:ext>
            </a:extLst>
          </p:cNvPr>
          <p:cNvSpPr>
            <a:spLocks noGrp="1"/>
          </p:cNvSpPr>
          <p:nvPr>
            <p:ph sz="quarter" idx="12"/>
          </p:nvPr>
        </p:nvSpPr>
        <p:spPr>
          <a:xfrm>
            <a:off x="371475" y="1628776"/>
            <a:ext cx="7560000" cy="43561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8337EFA2-02F6-43EF-9614-F8F251060C5D}"/>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847264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C26C2-9B8E-40C9-B927-A2DE0404B9E7}"/>
              </a:ext>
            </a:extLst>
          </p:cNvPr>
          <p:cNvSpPr>
            <a:spLocks noGrp="1"/>
          </p:cNvSpPr>
          <p:nvPr>
            <p:ph type="title"/>
          </p:nvPr>
        </p:nvSpPr>
        <p:spPr/>
        <p:txBody>
          <a:bodyPr/>
          <a:lstStyle/>
          <a:p>
            <a:r>
              <a:rPr lang="en-US" noProof="0"/>
              <a:t>Click to edit Master title style</a:t>
            </a:r>
            <a:endParaRPr lang="en-GB" noProof="0"/>
          </a:p>
        </p:txBody>
      </p:sp>
      <p:sp>
        <p:nvSpPr>
          <p:cNvPr id="3" name="Content Placeholder 2">
            <a:extLst>
              <a:ext uri="{FF2B5EF4-FFF2-40B4-BE49-F238E27FC236}">
                <a16:creationId xmlns:a16="http://schemas.microsoft.com/office/drawing/2014/main" id="{8B51B999-2882-4E68-929E-000FD64CD304}"/>
              </a:ext>
            </a:extLst>
          </p:cNvPr>
          <p:cNvSpPr>
            <a:spLocks noGrp="1"/>
          </p:cNvSpPr>
          <p:nvPr>
            <p:ph sz="half" idx="1"/>
          </p:nvPr>
        </p:nvSpPr>
        <p:spPr>
          <a:xfrm>
            <a:off x="371475" y="1628775"/>
            <a:ext cx="5598525" cy="43560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Content Placeholder 3">
            <a:extLst>
              <a:ext uri="{FF2B5EF4-FFF2-40B4-BE49-F238E27FC236}">
                <a16:creationId xmlns:a16="http://schemas.microsoft.com/office/drawing/2014/main" id="{5AA8A7FE-30CB-489A-815E-76E5886F5430}"/>
              </a:ext>
            </a:extLst>
          </p:cNvPr>
          <p:cNvSpPr>
            <a:spLocks noGrp="1"/>
          </p:cNvSpPr>
          <p:nvPr>
            <p:ph sz="half" idx="2"/>
          </p:nvPr>
        </p:nvSpPr>
        <p:spPr>
          <a:xfrm>
            <a:off x="6221999" y="1628775"/>
            <a:ext cx="5598525" cy="43560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DEA40E49-7F67-4989-8F75-C5DECC9D5FCB}"/>
              </a:ext>
            </a:extLst>
          </p:cNvPr>
          <p:cNvSpPr>
            <a:spLocks noGrp="1"/>
          </p:cNvSpPr>
          <p:nvPr>
            <p:ph type="ftr" sz="quarter" idx="11"/>
          </p:nvPr>
        </p:nvSpPr>
        <p:spPr/>
        <p:txBody>
          <a:bodyPr/>
          <a:lstStyle/>
          <a:p>
            <a:endParaRPr lang="en-GB" noProof="0"/>
          </a:p>
        </p:txBody>
      </p:sp>
    </p:spTree>
    <p:extLst>
      <p:ext uri="{BB962C8B-B14F-4D97-AF65-F5344CB8AC3E}">
        <p14:creationId xmlns:p14="http://schemas.microsoft.com/office/powerpoint/2010/main" val="828184261"/>
      </p:ext>
    </p:extLst>
  </p:cSld>
  <p:clrMapOvr>
    <a:masterClrMapping/>
  </p:clrMapOvr>
  <p:extLst>
    <p:ext uri="{DCECCB84-F9BA-43D5-87BE-67443E8EF086}">
      <p15:sldGuideLst xmlns:p15="http://schemas.microsoft.com/office/powerpoint/2012/main">
        <p15:guide id="1" pos="3772" userDrawn="1">
          <p15:clr>
            <a:srgbClr val="FBAE40"/>
          </p15:clr>
        </p15:guide>
        <p15:guide id="2" pos="39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202B3D-ABD4-4CCE-AE19-7D18048294EF}"/>
              </a:ext>
            </a:extLst>
          </p:cNvPr>
          <p:cNvSpPr>
            <a:spLocks noGrp="1"/>
          </p:cNvSpPr>
          <p:nvPr>
            <p:ph type="title"/>
          </p:nvPr>
        </p:nvSpPr>
        <p:spPr>
          <a:xfrm>
            <a:off x="371475" y="365126"/>
            <a:ext cx="11449050" cy="1048032"/>
          </a:xfrm>
          <a:prstGeom prst="rect">
            <a:avLst/>
          </a:prstGeom>
        </p:spPr>
        <p:txBody>
          <a:bodyPr vert="horz" wrap="square" lIns="0" tIns="0" rIns="0" bIns="0" rtlCol="0" anchor="t" anchorCtr="0">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3657DE7E-0517-49A4-B984-1F0E5467C715}"/>
              </a:ext>
            </a:extLst>
          </p:cNvPr>
          <p:cNvSpPr>
            <a:spLocks noGrp="1"/>
          </p:cNvSpPr>
          <p:nvPr>
            <p:ph type="body" idx="1"/>
          </p:nvPr>
        </p:nvSpPr>
        <p:spPr>
          <a:xfrm>
            <a:off x="371475" y="1628778"/>
            <a:ext cx="11448000" cy="4356097"/>
          </a:xfrm>
          <a:prstGeom prst="rect">
            <a:avLst/>
          </a:prstGeom>
        </p:spPr>
        <p:txBody>
          <a:bodyPr vert="horz" wrap="square" lIns="0" tIns="0" rIns="0" bIns="0" rtlCol="0" anchor="t" anchorCtr="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086D59A0-7AE2-45D3-B888-AB21F8E683BD}"/>
              </a:ext>
            </a:extLst>
          </p:cNvPr>
          <p:cNvSpPr>
            <a:spLocks noGrp="1"/>
          </p:cNvSpPr>
          <p:nvPr>
            <p:ph type="ftr" sz="quarter" idx="3"/>
          </p:nvPr>
        </p:nvSpPr>
        <p:spPr>
          <a:xfrm>
            <a:off x="371473" y="6165850"/>
            <a:ext cx="10116000" cy="431800"/>
          </a:xfrm>
          <a:prstGeom prst="rect">
            <a:avLst/>
          </a:prstGeom>
        </p:spPr>
        <p:txBody>
          <a:bodyPr vert="horz" wrap="square" lIns="0" tIns="0" rIns="0" bIns="0" rtlCol="0" anchor="b" anchorCtr="0">
            <a:noAutofit/>
          </a:bodyPr>
          <a:lstStyle>
            <a:lvl1pPr algn="l">
              <a:lnSpc>
                <a:spcPct val="110000"/>
              </a:lnSpc>
              <a:defRPr sz="1600">
                <a:solidFill>
                  <a:schemeClr val="tx1"/>
                </a:solidFill>
              </a:defRPr>
            </a:lvl1pPr>
          </a:lstStyle>
          <a:p>
            <a:endParaRPr lang="en-GB" noProof="0"/>
          </a:p>
        </p:txBody>
      </p:sp>
      <p:grpSp>
        <p:nvGrpSpPr>
          <p:cNvPr id="10" name="Group 9">
            <a:extLst>
              <a:ext uri="{FF2B5EF4-FFF2-40B4-BE49-F238E27FC236}">
                <a16:creationId xmlns:a16="http://schemas.microsoft.com/office/drawing/2014/main" id="{3BA37C27-9BAE-4A21-AAEC-D33A405E8727}"/>
              </a:ext>
              <a:ext uri="{C183D7F6-B498-43B3-948B-1728B52AA6E4}">
                <adec:decorative xmlns:adec="http://schemas.microsoft.com/office/drawing/2017/decorative" val="1"/>
              </a:ext>
            </a:extLst>
          </p:cNvPr>
          <p:cNvGrpSpPr>
            <a:grpSpLocks noChangeAspect="1"/>
          </p:cNvGrpSpPr>
          <p:nvPr userDrawn="1"/>
        </p:nvGrpSpPr>
        <p:grpSpPr>
          <a:xfrm>
            <a:off x="10668525" y="6319947"/>
            <a:ext cx="1152000" cy="277703"/>
            <a:chOff x="11117581" y="2449513"/>
            <a:chExt cx="3516630" cy="847725"/>
          </a:xfrm>
        </p:grpSpPr>
        <p:sp>
          <p:nvSpPr>
            <p:cNvPr id="11" name="Freeform: Shape 10">
              <a:extLst>
                <a:ext uri="{FF2B5EF4-FFF2-40B4-BE49-F238E27FC236}">
                  <a16:creationId xmlns:a16="http://schemas.microsoft.com/office/drawing/2014/main" id="{320B0B28-E46A-42BD-B52D-9F7C343B1C0F}"/>
                </a:ext>
              </a:extLst>
            </p:cNvPr>
            <p:cNvSpPr/>
            <p:nvPr/>
          </p:nvSpPr>
          <p:spPr>
            <a:xfrm>
              <a:off x="11117581" y="2449513"/>
              <a:ext cx="600075" cy="847725"/>
            </a:xfrm>
            <a:custGeom>
              <a:avLst/>
              <a:gdLst>
                <a:gd name="connsiteX0" fmla="*/ 606743 w 600075"/>
                <a:gd name="connsiteY0" fmla="*/ 303848 h 847725"/>
                <a:gd name="connsiteX1" fmla="*/ 600075 w 600075"/>
                <a:gd name="connsiteY1" fmla="*/ 240983 h 847725"/>
                <a:gd name="connsiteX2" fmla="*/ 405765 w 600075"/>
                <a:gd name="connsiteY2" fmla="*/ 43815 h 847725"/>
                <a:gd name="connsiteX3" fmla="*/ 544830 w 600075"/>
                <a:gd name="connsiteY3" fmla="*/ 119063 h 847725"/>
                <a:gd name="connsiteX4" fmla="*/ 303847 w 600075"/>
                <a:gd name="connsiteY4" fmla="*/ 0 h 847725"/>
                <a:gd name="connsiteX5" fmla="*/ 0 w 600075"/>
                <a:gd name="connsiteY5" fmla="*/ 303848 h 847725"/>
                <a:gd name="connsiteX6" fmla="*/ 25717 w 600075"/>
                <a:gd name="connsiteY6" fmla="*/ 426720 h 847725"/>
                <a:gd name="connsiteX7" fmla="*/ 0 w 600075"/>
                <a:gd name="connsiteY7" fmla="*/ 549593 h 847725"/>
                <a:gd name="connsiteX8" fmla="*/ 17145 w 600075"/>
                <a:gd name="connsiteY8" fmla="*/ 649605 h 847725"/>
                <a:gd name="connsiteX9" fmla="*/ 10477 w 600075"/>
                <a:gd name="connsiteY9" fmla="*/ 585788 h 847725"/>
                <a:gd name="connsiteX10" fmla="*/ 20955 w 600075"/>
                <a:gd name="connsiteY10" fmla="*/ 509588 h 847725"/>
                <a:gd name="connsiteX11" fmla="*/ 16192 w 600075"/>
                <a:gd name="connsiteY11" fmla="*/ 561023 h 847725"/>
                <a:gd name="connsiteX12" fmla="*/ 61913 w 600075"/>
                <a:gd name="connsiteY12" fmla="*/ 719138 h 847725"/>
                <a:gd name="connsiteX13" fmla="*/ 77152 w 600075"/>
                <a:gd name="connsiteY13" fmla="*/ 733425 h 847725"/>
                <a:gd name="connsiteX14" fmla="*/ 73342 w 600075"/>
                <a:gd name="connsiteY14" fmla="*/ 721043 h 847725"/>
                <a:gd name="connsiteX15" fmla="*/ 196215 w 600075"/>
                <a:gd name="connsiteY15" fmla="*/ 826770 h 847725"/>
                <a:gd name="connsiteX16" fmla="*/ 184785 w 600075"/>
                <a:gd name="connsiteY16" fmla="*/ 822960 h 847725"/>
                <a:gd name="connsiteX17" fmla="*/ 125730 w 600075"/>
                <a:gd name="connsiteY17" fmla="*/ 788670 h 847725"/>
                <a:gd name="connsiteX18" fmla="*/ 130493 w 600075"/>
                <a:gd name="connsiteY18" fmla="*/ 794385 h 847725"/>
                <a:gd name="connsiteX19" fmla="*/ 220980 w 600075"/>
                <a:gd name="connsiteY19" fmla="*/ 842010 h 847725"/>
                <a:gd name="connsiteX20" fmla="*/ 303847 w 600075"/>
                <a:gd name="connsiteY20" fmla="*/ 853440 h 847725"/>
                <a:gd name="connsiteX21" fmla="*/ 607695 w 600075"/>
                <a:gd name="connsiteY21" fmla="*/ 549593 h 847725"/>
                <a:gd name="connsiteX22" fmla="*/ 581978 w 600075"/>
                <a:gd name="connsiteY22" fmla="*/ 426720 h 847725"/>
                <a:gd name="connsiteX23" fmla="*/ 606743 w 600075"/>
                <a:gd name="connsiteY23" fmla="*/ 303848 h 847725"/>
                <a:gd name="connsiteX24" fmla="*/ 530543 w 600075"/>
                <a:gd name="connsiteY24" fmla="*/ 303848 h 847725"/>
                <a:gd name="connsiteX25" fmla="*/ 526733 w 600075"/>
                <a:gd name="connsiteY25" fmla="*/ 344805 h 847725"/>
                <a:gd name="connsiteX26" fmla="*/ 500062 w 600075"/>
                <a:gd name="connsiteY26" fmla="*/ 319088 h 847725"/>
                <a:gd name="connsiteX27" fmla="*/ 500062 w 600075"/>
                <a:gd name="connsiteY27" fmla="*/ 320040 h 847725"/>
                <a:gd name="connsiteX28" fmla="*/ 302895 w 600075"/>
                <a:gd name="connsiteY28" fmla="*/ 247650 h 847725"/>
                <a:gd name="connsiteX29" fmla="*/ 107632 w 600075"/>
                <a:gd name="connsiteY29" fmla="*/ 318135 h 847725"/>
                <a:gd name="connsiteX30" fmla="*/ 107632 w 600075"/>
                <a:gd name="connsiteY30" fmla="*/ 317183 h 847725"/>
                <a:gd name="connsiteX31" fmla="*/ 79057 w 600075"/>
                <a:gd name="connsiteY31" fmla="*/ 344805 h 847725"/>
                <a:gd name="connsiteX32" fmla="*/ 75248 w 600075"/>
                <a:gd name="connsiteY32" fmla="*/ 303848 h 847725"/>
                <a:gd name="connsiteX33" fmla="*/ 141922 w 600075"/>
                <a:gd name="connsiteY33" fmla="*/ 142875 h 847725"/>
                <a:gd name="connsiteX34" fmla="*/ 302895 w 600075"/>
                <a:gd name="connsiteY34" fmla="*/ 76200 h 847725"/>
                <a:gd name="connsiteX35" fmla="*/ 463868 w 600075"/>
                <a:gd name="connsiteY35" fmla="*/ 142875 h 847725"/>
                <a:gd name="connsiteX36" fmla="*/ 530543 w 600075"/>
                <a:gd name="connsiteY36" fmla="*/ 303848 h 847725"/>
                <a:gd name="connsiteX37" fmla="*/ 494347 w 600075"/>
                <a:gd name="connsiteY37" fmla="*/ 426720 h 847725"/>
                <a:gd name="connsiteX38" fmla="*/ 463868 w 600075"/>
                <a:gd name="connsiteY38" fmla="*/ 463867 h 847725"/>
                <a:gd name="connsiteX39" fmla="*/ 302895 w 600075"/>
                <a:gd name="connsiteY39" fmla="*/ 530543 h 847725"/>
                <a:gd name="connsiteX40" fmla="*/ 141922 w 600075"/>
                <a:gd name="connsiteY40" fmla="*/ 463867 h 847725"/>
                <a:gd name="connsiteX41" fmla="*/ 111443 w 600075"/>
                <a:gd name="connsiteY41" fmla="*/ 426720 h 847725"/>
                <a:gd name="connsiteX42" fmla="*/ 141922 w 600075"/>
                <a:gd name="connsiteY42" fmla="*/ 389573 h 847725"/>
                <a:gd name="connsiteX43" fmla="*/ 302895 w 600075"/>
                <a:gd name="connsiteY43" fmla="*/ 322898 h 847725"/>
                <a:gd name="connsiteX44" fmla="*/ 463868 w 600075"/>
                <a:gd name="connsiteY44" fmla="*/ 389573 h 847725"/>
                <a:gd name="connsiteX45" fmla="*/ 494347 w 600075"/>
                <a:gd name="connsiteY45" fmla="*/ 426720 h 847725"/>
                <a:gd name="connsiteX46" fmla="*/ 439103 w 600075"/>
                <a:gd name="connsiteY46" fmla="*/ 66675 h 847725"/>
                <a:gd name="connsiteX47" fmla="*/ 409575 w 600075"/>
                <a:gd name="connsiteY47" fmla="*/ 56197 h 847725"/>
                <a:gd name="connsiteX48" fmla="*/ 427672 w 600075"/>
                <a:gd name="connsiteY48" fmla="*/ 66675 h 847725"/>
                <a:gd name="connsiteX49" fmla="*/ 263843 w 600075"/>
                <a:gd name="connsiteY49" fmla="*/ 42863 h 847725"/>
                <a:gd name="connsiteX50" fmla="*/ 342900 w 600075"/>
                <a:gd name="connsiteY50" fmla="*/ 37147 h 847725"/>
                <a:gd name="connsiteX51" fmla="*/ 330518 w 600075"/>
                <a:gd name="connsiteY51" fmla="*/ 33338 h 847725"/>
                <a:gd name="connsiteX52" fmla="*/ 439103 w 600075"/>
                <a:gd name="connsiteY52" fmla="*/ 66675 h 847725"/>
                <a:gd name="connsiteX53" fmla="*/ 23813 w 600075"/>
                <a:gd name="connsiteY53" fmla="*/ 246698 h 847725"/>
                <a:gd name="connsiteX54" fmla="*/ 23813 w 600075"/>
                <a:gd name="connsiteY54" fmla="*/ 239077 h 847725"/>
                <a:gd name="connsiteX55" fmla="*/ 353378 w 600075"/>
                <a:gd name="connsiteY55" fmla="*/ 13335 h 847725"/>
                <a:gd name="connsiteX56" fmla="*/ 458153 w 600075"/>
                <a:gd name="connsiteY56" fmla="*/ 54293 h 847725"/>
                <a:gd name="connsiteX57" fmla="*/ 370522 w 600075"/>
                <a:gd name="connsiteY57" fmla="*/ 22860 h 847725"/>
                <a:gd name="connsiteX58" fmla="*/ 23813 w 600075"/>
                <a:gd name="connsiteY58" fmla="*/ 246698 h 847725"/>
                <a:gd name="connsiteX59" fmla="*/ 69532 w 600075"/>
                <a:gd name="connsiteY59" fmla="*/ 303848 h 847725"/>
                <a:gd name="connsiteX60" fmla="*/ 69532 w 600075"/>
                <a:gd name="connsiteY60" fmla="*/ 303848 h 847725"/>
                <a:gd name="connsiteX61" fmla="*/ 80963 w 600075"/>
                <a:gd name="connsiteY61" fmla="*/ 218123 h 847725"/>
                <a:gd name="connsiteX62" fmla="*/ 102870 w 600075"/>
                <a:gd name="connsiteY62" fmla="*/ 175260 h 847725"/>
                <a:gd name="connsiteX63" fmla="*/ 69532 w 600075"/>
                <a:gd name="connsiteY63" fmla="*/ 303848 h 847725"/>
                <a:gd name="connsiteX64" fmla="*/ 130493 w 600075"/>
                <a:gd name="connsiteY64" fmla="*/ 716280 h 847725"/>
                <a:gd name="connsiteX65" fmla="*/ 103823 w 600075"/>
                <a:gd name="connsiteY65" fmla="*/ 677228 h 847725"/>
                <a:gd name="connsiteX66" fmla="*/ 200977 w 600075"/>
                <a:gd name="connsiteY66" fmla="*/ 766763 h 847725"/>
                <a:gd name="connsiteX67" fmla="*/ 201930 w 600075"/>
                <a:gd name="connsiteY67" fmla="*/ 767715 h 847725"/>
                <a:gd name="connsiteX68" fmla="*/ 130493 w 600075"/>
                <a:gd name="connsiteY68" fmla="*/ 716280 h 847725"/>
                <a:gd name="connsiteX69" fmla="*/ 468630 w 600075"/>
                <a:gd name="connsiteY69" fmla="*/ 795338 h 847725"/>
                <a:gd name="connsiteX70" fmla="*/ 212408 w 600075"/>
                <a:gd name="connsiteY70" fmla="*/ 822008 h 847725"/>
                <a:gd name="connsiteX71" fmla="*/ 381000 w 600075"/>
                <a:gd name="connsiteY71" fmla="*/ 828675 h 847725"/>
                <a:gd name="connsiteX72" fmla="*/ 281940 w 600075"/>
                <a:gd name="connsiteY72" fmla="*/ 833438 h 847725"/>
                <a:gd name="connsiteX73" fmla="*/ 466725 w 600075"/>
                <a:gd name="connsiteY73" fmla="*/ 782003 h 847725"/>
                <a:gd name="connsiteX74" fmla="*/ 480060 w 600075"/>
                <a:gd name="connsiteY74" fmla="*/ 773430 h 847725"/>
                <a:gd name="connsiteX75" fmla="*/ 465772 w 600075"/>
                <a:gd name="connsiteY75" fmla="*/ 789623 h 847725"/>
                <a:gd name="connsiteX76" fmla="*/ 468630 w 600075"/>
                <a:gd name="connsiteY76" fmla="*/ 795338 h 847725"/>
                <a:gd name="connsiteX77" fmla="*/ 486728 w 600075"/>
                <a:gd name="connsiteY77" fmla="*/ 729615 h 847725"/>
                <a:gd name="connsiteX78" fmla="*/ 449580 w 600075"/>
                <a:gd name="connsiteY78" fmla="*/ 759143 h 847725"/>
                <a:gd name="connsiteX79" fmla="*/ 531495 w 600075"/>
                <a:gd name="connsiteY79" fmla="*/ 655320 h 847725"/>
                <a:gd name="connsiteX80" fmla="*/ 532448 w 600075"/>
                <a:gd name="connsiteY80" fmla="*/ 654368 h 847725"/>
                <a:gd name="connsiteX81" fmla="*/ 486728 w 600075"/>
                <a:gd name="connsiteY81" fmla="*/ 729615 h 847725"/>
                <a:gd name="connsiteX82" fmla="*/ 350520 w 600075"/>
                <a:gd name="connsiteY82" fmla="*/ 782003 h 847725"/>
                <a:gd name="connsiteX83" fmla="*/ 192405 w 600075"/>
                <a:gd name="connsiteY83" fmla="*/ 747713 h 847725"/>
                <a:gd name="connsiteX84" fmla="*/ 142875 w 600075"/>
                <a:gd name="connsiteY84" fmla="*/ 710565 h 847725"/>
                <a:gd name="connsiteX85" fmla="*/ 76200 w 600075"/>
                <a:gd name="connsiteY85" fmla="*/ 549593 h 847725"/>
                <a:gd name="connsiteX86" fmla="*/ 80010 w 600075"/>
                <a:gd name="connsiteY86" fmla="*/ 508635 h 847725"/>
                <a:gd name="connsiteX87" fmla="*/ 108585 w 600075"/>
                <a:gd name="connsiteY87" fmla="*/ 536258 h 847725"/>
                <a:gd name="connsiteX88" fmla="*/ 108585 w 600075"/>
                <a:gd name="connsiteY88" fmla="*/ 535305 h 847725"/>
                <a:gd name="connsiteX89" fmla="*/ 303847 w 600075"/>
                <a:gd name="connsiteY89" fmla="*/ 606743 h 847725"/>
                <a:gd name="connsiteX90" fmla="*/ 501015 w 600075"/>
                <a:gd name="connsiteY90" fmla="*/ 533400 h 847725"/>
                <a:gd name="connsiteX91" fmla="*/ 501015 w 600075"/>
                <a:gd name="connsiteY91" fmla="*/ 534353 h 847725"/>
                <a:gd name="connsiteX92" fmla="*/ 527685 w 600075"/>
                <a:gd name="connsiteY92" fmla="*/ 508635 h 847725"/>
                <a:gd name="connsiteX93" fmla="*/ 531495 w 600075"/>
                <a:gd name="connsiteY93" fmla="*/ 549593 h 847725"/>
                <a:gd name="connsiteX94" fmla="*/ 464820 w 600075"/>
                <a:gd name="connsiteY94" fmla="*/ 710565 h 847725"/>
                <a:gd name="connsiteX95" fmla="*/ 303847 w 600075"/>
                <a:gd name="connsiteY95" fmla="*/ 777240 h 847725"/>
                <a:gd name="connsiteX96" fmla="*/ 209550 w 600075"/>
                <a:gd name="connsiteY96" fmla="*/ 757238 h 847725"/>
                <a:gd name="connsiteX97" fmla="*/ 343853 w 600075"/>
                <a:gd name="connsiteY97" fmla="*/ 777240 h 847725"/>
                <a:gd name="connsiteX98" fmla="*/ 537210 w 600075"/>
                <a:gd name="connsiteY98" fmla="*/ 513398 h 847725"/>
                <a:gd name="connsiteX99" fmla="*/ 534353 w 600075"/>
                <a:gd name="connsiteY99" fmla="*/ 499110 h 847725"/>
                <a:gd name="connsiteX100" fmla="*/ 535305 w 600075"/>
                <a:gd name="connsiteY100" fmla="*/ 498158 h 847725"/>
                <a:gd name="connsiteX101" fmla="*/ 541020 w 600075"/>
                <a:gd name="connsiteY101" fmla="*/ 523875 h 847725"/>
                <a:gd name="connsiteX102" fmla="*/ 350520 w 600075"/>
                <a:gd name="connsiteY102" fmla="*/ 782003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0075" h="847725">
                  <a:moveTo>
                    <a:pt x="606743" y="303848"/>
                  </a:moveTo>
                  <a:cubicBezTo>
                    <a:pt x="606743" y="281940"/>
                    <a:pt x="604837" y="261938"/>
                    <a:pt x="600075" y="240983"/>
                  </a:cubicBezTo>
                  <a:cubicBezTo>
                    <a:pt x="577215" y="143827"/>
                    <a:pt x="501968" y="74295"/>
                    <a:pt x="405765" y="43815"/>
                  </a:cubicBezTo>
                  <a:cubicBezTo>
                    <a:pt x="459105" y="57150"/>
                    <a:pt x="506730" y="83820"/>
                    <a:pt x="544830" y="119063"/>
                  </a:cubicBezTo>
                  <a:cubicBezTo>
                    <a:pt x="489585" y="46672"/>
                    <a:pt x="401955" y="0"/>
                    <a:pt x="303847" y="0"/>
                  </a:cubicBezTo>
                  <a:cubicBezTo>
                    <a:pt x="136208" y="0"/>
                    <a:pt x="0" y="136208"/>
                    <a:pt x="0" y="303848"/>
                  </a:cubicBezTo>
                  <a:cubicBezTo>
                    <a:pt x="0" y="347663"/>
                    <a:pt x="9525" y="389573"/>
                    <a:pt x="25717" y="426720"/>
                  </a:cubicBezTo>
                  <a:cubicBezTo>
                    <a:pt x="8572" y="464820"/>
                    <a:pt x="0" y="505778"/>
                    <a:pt x="0" y="549593"/>
                  </a:cubicBezTo>
                  <a:cubicBezTo>
                    <a:pt x="0" y="584835"/>
                    <a:pt x="5715" y="618173"/>
                    <a:pt x="17145" y="649605"/>
                  </a:cubicBezTo>
                  <a:cubicBezTo>
                    <a:pt x="12382" y="628650"/>
                    <a:pt x="10477" y="607695"/>
                    <a:pt x="10477" y="585788"/>
                  </a:cubicBezTo>
                  <a:cubicBezTo>
                    <a:pt x="10477" y="559118"/>
                    <a:pt x="14288" y="533400"/>
                    <a:pt x="20955" y="509588"/>
                  </a:cubicBezTo>
                  <a:cubicBezTo>
                    <a:pt x="18097" y="526733"/>
                    <a:pt x="16192" y="543878"/>
                    <a:pt x="16192" y="561023"/>
                  </a:cubicBezTo>
                  <a:cubicBezTo>
                    <a:pt x="16192" y="619125"/>
                    <a:pt x="33338" y="673418"/>
                    <a:pt x="61913" y="719138"/>
                  </a:cubicBezTo>
                  <a:cubicBezTo>
                    <a:pt x="66675" y="723900"/>
                    <a:pt x="72390" y="728663"/>
                    <a:pt x="77152" y="733425"/>
                  </a:cubicBezTo>
                  <a:cubicBezTo>
                    <a:pt x="75248" y="729615"/>
                    <a:pt x="74295" y="724853"/>
                    <a:pt x="73342" y="721043"/>
                  </a:cubicBezTo>
                  <a:cubicBezTo>
                    <a:pt x="100013" y="767715"/>
                    <a:pt x="148590" y="802958"/>
                    <a:pt x="196215" y="826770"/>
                  </a:cubicBezTo>
                  <a:cubicBezTo>
                    <a:pt x="192405" y="826770"/>
                    <a:pt x="188595" y="824865"/>
                    <a:pt x="184785" y="822960"/>
                  </a:cubicBezTo>
                  <a:cubicBezTo>
                    <a:pt x="163830" y="813435"/>
                    <a:pt x="144780" y="801053"/>
                    <a:pt x="125730" y="788670"/>
                  </a:cubicBezTo>
                  <a:cubicBezTo>
                    <a:pt x="127635" y="790575"/>
                    <a:pt x="129540" y="792480"/>
                    <a:pt x="130493" y="794385"/>
                  </a:cubicBezTo>
                  <a:cubicBezTo>
                    <a:pt x="157163" y="815340"/>
                    <a:pt x="187643" y="831533"/>
                    <a:pt x="220980" y="842010"/>
                  </a:cubicBezTo>
                  <a:cubicBezTo>
                    <a:pt x="247650" y="849630"/>
                    <a:pt x="275272" y="853440"/>
                    <a:pt x="303847" y="853440"/>
                  </a:cubicBezTo>
                  <a:cubicBezTo>
                    <a:pt x="471487" y="853440"/>
                    <a:pt x="607695" y="717233"/>
                    <a:pt x="607695" y="549593"/>
                  </a:cubicBezTo>
                  <a:cubicBezTo>
                    <a:pt x="607695" y="505778"/>
                    <a:pt x="598170" y="463867"/>
                    <a:pt x="581978" y="426720"/>
                  </a:cubicBezTo>
                  <a:cubicBezTo>
                    <a:pt x="598170" y="389573"/>
                    <a:pt x="606743" y="347663"/>
                    <a:pt x="606743" y="303848"/>
                  </a:cubicBezTo>
                  <a:close/>
                  <a:moveTo>
                    <a:pt x="530543" y="303848"/>
                  </a:moveTo>
                  <a:cubicBezTo>
                    <a:pt x="530543" y="318135"/>
                    <a:pt x="529590" y="331470"/>
                    <a:pt x="526733" y="344805"/>
                  </a:cubicBezTo>
                  <a:cubicBezTo>
                    <a:pt x="518160" y="336233"/>
                    <a:pt x="509587" y="327660"/>
                    <a:pt x="500062" y="319088"/>
                  </a:cubicBezTo>
                  <a:lnTo>
                    <a:pt x="500062" y="320040"/>
                  </a:lnTo>
                  <a:cubicBezTo>
                    <a:pt x="456247" y="281940"/>
                    <a:pt x="391478" y="247650"/>
                    <a:pt x="302895" y="247650"/>
                  </a:cubicBezTo>
                  <a:cubicBezTo>
                    <a:pt x="215265" y="247650"/>
                    <a:pt x="151447" y="280988"/>
                    <a:pt x="107632" y="318135"/>
                  </a:cubicBezTo>
                  <a:lnTo>
                    <a:pt x="107632" y="317183"/>
                  </a:lnTo>
                  <a:cubicBezTo>
                    <a:pt x="97155" y="325755"/>
                    <a:pt x="87630" y="334328"/>
                    <a:pt x="79057" y="344805"/>
                  </a:cubicBezTo>
                  <a:cubicBezTo>
                    <a:pt x="76200" y="331470"/>
                    <a:pt x="75248" y="318135"/>
                    <a:pt x="75248" y="303848"/>
                  </a:cubicBezTo>
                  <a:cubicBezTo>
                    <a:pt x="75248" y="240983"/>
                    <a:pt x="100965" y="184785"/>
                    <a:pt x="141922" y="142875"/>
                  </a:cubicBezTo>
                  <a:cubicBezTo>
                    <a:pt x="182880" y="101918"/>
                    <a:pt x="240030" y="76200"/>
                    <a:pt x="302895" y="76200"/>
                  </a:cubicBezTo>
                  <a:cubicBezTo>
                    <a:pt x="365760" y="76200"/>
                    <a:pt x="421958" y="101918"/>
                    <a:pt x="463868" y="142875"/>
                  </a:cubicBezTo>
                  <a:cubicBezTo>
                    <a:pt x="505778" y="184785"/>
                    <a:pt x="530543" y="240983"/>
                    <a:pt x="530543" y="303848"/>
                  </a:cubicBezTo>
                  <a:close/>
                  <a:moveTo>
                    <a:pt x="494347" y="426720"/>
                  </a:moveTo>
                  <a:cubicBezTo>
                    <a:pt x="485775" y="440055"/>
                    <a:pt x="475297" y="452438"/>
                    <a:pt x="463868" y="463867"/>
                  </a:cubicBezTo>
                  <a:cubicBezTo>
                    <a:pt x="422910" y="504825"/>
                    <a:pt x="365760" y="530543"/>
                    <a:pt x="302895" y="530543"/>
                  </a:cubicBezTo>
                  <a:cubicBezTo>
                    <a:pt x="240030" y="530543"/>
                    <a:pt x="183833" y="504825"/>
                    <a:pt x="141922" y="463867"/>
                  </a:cubicBezTo>
                  <a:cubicBezTo>
                    <a:pt x="130493" y="452438"/>
                    <a:pt x="120015" y="440055"/>
                    <a:pt x="111443" y="426720"/>
                  </a:cubicBezTo>
                  <a:cubicBezTo>
                    <a:pt x="120015" y="413385"/>
                    <a:pt x="130493" y="401003"/>
                    <a:pt x="141922" y="389573"/>
                  </a:cubicBezTo>
                  <a:cubicBezTo>
                    <a:pt x="182880" y="348615"/>
                    <a:pt x="240030" y="322898"/>
                    <a:pt x="302895" y="322898"/>
                  </a:cubicBezTo>
                  <a:cubicBezTo>
                    <a:pt x="365760" y="322898"/>
                    <a:pt x="421958" y="348615"/>
                    <a:pt x="463868" y="389573"/>
                  </a:cubicBezTo>
                  <a:cubicBezTo>
                    <a:pt x="475297" y="401003"/>
                    <a:pt x="485775" y="413385"/>
                    <a:pt x="494347" y="426720"/>
                  </a:cubicBezTo>
                  <a:close/>
                  <a:moveTo>
                    <a:pt x="439103" y="66675"/>
                  </a:moveTo>
                  <a:cubicBezTo>
                    <a:pt x="429578" y="62865"/>
                    <a:pt x="419100" y="60007"/>
                    <a:pt x="409575" y="56197"/>
                  </a:cubicBezTo>
                  <a:cubicBezTo>
                    <a:pt x="416243" y="59055"/>
                    <a:pt x="422910" y="62865"/>
                    <a:pt x="427672" y="66675"/>
                  </a:cubicBezTo>
                  <a:cubicBezTo>
                    <a:pt x="376238" y="39053"/>
                    <a:pt x="318135" y="36195"/>
                    <a:pt x="263843" y="42863"/>
                  </a:cubicBezTo>
                  <a:cubicBezTo>
                    <a:pt x="294322" y="36195"/>
                    <a:pt x="319088" y="36195"/>
                    <a:pt x="342900" y="37147"/>
                  </a:cubicBezTo>
                  <a:cubicBezTo>
                    <a:pt x="339090" y="35243"/>
                    <a:pt x="335280" y="34290"/>
                    <a:pt x="330518" y="33338"/>
                  </a:cubicBezTo>
                  <a:cubicBezTo>
                    <a:pt x="362903" y="35243"/>
                    <a:pt x="402908" y="44768"/>
                    <a:pt x="439103" y="66675"/>
                  </a:cubicBezTo>
                  <a:close/>
                  <a:moveTo>
                    <a:pt x="23813" y="246698"/>
                  </a:moveTo>
                  <a:lnTo>
                    <a:pt x="23813" y="239077"/>
                  </a:lnTo>
                  <a:cubicBezTo>
                    <a:pt x="51435" y="86678"/>
                    <a:pt x="199072" y="-15240"/>
                    <a:pt x="353378" y="13335"/>
                  </a:cubicBezTo>
                  <a:cubicBezTo>
                    <a:pt x="391478" y="20003"/>
                    <a:pt x="426720" y="34290"/>
                    <a:pt x="458153" y="54293"/>
                  </a:cubicBezTo>
                  <a:cubicBezTo>
                    <a:pt x="431483" y="40005"/>
                    <a:pt x="401955" y="28575"/>
                    <a:pt x="370522" y="22860"/>
                  </a:cubicBezTo>
                  <a:cubicBezTo>
                    <a:pt x="216218" y="-3810"/>
                    <a:pt x="52388" y="94298"/>
                    <a:pt x="23813" y="246698"/>
                  </a:cubicBezTo>
                  <a:close/>
                  <a:moveTo>
                    <a:pt x="69532" y="303848"/>
                  </a:moveTo>
                  <a:cubicBezTo>
                    <a:pt x="69532" y="304800"/>
                    <a:pt x="69532" y="304800"/>
                    <a:pt x="69532" y="303848"/>
                  </a:cubicBezTo>
                  <a:cubicBezTo>
                    <a:pt x="68580" y="276225"/>
                    <a:pt x="68580" y="251460"/>
                    <a:pt x="80963" y="218123"/>
                  </a:cubicBezTo>
                  <a:cubicBezTo>
                    <a:pt x="86677" y="203835"/>
                    <a:pt x="94298" y="188595"/>
                    <a:pt x="102870" y="175260"/>
                  </a:cubicBezTo>
                  <a:cubicBezTo>
                    <a:pt x="84773" y="208598"/>
                    <a:pt x="67627" y="260033"/>
                    <a:pt x="69532" y="303848"/>
                  </a:cubicBezTo>
                  <a:close/>
                  <a:moveTo>
                    <a:pt x="130493" y="716280"/>
                  </a:moveTo>
                  <a:cubicBezTo>
                    <a:pt x="120968" y="704850"/>
                    <a:pt x="110490" y="690563"/>
                    <a:pt x="103823" y="677228"/>
                  </a:cubicBezTo>
                  <a:cubicBezTo>
                    <a:pt x="124777" y="707708"/>
                    <a:pt x="161925" y="747713"/>
                    <a:pt x="200977" y="766763"/>
                  </a:cubicBezTo>
                  <a:cubicBezTo>
                    <a:pt x="201930" y="767715"/>
                    <a:pt x="201930" y="767715"/>
                    <a:pt x="201930" y="767715"/>
                  </a:cubicBezTo>
                  <a:cubicBezTo>
                    <a:pt x="176213" y="754380"/>
                    <a:pt x="154305" y="742950"/>
                    <a:pt x="130493" y="716280"/>
                  </a:cubicBezTo>
                  <a:close/>
                  <a:moveTo>
                    <a:pt x="468630" y="795338"/>
                  </a:moveTo>
                  <a:cubicBezTo>
                    <a:pt x="398145" y="849630"/>
                    <a:pt x="295275" y="860108"/>
                    <a:pt x="212408" y="822008"/>
                  </a:cubicBezTo>
                  <a:cubicBezTo>
                    <a:pt x="265747" y="840105"/>
                    <a:pt x="328613" y="846773"/>
                    <a:pt x="381000" y="828675"/>
                  </a:cubicBezTo>
                  <a:cubicBezTo>
                    <a:pt x="349568" y="834390"/>
                    <a:pt x="315278" y="839153"/>
                    <a:pt x="281940" y="833438"/>
                  </a:cubicBezTo>
                  <a:cubicBezTo>
                    <a:pt x="346710" y="838200"/>
                    <a:pt x="416243" y="821055"/>
                    <a:pt x="466725" y="782003"/>
                  </a:cubicBezTo>
                  <a:cubicBezTo>
                    <a:pt x="470535" y="783908"/>
                    <a:pt x="477203" y="776288"/>
                    <a:pt x="480060" y="773430"/>
                  </a:cubicBezTo>
                  <a:cubicBezTo>
                    <a:pt x="475297" y="778193"/>
                    <a:pt x="469583" y="783908"/>
                    <a:pt x="465772" y="789623"/>
                  </a:cubicBezTo>
                  <a:cubicBezTo>
                    <a:pt x="461010" y="796290"/>
                    <a:pt x="459105" y="802005"/>
                    <a:pt x="468630" y="795338"/>
                  </a:cubicBezTo>
                  <a:close/>
                  <a:moveTo>
                    <a:pt x="486728" y="729615"/>
                  </a:moveTo>
                  <a:cubicBezTo>
                    <a:pt x="476250" y="740093"/>
                    <a:pt x="462915" y="750570"/>
                    <a:pt x="449580" y="759143"/>
                  </a:cubicBezTo>
                  <a:cubicBezTo>
                    <a:pt x="479108" y="736283"/>
                    <a:pt x="515303" y="696278"/>
                    <a:pt x="531495" y="655320"/>
                  </a:cubicBezTo>
                  <a:cubicBezTo>
                    <a:pt x="532448" y="654368"/>
                    <a:pt x="532448" y="654368"/>
                    <a:pt x="532448" y="654368"/>
                  </a:cubicBezTo>
                  <a:cubicBezTo>
                    <a:pt x="521018" y="681038"/>
                    <a:pt x="511493" y="703898"/>
                    <a:pt x="486728" y="729615"/>
                  </a:cubicBezTo>
                  <a:close/>
                  <a:moveTo>
                    <a:pt x="350520" y="782003"/>
                  </a:moveTo>
                  <a:cubicBezTo>
                    <a:pt x="293370" y="790575"/>
                    <a:pt x="238125" y="777240"/>
                    <a:pt x="192405" y="747713"/>
                  </a:cubicBezTo>
                  <a:cubicBezTo>
                    <a:pt x="174308" y="737235"/>
                    <a:pt x="157163" y="724853"/>
                    <a:pt x="142875" y="710565"/>
                  </a:cubicBezTo>
                  <a:cubicBezTo>
                    <a:pt x="101917" y="669608"/>
                    <a:pt x="76200" y="612458"/>
                    <a:pt x="76200" y="549593"/>
                  </a:cubicBezTo>
                  <a:cubicBezTo>
                    <a:pt x="76200" y="535305"/>
                    <a:pt x="77152" y="521970"/>
                    <a:pt x="80010" y="508635"/>
                  </a:cubicBezTo>
                  <a:cubicBezTo>
                    <a:pt x="88582" y="518160"/>
                    <a:pt x="98107" y="527685"/>
                    <a:pt x="108585" y="536258"/>
                  </a:cubicBezTo>
                  <a:lnTo>
                    <a:pt x="108585" y="535305"/>
                  </a:lnTo>
                  <a:cubicBezTo>
                    <a:pt x="152400" y="573405"/>
                    <a:pt x="216218" y="606743"/>
                    <a:pt x="303847" y="606743"/>
                  </a:cubicBezTo>
                  <a:cubicBezTo>
                    <a:pt x="392430" y="606743"/>
                    <a:pt x="457200" y="571500"/>
                    <a:pt x="501015" y="533400"/>
                  </a:cubicBezTo>
                  <a:lnTo>
                    <a:pt x="501015" y="534353"/>
                  </a:lnTo>
                  <a:cubicBezTo>
                    <a:pt x="510540" y="526733"/>
                    <a:pt x="519112" y="518160"/>
                    <a:pt x="527685" y="508635"/>
                  </a:cubicBezTo>
                  <a:cubicBezTo>
                    <a:pt x="530543" y="521970"/>
                    <a:pt x="531495" y="535305"/>
                    <a:pt x="531495" y="549593"/>
                  </a:cubicBezTo>
                  <a:cubicBezTo>
                    <a:pt x="531495" y="612458"/>
                    <a:pt x="505778" y="668655"/>
                    <a:pt x="464820" y="710565"/>
                  </a:cubicBezTo>
                  <a:cubicBezTo>
                    <a:pt x="423862" y="751523"/>
                    <a:pt x="366713" y="777240"/>
                    <a:pt x="303847" y="777240"/>
                  </a:cubicBezTo>
                  <a:cubicBezTo>
                    <a:pt x="270510" y="777240"/>
                    <a:pt x="238125" y="769620"/>
                    <a:pt x="209550" y="757238"/>
                  </a:cubicBezTo>
                  <a:cubicBezTo>
                    <a:pt x="249555" y="776288"/>
                    <a:pt x="296228" y="784860"/>
                    <a:pt x="343853" y="777240"/>
                  </a:cubicBezTo>
                  <a:cubicBezTo>
                    <a:pt x="469583" y="757238"/>
                    <a:pt x="556260" y="640080"/>
                    <a:pt x="537210" y="513398"/>
                  </a:cubicBezTo>
                  <a:cubicBezTo>
                    <a:pt x="536258" y="508635"/>
                    <a:pt x="535305" y="503873"/>
                    <a:pt x="534353" y="499110"/>
                  </a:cubicBezTo>
                  <a:lnTo>
                    <a:pt x="535305" y="498158"/>
                  </a:lnTo>
                  <a:cubicBezTo>
                    <a:pt x="537210" y="506730"/>
                    <a:pt x="539115" y="515303"/>
                    <a:pt x="541020" y="523875"/>
                  </a:cubicBezTo>
                  <a:cubicBezTo>
                    <a:pt x="560070" y="647700"/>
                    <a:pt x="474345" y="762953"/>
                    <a:pt x="350520" y="782003"/>
                  </a:cubicBezTo>
                  <a:close/>
                </a:path>
              </a:pathLst>
            </a:custGeom>
            <a:solidFill>
              <a:srgbClr val="FDC300"/>
            </a:solidFill>
            <a:ln w="9525" cap="flat">
              <a:noFill/>
              <a:prstDash val="solid"/>
              <a:miter/>
            </a:ln>
          </p:spPr>
          <p:txBody>
            <a:bodyPr rtlCol="0" anchor="ctr"/>
            <a:lstStyle/>
            <a:p>
              <a:endParaRPr lang="en-GB" noProof="0"/>
            </a:p>
          </p:txBody>
        </p:sp>
        <p:sp>
          <p:nvSpPr>
            <p:cNvPr id="12" name="Freeform: Shape 11">
              <a:extLst>
                <a:ext uri="{FF2B5EF4-FFF2-40B4-BE49-F238E27FC236}">
                  <a16:creationId xmlns:a16="http://schemas.microsoft.com/office/drawing/2014/main" id="{08FBFE8A-49AB-4B16-A657-5B3992A81153}"/>
                </a:ext>
              </a:extLst>
            </p:cNvPr>
            <p:cNvSpPr/>
            <p:nvPr/>
          </p:nvSpPr>
          <p:spPr>
            <a:xfrm>
              <a:off x="11919586" y="2680018"/>
              <a:ext cx="2714625" cy="485775"/>
            </a:xfrm>
            <a:custGeom>
              <a:avLst/>
              <a:gdLst>
                <a:gd name="connsiteX0" fmla="*/ 1162050 w 2714625"/>
                <a:gd name="connsiteY0" fmla="*/ 156210 h 485775"/>
                <a:gd name="connsiteX1" fmla="*/ 1162050 w 2714625"/>
                <a:gd name="connsiteY1" fmla="*/ 156210 h 485775"/>
                <a:gd name="connsiteX2" fmla="*/ 1164908 w 2714625"/>
                <a:gd name="connsiteY2" fmla="*/ 156210 h 485775"/>
                <a:gd name="connsiteX3" fmla="*/ 1174433 w 2714625"/>
                <a:gd name="connsiteY3" fmla="*/ 154305 h 485775"/>
                <a:gd name="connsiteX4" fmla="*/ 1174433 w 2714625"/>
                <a:gd name="connsiteY4" fmla="*/ 154305 h 485775"/>
                <a:gd name="connsiteX5" fmla="*/ 1174433 w 2714625"/>
                <a:gd name="connsiteY5" fmla="*/ 154305 h 485775"/>
                <a:gd name="connsiteX6" fmla="*/ 1185862 w 2714625"/>
                <a:gd name="connsiteY6" fmla="*/ 132397 h 485775"/>
                <a:gd name="connsiteX7" fmla="*/ 1174433 w 2714625"/>
                <a:gd name="connsiteY7" fmla="*/ 110490 h 485775"/>
                <a:gd name="connsiteX8" fmla="*/ 1163003 w 2714625"/>
                <a:gd name="connsiteY8" fmla="*/ 107632 h 485775"/>
                <a:gd name="connsiteX9" fmla="*/ 1124903 w 2714625"/>
                <a:gd name="connsiteY9" fmla="*/ 107632 h 485775"/>
                <a:gd name="connsiteX10" fmla="*/ 1124903 w 2714625"/>
                <a:gd name="connsiteY10" fmla="*/ 48577 h 485775"/>
                <a:gd name="connsiteX11" fmla="*/ 1122998 w 2714625"/>
                <a:gd name="connsiteY11" fmla="*/ 37147 h 485775"/>
                <a:gd name="connsiteX12" fmla="*/ 1097280 w 2714625"/>
                <a:gd name="connsiteY12" fmla="*/ 22860 h 485775"/>
                <a:gd name="connsiteX13" fmla="*/ 1096328 w 2714625"/>
                <a:gd name="connsiteY13" fmla="*/ 22860 h 485775"/>
                <a:gd name="connsiteX14" fmla="*/ 1071562 w 2714625"/>
                <a:gd name="connsiteY14" fmla="*/ 37147 h 485775"/>
                <a:gd name="connsiteX15" fmla="*/ 1068705 w 2714625"/>
                <a:gd name="connsiteY15" fmla="*/ 48577 h 485775"/>
                <a:gd name="connsiteX16" fmla="*/ 1068705 w 2714625"/>
                <a:gd name="connsiteY16" fmla="*/ 48577 h 485775"/>
                <a:gd name="connsiteX17" fmla="*/ 1068705 w 2714625"/>
                <a:gd name="connsiteY17" fmla="*/ 107632 h 485775"/>
                <a:gd name="connsiteX18" fmla="*/ 1036320 w 2714625"/>
                <a:gd name="connsiteY18" fmla="*/ 107632 h 485775"/>
                <a:gd name="connsiteX19" fmla="*/ 1035368 w 2714625"/>
                <a:gd name="connsiteY19" fmla="*/ 107632 h 485775"/>
                <a:gd name="connsiteX20" fmla="*/ 1025843 w 2714625"/>
                <a:gd name="connsiteY20" fmla="*/ 109538 h 485775"/>
                <a:gd name="connsiteX21" fmla="*/ 1013460 w 2714625"/>
                <a:gd name="connsiteY21" fmla="*/ 131445 h 485775"/>
                <a:gd name="connsiteX22" fmla="*/ 1024890 w 2714625"/>
                <a:gd name="connsiteY22" fmla="*/ 153352 h 485775"/>
                <a:gd name="connsiteX23" fmla="*/ 1033462 w 2714625"/>
                <a:gd name="connsiteY23" fmla="*/ 155258 h 485775"/>
                <a:gd name="connsiteX24" fmla="*/ 1036320 w 2714625"/>
                <a:gd name="connsiteY24" fmla="*/ 155258 h 485775"/>
                <a:gd name="connsiteX25" fmla="*/ 1036320 w 2714625"/>
                <a:gd name="connsiteY25" fmla="*/ 155258 h 485775"/>
                <a:gd name="connsiteX26" fmla="*/ 1068705 w 2714625"/>
                <a:gd name="connsiteY26" fmla="*/ 155258 h 485775"/>
                <a:gd name="connsiteX27" fmla="*/ 1068705 w 2714625"/>
                <a:gd name="connsiteY27" fmla="*/ 308610 h 485775"/>
                <a:gd name="connsiteX28" fmla="*/ 1072515 w 2714625"/>
                <a:gd name="connsiteY28" fmla="*/ 354330 h 485775"/>
                <a:gd name="connsiteX29" fmla="*/ 1082993 w 2714625"/>
                <a:gd name="connsiteY29" fmla="*/ 373380 h 485775"/>
                <a:gd name="connsiteX30" fmla="*/ 1145858 w 2714625"/>
                <a:gd name="connsiteY30" fmla="*/ 394335 h 485775"/>
                <a:gd name="connsiteX31" fmla="*/ 1181100 w 2714625"/>
                <a:gd name="connsiteY31" fmla="*/ 370522 h 485775"/>
                <a:gd name="connsiteX32" fmla="*/ 1170623 w 2714625"/>
                <a:gd name="connsiteY32" fmla="*/ 349568 h 485775"/>
                <a:gd name="connsiteX33" fmla="*/ 1160145 w 2714625"/>
                <a:gd name="connsiteY33" fmla="*/ 346710 h 485775"/>
                <a:gd name="connsiteX34" fmla="*/ 1151573 w 2714625"/>
                <a:gd name="connsiteY34" fmla="*/ 345758 h 485775"/>
                <a:gd name="connsiteX35" fmla="*/ 1128712 w 2714625"/>
                <a:gd name="connsiteY35" fmla="*/ 339090 h 485775"/>
                <a:gd name="connsiteX36" fmla="*/ 1122998 w 2714625"/>
                <a:gd name="connsiteY36" fmla="*/ 315278 h 485775"/>
                <a:gd name="connsiteX37" fmla="*/ 1122998 w 2714625"/>
                <a:gd name="connsiteY37" fmla="*/ 156210 h 485775"/>
                <a:gd name="connsiteX38" fmla="*/ 1162050 w 2714625"/>
                <a:gd name="connsiteY38" fmla="*/ 156210 h 485775"/>
                <a:gd name="connsiteX39" fmla="*/ 890587 w 2714625"/>
                <a:gd name="connsiteY39" fmla="*/ 101918 h 485775"/>
                <a:gd name="connsiteX40" fmla="*/ 813435 w 2714625"/>
                <a:gd name="connsiteY40" fmla="*/ 128588 h 485775"/>
                <a:gd name="connsiteX41" fmla="*/ 808673 w 2714625"/>
                <a:gd name="connsiteY41" fmla="*/ 133350 h 485775"/>
                <a:gd name="connsiteX42" fmla="*/ 808673 w 2714625"/>
                <a:gd name="connsiteY42" fmla="*/ 31432 h 485775"/>
                <a:gd name="connsiteX43" fmla="*/ 805815 w 2714625"/>
                <a:gd name="connsiteY43" fmla="*/ 19050 h 485775"/>
                <a:gd name="connsiteX44" fmla="*/ 780098 w 2714625"/>
                <a:gd name="connsiteY44" fmla="*/ 3810 h 485775"/>
                <a:gd name="connsiteX45" fmla="*/ 778193 w 2714625"/>
                <a:gd name="connsiteY45" fmla="*/ 3810 h 485775"/>
                <a:gd name="connsiteX46" fmla="*/ 753428 w 2714625"/>
                <a:gd name="connsiteY46" fmla="*/ 19050 h 485775"/>
                <a:gd name="connsiteX47" fmla="*/ 750570 w 2714625"/>
                <a:gd name="connsiteY47" fmla="*/ 31432 h 485775"/>
                <a:gd name="connsiteX48" fmla="*/ 750570 w 2714625"/>
                <a:gd name="connsiteY48" fmla="*/ 368618 h 485775"/>
                <a:gd name="connsiteX49" fmla="*/ 753428 w 2714625"/>
                <a:gd name="connsiteY49" fmla="*/ 381953 h 485775"/>
                <a:gd name="connsiteX50" fmla="*/ 778193 w 2714625"/>
                <a:gd name="connsiteY50" fmla="*/ 396240 h 485775"/>
                <a:gd name="connsiteX51" fmla="*/ 803910 w 2714625"/>
                <a:gd name="connsiteY51" fmla="*/ 381000 h 485775"/>
                <a:gd name="connsiteX52" fmla="*/ 806768 w 2714625"/>
                <a:gd name="connsiteY52" fmla="*/ 368618 h 485775"/>
                <a:gd name="connsiteX53" fmla="*/ 806768 w 2714625"/>
                <a:gd name="connsiteY53" fmla="*/ 241935 h 485775"/>
                <a:gd name="connsiteX54" fmla="*/ 806768 w 2714625"/>
                <a:gd name="connsiteY54" fmla="*/ 237172 h 485775"/>
                <a:gd name="connsiteX55" fmla="*/ 811530 w 2714625"/>
                <a:gd name="connsiteY55" fmla="*/ 200977 h 485775"/>
                <a:gd name="connsiteX56" fmla="*/ 854393 w 2714625"/>
                <a:gd name="connsiteY56" fmla="*/ 158115 h 485775"/>
                <a:gd name="connsiteX57" fmla="*/ 879157 w 2714625"/>
                <a:gd name="connsiteY57" fmla="*/ 154305 h 485775"/>
                <a:gd name="connsiteX58" fmla="*/ 880110 w 2714625"/>
                <a:gd name="connsiteY58" fmla="*/ 154305 h 485775"/>
                <a:gd name="connsiteX59" fmla="*/ 916305 w 2714625"/>
                <a:gd name="connsiteY59" fmla="*/ 169545 h 485775"/>
                <a:gd name="connsiteX60" fmla="*/ 928687 w 2714625"/>
                <a:gd name="connsiteY60" fmla="*/ 232410 h 485775"/>
                <a:gd name="connsiteX61" fmla="*/ 928687 w 2714625"/>
                <a:gd name="connsiteY61" fmla="*/ 234315 h 485775"/>
                <a:gd name="connsiteX62" fmla="*/ 928687 w 2714625"/>
                <a:gd name="connsiteY62" fmla="*/ 368618 h 485775"/>
                <a:gd name="connsiteX63" fmla="*/ 931545 w 2714625"/>
                <a:gd name="connsiteY63" fmla="*/ 381000 h 485775"/>
                <a:gd name="connsiteX64" fmla="*/ 957262 w 2714625"/>
                <a:gd name="connsiteY64" fmla="*/ 396240 h 485775"/>
                <a:gd name="connsiteX65" fmla="*/ 982028 w 2714625"/>
                <a:gd name="connsiteY65" fmla="*/ 381953 h 485775"/>
                <a:gd name="connsiteX66" fmla="*/ 984885 w 2714625"/>
                <a:gd name="connsiteY66" fmla="*/ 371475 h 485775"/>
                <a:gd name="connsiteX67" fmla="*/ 984885 w 2714625"/>
                <a:gd name="connsiteY67" fmla="*/ 369570 h 485775"/>
                <a:gd name="connsiteX68" fmla="*/ 984885 w 2714625"/>
                <a:gd name="connsiteY68" fmla="*/ 369570 h 485775"/>
                <a:gd name="connsiteX69" fmla="*/ 984885 w 2714625"/>
                <a:gd name="connsiteY69" fmla="*/ 213360 h 485775"/>
                <a:gd name="connsiteX70" fmla="*/ 972503 w 2714625"/>
                <a:gd name="connsiteY70" fmla="*/ 143827 h 485775"/>
                <a:gd name="connsiteX71" fmla="*/ 890587 w 2714625"/>
                <a:gd name="connsiteY71" fmla="*/ 101918 h 485775"/>
                <a:gd name="connsiteX72" fmla="*/ 668655 w 2714625"/>
                <a:gd name="connsiteY72" fmla="*/ 104775 h 485775"/>
                <a:gd name="connsiteX73" fmla="*/ 645795 w 2714625"/>
                <a:gd name="connsiteY73" fmla="*/ 117157 h 485775"/>
                <a:gd name="connsiteX74" fmla="*/ 642937 w 2714625"/>
                <a:gd name="connsiteY74" fmla="*/ 128588 h 485775"/>
                <a:gd name="connsiteX75" fmla="*/ 642937 w 2714625"/>
                <a:gd name="connsiteY75" fmla="*/ 132397 h 485775"/>
                <a:gd name="connsiteX76" fmla="*/ 638175 w 2714625"/>
                <a:gd name="connsiteY76" fmla="*/ 126682 h 485775"/>
                <a:gd name="connsiteX77" fmla="*/ 569595 w 2714625"/>
                <a:gd name="connsiteY77" fmla="*/ 102870 h 485775"/>
                <a:gd name="connsiteX78" fmla="*/ 568643 w 2714625"/>
                <a:gd name="connsiteY78" fmla="*/ 102870 h 485775"/>
                <a:gd name="connsiteX79" fmla="*/ 494348 w 2714625"/>
                <a:gd name="connsiteY79" fmla="*/ 125730 h 485775"/>
                <a:gd name="connsiteX80" fmla="*/ 444818 w 2714625"/>
                <a:gd name="connsiteY80" fmla="*/ 245745 h 485775"/>
                <a:gd name="connsiteX81" fmla="*/ 512445 w 2714625"/>
                <a:gd name="connsiteY81" fmla="*/ 373380 h 485775"/>
                <a:gd name="connsiteX82" fmla="*/ 562928 w 2714625"/>
                <a:gd name="connsiteY82" fmla="*/ 382905 h 485775"/>
                <a:gd name="connsiteX83" fmla="*/ 640080 w 2714625"/>
                <a:gd name="connsiteY83" fmla="*/ 351472 h 485775"/>
                <a:gd name="connsiteX84" fmla="*/ 640080 w 2714625"/>
                <a:gd name="connsiteY84" fmla="*/ 366712 h 485775"/>
                <a:gd name="connsiteX85" fmla="*/ 611505 w 2714625"/>
                <a:gd name="connsiteY85" fmla="*/ 435293 h 485775"/>
                <a:gd name="connsiteX86" fmla="*/ 577215 w 2714625"/>
                <a:gd name="connsiteY86" fmla="*/ 441008 h 485775"/>
                <a:gd name="connsiteX87" fmla="*/ 529590 w 2714625"/>
                <a:gd name="connsiteY87" fmla="*/ 428625 h 485775"/>
                <a:gd name="connsiteX88" fmla="*/ 522923 w 2714625"/>
                <a:gd name="connsiteY88" fmla="*/ 418147 h 485775"/>
                <a:gd name="connsiteX89" fmla="*/ 499110 w 2714625"/>
                <a:gd name="connsiteY89" fmla="*/ 405765 h 485775"/>
                <a:gd name="connsiteX90" fmla="*/ 470535 w 2714625"/>
                <a:gd name="connsiteY90" fmla="*/ 434340 h 485775"/>
                <a:gd name="connsiteX91" fmla="*/ 473393 w 2714625"/>
                <a:gd name="connsiteY91" fmla="*/ 446722 h 485775"/>
                <a:gd name="connsiteX92" fmla="*/ 473393 w 2714625"/>
                <a:gd name="connsiteY92" fmla="*/ 446722 h 485775"/>
                <a:gd name="connsiteX93" fmla="*/ 473393 w 2714625"/>
                <a:gd name="connsiteY93" fmla="*/ 446722 h 485775"/>
                <a:gd name="connsiteX94" fmla="*/ 474345 w 2714625"/>
                <a:gd name="connsiteY94" fmla="*/ 448628 h 485775"/>
                <a:gd name="connsiteX95" fmla="*/ 494348 w 2714625"/>
                <a:gd name="connsiteY95" fmla="*/ 468630 h 485775"/>
                <a:gd name="connsiteX96" fmla="*/ 573405 w 2714625"/>
                <a:gd name="connsiteY96" fmla="*/ 488633 h 485775"/>
                <a:gd name="connsiteX97" fmla="*/ 661987 w 2714625"/>
                <a:gd name="connsiteY97" fmla="*/ 463868 h 485775"/>
                <a:gd name="connsiteX98" fmla="*/ 693420 w 2714625"/>
                <a:gd name="connsiteY98" fmla="*/ 381953 h 485775"/>
                <a:gd name="connsiteX99" fmla="*/ 694373 w 2714625"/>
                <a:gd name="connsiteY99" fmla="*/ 352425 h 485775"/>
                <a:gd name="connsiteX100" fmla="*/ 694373 w 2714625"/>
                <a:gd name="connsiteY100" fmla="*/ 128588 h 485775"/>
                <a:gd name="connsiteX101" fmla="*/ 691515 w 2714625"/>
                <a:gd name="connsiteY101" fmla="*/ 116205 h 485775"/>
                <a:gd name="connsiteX102" fmla="*/ 668655 w 2714625"/>
                <a:gd name="connsiteY102" fmla="*/ 104775 h 485775"/>
                <a:gd name="connsiteX103" fmla="*/ 626745 w 2714625"/>
                <a:gd name="connsiteY103" fmla="*/ 304800 h 485775"/>
                <a:gd name="connsiteX104" fmla="*/ 569595 w 2714625"/>
                <a:gd name="connsiteY104" fmla="*/ 332422 h 485775"/>
                <a:gd name="connsiteX105" fmla="*/ 528637 w 2714625"/>
                <a:gd name="connsiteY105" fmla="*/ 318135 h 485775"/>
                <a:gd name="connsiteX106" fmla="*/ 516255 w 2714625"/>
                <a:gd name="connsiteY106" fmla="*/ 304800 h 485775"/>
                <a:gd name="connsiteX107" fmla="*/ 501968 w 2714625"/>
                <a:gd name="connsiteY107" fmla="*/ 242887 h 485775"/>
                <a:gd name="connsiteX108" fmla="*/ 501968 w 2714625"/>
                <a:gd name="connsiteY108" fmla="*/ 241935 h 485775"/>
                <a:gd name="connsiteX109" fmla="*/ 517207 w 2714625"/>
                <a:gd name="connsiteY109" fmla="*/ 179070 h 485775"/>
                <a:gd name="connsiteX110" fmla="*/ 572453 w 2714625"/>
                <a:gd name="connsiteY110" fmla="*/ 151447 h 485775"/>
                <a:gd name="connsiteX111" fmla="*/ 617220 w 2714625"/>
                <a:gd name="connsiteY111" fmla="*/ 167640 h 485775"/>
                <a:gd name="connsiteX112" fmla="*/ 640080 w 2714625"/>
                <a:gd name="connsiteY112" fmla="*/ 236220 h 485775"/>
                <a:gd name="connsiteX113" fmla="*/ 640080 w 2714625"/>
                <a:gd name="connsiteY113" fmla="*/ 238125 h 485775"/>
                <a:gd name="connsiteX114" fmla="*/ 626745 w 2714625"/>
                <a:gd name="connsiteY114" fmla="*/ 304800 h 485775"/>
                <a:gd name="connsiteX115" fmla="*/ 222885 w 2714625"/>
                <a:gd name="connsiteY115" fmla="*/ 182880 h 485775"/>
                <a:gd name="connsiteX116" fmla="*/ 182880 w 2714625"/>
                <a:gd name="connsiteY116" fmla="*/ 168593 h 485775"/>
                <a:gd name="connsiteX117" fmla="*/ 133350 w 2714625"/>
                <a:gd name="connsiteY117" fmla="*/ 154305 h 485775"/>
                <a:gd name="connsiteX118" fmla="*/ 80010 w 2714625"/>
                <a:gd name="connsiteY118" fmla="*/ 129540 h 485775"/>
                <a:gd name="connsiteX119" fmla="*/ 73342 w 2714625"/>
                <a:gd name="connsiteY119" fmla="*/ 106680 h 485775"/>
                <a:gd name="connsiteX120" fmla="*/ 143827 w 2714625"/>
                <a:gd name="connsiteY120" fmla="*/ 51435 h 485775"/>
                <a:gd name="connsiteX121" fmla="*/ 207645 w 2714625"/>
                <a:gd name="connsiteY121" fmla="*/ 72390 h 485775"/>
                <a:gd name="connsiteX122" fmla="*/ 217170 w 2714625"/>
                <a:gd name="connsiteY122" fmla="*/ 83820 h 485775"/>
                <a:gd name="connsiteX123" fmla="*/ 217170 w 2714625"/>
                <a:gd name="connsiteY123" fmla="*/ 83820 h 485775"/>
                <a:gd name="connsiteX124" fmla="*/ 217170 w 2714625"/>
                <a:gd name="connsiteY124" fmla="*/ 83820 h 485775"/>
                <a:gd name="connsiteX125" fmla="*/ 238125 w 2714625"/>
                <a:gd name="connsiteY125" fmla="*/ 93345 h 485775"/>
                <a:gd name="connsiteX126" fmla="*/ 266700 w 2714625"/>
                <a:gd name="connsiteY126" fmla="*/ 64770 h 485775"/>
                <a:gd name="connsiteX127" fmla="*/ 262890 w 2714625"/>
                <a:gd name="connsiteY127" fmla="*/ 51435 h 485775"/>
                <a:gd name="connsiteX128" fmla="*/ 262890 w 2714625"/>
                <a:gd name="connsiteY128" fmla="*/ 51435 h 485775"/>
                <a:gd name="connsiteX129" fmla="*/ 262890 w 2714625"/>
                <a:gd name="connsiteY129" fmla="*/ 51435 h 485775"/>
                <a:gd name="connsiteX130" fmla="*/ 243840 w 2714625"/>
                <a:gd name="connsiteY130" fmla="*/ 31432 h 485775"/>
                <a:gd name="connsiteX131" fmla="*/ 146685 w 2714625"/>
                <a:gd name="connsiteY131" fmla="*/ 2857 h 485775"/>
                <a:gd name="connsiteX132" fmla="*/ 145732 w 2714625"/>
                <a:gd name="connsiteY132" fmla="*/ 2857 h 485775"/>
                <a:gd name="connsiteX133" fmla="*/ 33338 w 2714625"/>
                <a:gd name="connsiteY133" fmla="*/ 48577 h 485775"/>
                <a:gd name="connsiteX134" fmla="*/ 12382 w 2714625"/>
                <a:gd name="connsiteY134" fmla="*/ 113347 h 485775"/>
                <a:gd name="connsiteX135" fmla="*/ 46673 w 2714625"/>
                <a:gd name="connsiteY135" fmla="*/ 187643 h 485775"/>
                <a:gd name="connsiteX136" fmla="*/ 99060 w 2714625"/>
                <a:gd name="connsiteY136" fmla="*/ 209550 h 485775"/>
                <a:gd name="connsiteX137" fmla="*/ 104775 w 2714625"/>
                <a:gd name="connsiteY137" fmla="*/ 211455 h 485775"/>
                <a:gd name="connsiteX138" fmla="*/ 144780 w 2714625"/>
                <a:gd name="connsiteY138" fmla="*/ 222885 h 485775"/>
                <a:gd name="connsiteX139" fmla="*/ 146685 w 2714625"/>
                <a:gd name="connsiteY139" fmla="*/ 222885 h 485775"/>
                <a:gd name="connsiteX140" fmla="*/ 207645 w 2714625"/>
                <a:gd name="connsiteY140" fmla="*/ 246697 h 485775"/>
                <a:gd name="connsiteX141" fmla="*/ 229552 w 2714625"/>
                <a:gd name="connsiteY141" fmla="*/ 288608 h 485775"/>
                <a:gd name="connsiteX142" fmla="*/ 220027 w 2714625"/>
                <a:gd name="connsiteY142" fmla="*/ 318135 h 485775"/>
                <a:gd name="connsiteX143" fmla="*/ 148590 w 2714625"/>
                <a:gd name="connsiteY143" fmla="*/ 347662 h 485775"/>
                <a:gd name="connsiteX144" fmla="*/ 78105 w 2714625"/>
                <a:gd name="connsiteY144" fmla="*/ 325755 h 485775"/>
                <a:gd name="connsiteX145" fmla="*/ 59055 w 2714625"/>
                <a:gd name="connsiteY145" fmla="*/ 297180 h 485775"/>
                <a:gd name="connsiteX146" fmla="*/ 30480 w 2714625"/>
                <a:gd name="connsiteY146" fmla="*/ 278130 h 485775"/>
                <a:gd name="connsiteX147" fmla="*/ 0 w 2714625"/>
                <a:gd name="connsiteY147" fmla="*/ 308610 h 485775"/>
                <a:gd name="connsiteX148" fmla="*/ 952 w 2714625"/>
                <a:gd name="connsiteY148" fmla="*/ 317183 h 485775"/>
                <a:gd name="connsiteX149" fmla="*/ 7620 w 2714625"/>
                <a:gd name="connsiteY149" fmla="*/ 332422 h 485775"/>
                <a:gd name="connsiteX150" fmla="*/ 8573 w 2714625"/>
                <a:gd name="connsiteY150" fmla="*/ 334328 h 485775"/>
                <a:gd name="connsiteX151" fmla="*/ 8573 w 2714625"/>
                <a:gd name="connsiteY151" fmla="*/ 334328 h 485775"/>
                <a:gd name="connsiteX152" fmla="*/ 8573 w 2714625"/>
                <a:gd name="connsiteY152" fmla="*/ 334328 h 485775"/>
                <a:gd name="connsiteX153" fmla="*/ 43815 w 2714625"/>
                <a:gd name="connsiteY153" fmla="*/ 372428 h 485775"/>
                <a:gd name="connsiteX154" fmla="*/ 143827 w 2714625"/>
                <a:gd name="connsiteY154" fmla="*/ 398145 h 485775"/>
                <a:gd name="connsiteX155" fmla="*/ 256223 w 2714625"/>
                <a:gd name="connsiteY155" fmla="*/ 360045 h 485775"/>
                <a:gd name="connsiteX156" fmla="*/ 286703 w 2714625"/>
                <a:gd name="connsiteY156" fmla="*/ 283845 h 485775"/>
                <a:gd name="connsiteX157" fmla="*/ 222885 w 2714625"/>
                <a:gd name="connsiteY157" fmla="*/ 182880 h 485775"/>
                <a:gd name="connsiteX158" fmla="*/ 367665 w 2714625"/>
                <a:gd name="connsiteY158" fmla="*/ 104775 h 485775"/>
                <a:gd name="connsiteX159" fmla="*/ 342900 w 2714625"/>
                <a:gd name="connsiteY159" fmla="*/ 119063 h 485775"/>
                <a:gd name="connsiteX160" fmla="*/ 342900 w 2714625"/>
                <a:gd name="connsiteY160" fmla="*/ 119063 h 485775"/>
                <a:gd name="connsiteX161" fmla="*/ 342900 w 2714625"/>
                <a:gd name="connsiteY161" fmla="*/ 119063 h 485775"/>
                <a:gd name="connsiteX162" fmla="*/ 340995 w 2714625"/>
                <a:gd name="connsiteY162" fmla="*/ 131445 h 485775"/>
                <a:gd name="connsiteX163" fmla="*/ 340995 w 2714625"/>
                <a:gd name="connsiteY163" fmla="*/ 368618 h 485775"/>
                <a:gd name="connsiteX164" fmla="*/ 343853 w 2714625"/>
                <a:gd name="connsiteY164" fmla="*/ 381000 h 485775"/>
                <a:gd name="connsiteX165" fmla="*/ 369570 w 2714625"/>
                <a:gd name="connsiteY165" fmla="*/ 396240 h 485775"/>
                <a:gd name="connsiteX166" fmla="*/ 394335 w 2714625"/>
                <a:gd name="connsiteY166" fmla="*/ 382905 h 485775"/>
                <a:gd name="connsiteX167" fmla="*/ 397193 w 2714625"/>
                <a:gd name="connsiteY167" fmla="*/ 369570 h 485775"/>
                <a:gd name="connsiteX168" fmla="*/ 397193 w 2714625"/>
                <a:gd name="connsiteY168" fmla="*/ 132397 h 485775"/>
                <a:gd name="connsiteX169" fmla="*/ 394335 w 2714625"/>
                <a:gd name="connsiteY169" fmla="*/ 119063 h 485775"/>
                <a:gd name="connsiteX170" fmla="*/ 367665 w 2714625"/>
                <a:gd name="connsiteY170" fmla="*/ 104775 h 485775"/>
                <a:gd name="connsiteX171" fmla="*/ 367665 w 2714625"/>
                <a:gd name="connsiteY171" fmla="*/ 0 h 485775"/>
                <a:gd name="connsiteX172" fmla="*/ 330518 w 2714625"/>
                <a:gd name="connsiteY172" fmla="*/ 37147 h 485775"/>
                <a:gd name="connsiteX173" fmla="*/ 367665 w 2714625"/>
                <a:gd name="connsiteY173" fmla="*/ 73343 h 485775"/>
                <a:gd name="connsiteX174" fmla="*/ 368618 w 2714625"/>
                <a:gd name="connsiteY174" fmla="*/ 73343 h 485775"/>
                <a:gd name="connsiteX175" fmla="*/ 403860 w 2714625"/>
                <a:gd name="connsiteY175" fmla="*/ 37147 h 485775"/>
                <a:gd name="connsiteX176" fmla="*/ 367665 w 2714625"/>
                <a:gd name="connsiteY176" fmla="*/ 0 h 485775"/>
                <a:gd name="connsiteX177" fmla="*/ 1391603 w 2714625"/>
                <a:gd name="connsiteY177" fmla="*/ 238125 h 485775"/>
                <a:gd name="connsiteX178" fmla="*/ 1353503 w 2714625"/>
                <a:gd name="connsiteY178" fmla="*/ 223837 h 485775"/>
                <a:gd name="connsiteX179" fmla="*/ 1322070 w 2714625"/>
                <a:gd name="connsiteY179" fmla="*/ 214312 h 485775"/>
                <a:gd name="connsiteX180" fmla="*/ 1316355 w 2714625"/>
                <a:gd name="connsiteY180" fmla="*/ 212408 h 485775"/>
                <a:gd name="connsiteX181" fmla="*/ 1283018 w 2714625"/>
                <a:gd name="connsiteY181" fmla="*/ 194310 h 485775"/>
                <a:gd name="connsiteX182" fmla="*/ 1278255 w 2714625"/>
                <a:gd name="connsiteY182" fmla="*/ 179070 h 485775"/>
                <a:gd name="connsiteX183" fmla="*/ 1284923 w 2714625"/>
                <a:gd name="connsiteY183" fmla="*/ 160020 h 485775"/>
                <a:gd name="connsiteX184" fmla="*/ 1321118 w 2714625"/>
                <a:gd name="connsiteY184" fmla="*/ 146685 h 485775"/>
                <a:gd name="connsiteX185" fmla="*/ 1373505 w 2714625"/>
                <a:gd name="connsiteY185" fmla="*/ 168593 h 485775"/>
                <a:gd name="connsiteX186" fmla="*/ 1373505 w 2714625"/>
                <a:gd name="connsiteY186" fmla="*/ 168593 h 485775"/>
                <a:gd name="connsiteX187" fmla="*/ 1373505 w 2714625"/>
                <a:gd name="connsiteY187" fmla="*/ 168593 h 485775"/>
                <a:gd name="connsiteX188" fmla="*/ 1375410 w 2714625"/>
                <a:gd name="connsiteY188" fmla="*/ 171450 h 485775"/>
                <a:gd name="connsiteX189" fmla="*/ 1396365 w 2714625"/>
                <a:gd name="connsiteY189" fmla="*/ 181927 h 485775"/>
                <a:gd name="connsiteX190" fmla="*/ 1422083 w 2714625"/>
                <a:gd name="connsiteY190" fmla="*/ 156210 h 485775"/>
                <a:gd name="connsiteX191" fmla="*/ 1417320 w 2714625"/>
                <a:gd name="connsiteY191" fmla="*/ 141922 h 485775"/>
                <a:gd name="connsiteX192" fmla="*/ 1323023 w 2714625"/>
                <a:gd name="connsiteY192" fmla="*/ 101918 h 485775"/>
                <a:gd name="connsiteX193" fmla="*/ 1221105 w 2714625"/>
                <a:gd name="connsiteY193" fmla="*/ 185738 h 485775"/>
                <a:gd name="connsiteX194" fmla="*/ 1274445 w 2714625"/>
                <a:gd name="connsiteY194" fmla="*/ 256222 h 485775"/>
                <a:gd name="connsiteX195" fmla="*/ 1298258 w 2714625"/>
                <a:gd name="connsiteY195" fmla="*/ 264795 h 485775"/>
                <a:gd name="connsiteX196" fmla="*/ 1299210 w 2714625"/>
                <a:gd name="connsiteY196" fmla="*/ 264795 h 485775"/>
                <a:gd name="connsiteX197" fmla="*/ 1330643 w 2714625"/>
                <a:gd name="connsiteY197" fmla="*/ 274320 h 485775"/>
                <a:gd name="connsiteX198" fmla="*/ 1333500 w 2714625"/>
                <a:gd name="connsiteY198" fmla="*/ 275272 h 485775"/>
                <a:gd name="connsiteX199" fmla="*/ 1380173 w 2714625"/>
                <a:gd name="connsiteY199" fmla="*/ 314325 h 485775"/>
                <a:gd name="connsiteX200" fmla="*/ 1372553 w 2714625"/>
                <a:gd name="connsiteY200" fmla="*/ 336233 h 485775"/>
                <a:gd name="connsiteX201" fmla="*/ 1328737 w 2714625"/>
                <a:gd name="connsiteY201" fmla="*/ 352425 h 485775"/>
                <a:gd name="connsiteX202" fmla="*/ 1284923 w 2714625"/>
                <a:gd name="connsiteY202" fmla="*/ 340043 h 485775"/>
                <a:gd name="connsiteX203" fmla="*/ 1270635 w 2714625"/>
                <a:gd name="connsiteY203" fmla="*/ 320993 h 485775"/>
                <a:gd name="connsiteX204" fmla="*/ 1246823 w 2714625"/>
                <a:gd name="connsiteY204" fmla="*/ 307658 h 485775"/>
                <a:gd name="connsiteX205" fmla="*/ 1219200 w 2714625"/>
                <a:gd name="connsiteY205" fmla="*/ 335280 h 485775"/>
                <a:gd name="connsiteX206" fmla="*/ 1223010 w 2714625"/>
                <a:gd name="connsiteY206" fmla="*/ 348615 h 485775"/>
                <a:gd name="connsiteX207" fmla="*/ 1225868 w 2714625"/>
                <a:gd name="connsiteY207" fmla="*/ 353378 h 485775"/>
                <a:gd name="connsiteX208" fmla="*/ 1325880 w 2714625"/>
                <a:gd name="connsiteY208" fmla="*/ 398145 h 485775"/>
                <a:gd name="connsiteX209" fmla="*/ 1437323 w 2714625"/>
                <a:gd name="connsiteY209" fmla="*/ 310515 h 485775"/>
                <a:gd name="connsiteX210" fmla="*/ 1391603 w 2714625"/>
                <a:gd name="connsiteY210" fmla="*/ 238125 h 485775"/>
                <a:gd name="connsiteX211" fmla="*/ 2675572 w 2714625"/>
                <a:gd name="connsiteY211" fmla="*/ 238125 h 485775"/>
                <a:gd name="connsiteX212" fmla="*/ 2637472 w 2714625"/>
                <a:gd name="connsiteY212" fmla="*/ 223837 h 485775"/>
                <a:gd name="connsiteX213" fmla="*/ 2606040 w 2714625"/>
                <a:gd name="connsiteY213" fmla="*/ 214312 h 485775"/>
                <a:gd name="connsiteX214" fmla="*/ 2600325 w 2714625"/>
                <a:gd name="connsiteY214" fmla="*/ 212408 h 485775"/>
                <a:gd name="connsiteX215" fmla="*/ 2566988 w 2714625"/>
                <a:gd name="connsiteY215" fmla="*/ 194310 h 485775"/>
                <a:gd name="connsiteX216" fmla="*/ 2562225 w 2714625"/>
                <a:gd name="connsiteY216" fmla="*/ 179070 h 485775"/>
                <a:gd name="connsiteX217" fmla="*/ 2568893 w 2714625"/>
                <a:gd name="connsiteY217" fmla="*/ 160020 h 485775"/>
                <a:gd name="connsiteX218" fmla="*/ 2605088 w 2714625"/>
                <a:gd name="connsiteY218" fmla="*/ 146685 h 485775"/>
                <a:gd name="connsiteX219" fmla="*/ 2657475 w 2714625"/>
                <a:gd name="connsiteY219" fmla="*/ 168593 h 485775"/>
                <a:gd name="connsiteX220" fmla="*/ 2657475 w 2714625"/>
                <a:gd name="connsiteY220" fmla="*/ 168593 h 485775"/>
                <a:gd name="connsiteX221" fmla="*/ 2657475 w 2714625"/>
                <a:gd name="connsiteY221" fmla="*/ 168593 h 485775"/>
                <a:gd name="connsiteX222" fmla="*/ 2659380 w 2714625"/>
                <a:gd name="connsiteY222" fmla="*/ 170497 h 485775"/>
                <a:gd name="connsiteX223" fmla="*/ 2680335 w 2714625"/>
                <a:gd name="connsiteY223" fmla="*/ 180975 h 485775"/>
                <a:gd name="connsiteX224" fmla="*/ 2706053 w 2714625"/>
                <a:gd name="connsiteY224" fmla="*/ 155258 h 485775"/>
                <a:gd name="connsiteX225" fmla="*/ 2701290 w 2714625"/>
                <a:gd name="connsiteY225" fmla="*/ 140970 h 485775"/>
                <a:gd name="connsiteX226" fmla="*/ 2606993 w 2714625"/>
                <a:gd name="connsiteY226" fmla="*/ 100965 h 485775"/>
                <a:gd name="connsiteX227" fmla="*/ 2505075 w 2714625"/>
                <a:gd name="connsiteY227" fmla="*/ 184785 h 485775"/>
                <a:gd name="connsiteX228" fmla="*/ 2558415 w 2714625"/>
                <a:gd name="connsiteY228" fmla="*/ 255270 h 485775"/>
                <a:gd name="connsiteX229" fmla="*/ 2582228 w 2714625"/>
                <a:gd name="connsiteY229" fmla="*/ 263843 h 485775"/>
                <a:gd name="connsiteX230" fmla="*/ 2583180 w 2714625"/>
                <a:gd name="connsiteY230" fmla="*/ 263843 h 485775"/>
                <a:gd name="connsiteX231" fmla="*/ 2614613 w 2714625"/>
                <a:gd name="connsiteY231" fmla="*/ 273368 h 485775"/>
                <a:gd name="connsiteX232" fmla="*/ 2617470 w 2714625"/>
                <a:gd name="connsiteY232" fmla="*/ 274320 h 485775"/>
                <a:gd name="connsiteX233" fmla="*/ 2664143 w 2714625"/>
                <a:gd name="connsiteY233" fmla="*/ 313372 h 485775"/>
                <a:gd name="connsiteX234" fmla="*/ 2656522 w 2714625"/>
                <a:gd name="connsiteY234" fmla="*/ 335280 h 485775"/>
                <a:gd name="connsiteX235" fmla="*/ 2612708 w 2714625"/>
                <a:gd name="connsiteY235" fmla="*/ 351472 h 485775"/>
                <a:gd name="connsiteX236" fmla="*/ 2568893 w 2714625"/>
                <a:gd name="connsiteY236" fmla="*/ 339090 h 485775"/>
                <a:gd name="connsiteX237" fmla="*/ 2554605 w 2714625"/>
                <a:gd name="connsiteY237" fmla="*/ 320040 h 485775"/>
                <a:gd name="connsiteX238" fmla="*/ 2530793 w 2714625"/>
                <a:gd name="connsiteY238" fmla="*/ 306705 h 485775"/>
                <a:gd name="connsiteX239" fmla="*/ 2503170 w 2714625"/>
                <a:gd name="connsiteY239" fmla="*/ 334328 h 485775"/>
                <a:gd name="connsiteX240" fmla="*/ 2506980 w 2714625"/>
                <a:gd name="connsiteY240" fmla="*/ 347662 h 485775"/>
                <a:gd name="connsiteX241" fmla="*/ 2509838 w 2714625"/>
                <a:gd name="connsiteY241" fmla="*/ 352425 h 485775"/>
                <a:gd name="connsiteX242" fmla="*/ 2609850 w 2714625"/>
                <a:gd name="connsiteY242" fmla="*/ 397193 h 485775"/>
                <a:gd name="connsiteX243" fmla="*/ 2721293 w 2714625"/>
                <a:gd name="connsiteY243" fmla="*/ 309562 h 485775"/>
                <a:gd name="connsiteX244" fmla="*/ 2675572 w 2714625"/>
                <a:gd name="connsiteY244" fmla="*/ 238125 h 485775"/>
                <a:gd name="connsiteX245" fmla="*/ 2447925 w 2714625"/>
                <a:gd name="connsiteY245" fmla="*/ 104775 h 485775"/>
                <a:gd name="connsiteX246" fmla="*/ 2424113 w 2714625"/>
                <a:gd name="connsiteY246" fmla="*/ 107632 h 485775"/>
                <a:gd name="connsiteX247" fmla="*/ 2423160 w 2714625"/>
                <a:gd name="connsiteY247" fmla="*/ 107632 h 485775"/>
                <a:gd name="connsiteX248" fmla="*/ 2380297 w 2714625"/>
                <a:gd name="connsiteY248" fmla="*/ 140970 h 485775"/>
                <a:gd name="connsiteX249" fmla="*/ 2378393 w 2714625"/>
                <a:gd name="connsiteY249" fmla="*/ 143827 h 485775"/>
                <a:gd name="connsiteX250" fmla="*/ 2378393 w 2714625"/>
                <a:gd name="connsiteY250" fmla="*/ 130493 h 485775"/>
                <a:gd name="connsiteX251" fmla="*/ 2378393 w 2714625"/>
                <a:gd name="connsiteY251" fmla="*/ 128588 h 485775"/>
                <a:gd name="connsiteX252" fmla="*/ 2376488 w 2714625"/>
                <a:gd name="connsiteY252" fmla="*/ 119063 h 485775"/>
                <a:gd name="connsiteX253" fmla="*/ 2352675 w 2714625"/>
                <a:gd name="connsiteY253" fmla="*/ 104775 h 485775"/>
                <a:gd name="connsiteX254" fmla="*/ 2327910 w 2714625"/>
                <a:gd name="connsiteY254" fmla="*/ 119063 h 485775"/>
                <a:gd name="connsiteX255" fmla="*/ 2326005 w 2714625"/>
                <a:gd name="connsiteY255" fmla="*/ 131445 h 485775"/>
                <a:gd name="connsiteX256" fmla="*/ 2326005 w 2714625"/>
                <a:gd name="connsiteY256" fmla="*/ 371475 h 485775"/>
                <a:gd name="connsiteX257" fmla="*/ 2328863 w 2714625"/>
                <a:gd name="connsiteY257" fmla="*/ 382905 h 485775"/>
                <a:gd name="connsiteX258" fmla="*/ 2353628 w 2714625"/>
                <a:gd name="connsiteY258" fmla="*/ 397193 h 485775"/>
                <a:gd name="connsiteX259" fmla="*/ 2355533 w 2714625"/>
                <a:gd name="connsiteY259" fmla="*/ 397193 h 485775"/>
                <a:gd name="connsiteX260" fmla="*/ 2379345 w 2714625"/>
                <a:gd name="connsiteY260" fmla="*/ 383858 h 485775"/>
                <a:gd name="connsiteX261" fmla="*/ 2382203 w 2714625"/>
                <a:gd name="connsiteY261" fmla="*/ 371475 h 485775"/>
                <a:gd name="connsiteX262" fmla="*/ 2382203 w 2714625"/>
                <a:gd name="connsiteY262" fmla="*/ 297180 h 485775"/>
                <a:gd name="connsiteX263" fmla="*/ 2382203 w 2714625"/>
                <a:gd name="connsiteY263" fmla="*/ 286703 h 485775"/>
                <a:gd name="connsiteX264" fmla="*/ 2382203 w 2714625"/>
                <a:gd name="connsiteY264" fmla="*/ 276225 h 485775"/>
                <a:gd name="connsiteX265" fmla="*/ 2391728 w 2714625"/>
                <a:gd name="connsiteY265" fmla="*/ 202883 h 485775"/>
                <a:gd name="connsiteX266" fmla="*/ 2447925 w 2714625"/>
                <a:gd name="connsiteY266" fmla="*/ 161925 h 485775"/>
                <a:gd name="connsiteX267" fmla="*/ 2448878 w 2714625"/>
                <a:gd name="connsiteY267" fmla="*/ 161925 h 485775"/>
                <a:gd name="connsiteX268" fmla="*/ 2457450 w 2714625"/>
                <a:gd name="connsiteY268" fmla="*/ 160972 h 485775"/>
                <a:gd name="connsiteX269" fmla="*/ 2458403 w 2714625"/>
                <a:gd name="connsiteY269" fmla="*/ 160972 h 485775"/>
                <a:gd name="connsiteX270" fmla="*/ 2482215 w 2714625"/>
                <a:gd name="connsiteY270" fmla="*/ 134302 h 485775"/>
                <a:gd name="connsiteX271" fmla="*/ 2447925 w 2714625"/>
                <a:gd name="connsiteY271" fmla="*/ 104775 h 485775"/>
                <a:gd name="connsiteX272" fmla="*/ 1962150 w 2714625"/>
                <a:gd name="connsiteY272" fmla="*/ 104775 h 485775"/>
                <a:gd name="connsiteX273" fmla="*/ 1936433 w 2714625"/>
                <a:gd name="connsiteY273" fmla="*/ 122872 h 485775"/>
                <a:gd name="connsiteX274" fmla="*/ 1936433 w 2714625"/>
                <a:gd name="connsiteY274" fmla="*/ 122872 h 485775"/>
                <a:gd name="connsiteX275" fmla="*/ 1936433 w 2714625"/>
                <a:gd name="connsiteY275" fmla="*/ 122872 h 485775"/>
                <a:gd name="connsiteX276" fmla="*/ 1900237 w 2714625"/>
                <a:gd name="connsiteY276" fmla="*/ 234315 h 485775"/>
                <a:gd name="connsiteX277" fmla="*/ 1877378 w 2714625"/>
                <a:gd name="connsiteY277" fmla="*/ 311468 h 485775"/>
                <a:gd name="connsiteX278" fmla="*/ 1864995 w 2714625"/>
                <a:gd name="connsiteY278" fmla="*/ 267653 h 485775"/>
                <a:gd name="connsiteX279" fmla="*/ 1859280 w 2714625"/>
                <a:gd name="connsiteY279" fmla="*/ 250508 h 485775"/>
                <a:gd name="connsiteX280" fmla="*/ 1818322 w 2714625"/>
                <a:gd name="connsiteY280" fmla="*/ 124777 h 485775"/>
                <a:gd name="connsiteX281" fmla="*/ 1818322 w 2714625"/>
                <a:gd name="connsiteY281" fmla="*/ 124777 h 485775"/>
                <a:gd name="connsiteX282" fmla="*/ 1818322 w 2714625"/>
                <a:gd name="connsiteY282" fmla="*/ 124777 h 485775"/>
                <a:gd name="connsiteX283" fmla="*/ 1793558 w 2714625"/>
                <a:gd name="connsiteY283" fmla="*/ 105727 h 485775"/>
                <a:gd name="connsiteX284" fmla="*/ 1762125 w 2714625"/>
                <a:gd name="connsiteY284" fmla="*/ 131445 h 485775"/>
                <a:gd name="connsiteX285" fmla="*/ 1764030 w 2714625"/>
                <a:gd name="connsiteY285" fmla="*/ 141922 h 485775"/>
                <a:gd name="connsiteX286" fmla="*/ 1764983 w 2714625"/>
                <a:gd name="connsiteY286" fmla="*/ 143827 h 485775"/>
                <a:gd name="connsiteX287" fmla="*/ 1848803 w 2714625"/>
                <a:gd name="connsiteY287" fmla="*/ 380047 h 485775"/>
                <a:gd name="connsiteX288" fmla="*/ 1877378 w 2714625"/>
                <a:gd name="connsiteY288" fmla="*/ 397193 h 485775"/>
                <a:gd name="connsiteX289" fmla="*/ 1906905 w 2714625"/>
                <a:gd name="connsiteY289" fmla="*/ 381000 h 485775"/>
                <a:gd name="connsiteX290" fmla="*/ 1906905 w 2714625"/>
                <a:gd name="connsiteY290" fmla="*/ 381000 h 485775"/>
                <a:gd name="connsiteX291" fmla="*/ 1906905 w 2714625"/>
                <a:gd name="connsiteY291" fmla="*/ 381000 h 485775"/>
                <a:gd name="connsiteX292" fmla="*/ 1991678 w 2714625"/>
                <a:gd name="connsiteY292" fmla="*/ 142875 h 485775"/>
                <a:gd name="connsiteX293" fmla="*/ 1991678 w 2714625"/>
                <a:gd name="connsiteY293" fmla="*/ 142875 h 485775"/>
                <a:gd name="connsiteX294" fmla="*/ 1991678 w 2714625"/>
                <a:gd name="connsiteY294" fmla="*/ 142875 h 485775"/>
                <a:gd name="connsiteX295" fmla="*/ 1993583 w 2714625"/>
                <a:gd name="connsiteY295" fmla="*/ 132397 h 485775"/>
                <a:gd name="connsiteX296" fmla="*/ 1962150 w 2714625"/>
                <a:gd name="connsiteY296" fmla="*/ 104775 h 485775"/>
                <a:gd name="connsiteX297" fmla="*/ 1696403 w 2714625"/>
                <a:gd name="connsiteY297" fmla="*/ 104775 h 485775"/>
                <a:gd name="connsiteX298" fmla="*/ 1669733 w 2714625"/>
                <a:gd name="connsiteY298" fmla="*/ 120015 h 485775"/>
                <a:gd name="connsiteX299" fmla="*/ 1667828 w 2714625"/>
                <a:gd name="connsiteY299" fmla="*/ 128588 h 485775"/>
                <a:gd name="connsiteX300" fmla="*/ 1667828 w 2714625"/>
                <a:gd name="connsiteY300" fmla="*/ 130493 h 485775"/>
                <a:gd name="connsiteX301" fmla="*/ 1667828 w 2714625"/>
                <a:gd name="connsiteY301" fmla="*/ 130493 h 485775"/>
                <a:gd name="connsiteX302" fmla="*/ 1667828 w 2714625"/>
                <a:gd name="connsiteY302" fmla="*/ 133350 h 485775"/>
                <a:gd name="connsiteX303" fmla="*/ 1662112 w 2714625"/>
                <a:gd name="connsiteY303" fmla="*/ 127635 h 485775"/>
                <a:gd name="connsiteX304" fmla="*/ 1588770 w 2714625"/>
                <a:gd name="connsiteY304" fmla="*/ 102870 h 485775"/>
                <a:gd name="connsiteX305" fmla="*/ 1507808 w 2714625"/>
                <a:gd name="connsiteY305" fmla="*/ 132397 h 485775"/>
                <a:gd name="connsiteX306" fmla="*/ 1464945 w 2714625"/>
                <a:gd name="connsiteY306" fmla="*/ 248603 h 485775"/>
                <a:gd name="connsiteX307" fmla="*/ 1534478 w 2714625"/>
                <a:gd name="connsiteY307" fmla="*/ 386715 h 485775"/>
                <a:gd name="connsiteX308" fmla="*/ 1586865 w 2714625"/>
                <a:gd name="connsiteY308" fmla="*/ 398145 h 485775"/>
                <a:gd name="connsiteX309" fmla="*/ 1665922 w 2714625"/>
                <a:gd name="connsiteY309" fmla="*/ 369570 h 485775"/>
                <a:gd name="connsiteX310" fmla="*/ 1669733 w 2714625"/>
                <a:gd name="connsiteY310" fmla="*/ 365760 h 485775"/>
                <a:gd name="connsiteX311" fmla="*/ 1669733 w 2714625"/>
                <a:gd name="connsiteY311" fmla="*/ 368618 h 485775"/>
                <a:gd name="connsiteX312" fmla="*/ 1669733 w 2714625"/>
                <a:gd name="connsiteY312" fmla="*/ 368618 h 485775"/>
                <a:gd name="connsiteX313" fmla="*/ 1669733 w 2714625"/>
                <a:gd name="connsiteY313" fmla="*/ 371475 h 485775"/>
                <a:gd name="connsiteX314" fmla="*/ 1671637 w 2714625"/>
                <a:gd name="connsiteY314" fmla="*/ 380047 h 485775"/>
                <a:gd name="connsiteX315" fmla="*/ 1697355 w 2714625"/>
                <a:gd name="connsiteY315" fmla="*/ 396240 h 485775"/>
                <a:gd name="connsiteX316" fmla="*/ 1722120 w 2714625"/>
                <a:gd name="connsiteY316" fmla="*/ 382905 h 485775"/>
                <a:gd name="connsiteX317" fmla="*/ 1722120 w 2714625"/>
                <a:gd name="connsiteY317" fmla="*/ 382905 h 485775"/>
                <a:gd name="connsiteX318" fmla="*/ 1722120 w 2714625"/>
                <a:gd name="connsiteY318" fmla="*/ 382905 h 485775"/>
                <a:gd name="connsiteX319" fmla="*/ 1724025 w 2714625"/>
                <a:gd name="connsiteY319" fmla="*/ 370522 h 485775"/>
                <a:gd name="connsiteX320" fmla="*/ 1724025 w 2714625"/>
                <a:gd name="connsiteY320" fmla="*/ 132397 h 485775"/>
                <a:gd name="connsiteX321" fmla="*/ 1721168 w 2714625"/>
                <a:gd name="connsiteY321" fmla="*/ 118110 h 485775"/>
                <a:gd name="connsiteX322" fmla="*/ 1696403 w 2714625"/>
                <a:gd name="connsiteY322" fmla="*/ 104775 h 485775"/>
                <a:gd name="connsiteX323" fmla="*/ 1645920 w 2714625"/>
                <a:gd name="connsiteY323" fmla="*/ 331470 h 485775"/>
                <a:gd name="connsiteX324" fmla="*/ 1594485 w 2714625"/>
                <a:gd name="connsiteY324" fmla="*/ 351472 h 485775"/>
                <a:gd name="connsiteX325" fmla="*/ 1547812 w 2714625"/>
                <a:gd name="connsiteY325" fmla="*/ 334328 h 485775"/>
                <a:gd name="connsiteX326" fmla="*/ 1535430 w 2714625"/>
                <a:gd name="connsiteY326" fmla="*/ 318135 h 485775"/>
                <a:gd name="connsiteX327" fmla="*/ 1523047 w 2714625"/>
                <a:gd name="connsiteY327" fmla="*/ 250508 h 485775"/>
                <a:gd name="connsiteX328" fmla="*/ 1523047 w 2714625"/>
                <a:gd name="connsiteY328" fmla="*/ 249555 h 485775"/>
                <a:gd name="connsiteX329" fmla="*/ 1542097 w 2714625"/>
                <a:gd name="connsiteY329" fmla="*/ 176213 h 485775"/>
                <a:gd name="connsiteX330" fmla="*/ 1595437 w 2714625"/>
                <a:gd name="connsiteY330" fmla="*/ 150495 h 485775"/>
                <a:gd name="connsiteX331" fmla="*/ 1640205 w 2714625"/>
                <a:gd name="connsiteY331" fmla="*/ 166688 h 485775"/>
                <a:gd name="connsiteX332" fmla="*/ 1669733 w 2714625"/>
                <a:gd name="connsiteY332" fmla="*/ 249555 h 485775"/>
                <a:gd name="connsiteX333" fmla="*/ 1645920 w 2714625"/>
                <a:gd name="connsiteY333" fmla="*/ 331470 h 485775"/>
                <a:gd name="connsiteX334" fmla="*/ 2214563 w 2714625"/>
                <a:gd name="connsiteY334" fmla="*/ 118110 h 485775"/>
                <a:gd name="connsiteX335" fmla="*/ 2146935 w 2714625"/>
                <a:gd name="connsiteY335" fmla="*/ 101918 h 485775"/>
                <a:gd name="connsiteX336" fmla="*/ 2022158 w 2714625"/>
                <a:gd name="connsiteY336" fmla="*/ 192405 h 485775"/>
                <a:gd name="connsiteX337" fmla="*/ 2012633 w 2714625"/>
                <a:gd name="connsiteY337" fmla="*/ 252412 h 485775"/>
                <a:gd name="connsiteX338" fmla="*/ 2092643 w 2714625"/>
                <a:gd name="connsiteY338" fmla="*/ 389572 h 485775"/>
                <a:gd name="connsiteX339" fmla="*/ 2148840 w 2714625"/>
                <a:gd name="connsiteY339" fmla="*/ 398145 h 485775"/>
                <a:gd name="connsiteX340" fmla="*/ 2225040 w 2714625"/>
                <a:gd name="connsiteY340" fmla="*/ 378143 h 485775"/>
                <a:gd name="connsiteX341" fmla="*/ 2254568 w 2714625"/>
                <a:gd name="connsiteY341" fmla="*/ 352425 h 485775"/>
                <a:gd name="connsiteX342" fmla="*/ 2260283 w 2714625"/>
                <a:gd name="connsiteY342" fmla="*/ 336233 h 485775"/>
                <a:gd name="connsiteX343" fmla="*/ 2232660 w 2714625"/>
                <a:gd name="connsiteY343" fmla="*/ 308610 h 485775"/>
                <a:gd name="connsiteX344" fmla="*/ 2209800 w 2714625"/>
                <a:gd name="connsiteY344" fmla="*/ 320040 h 485775"/>
                <a:gd name="connsiteX345" fmla="*/ 2201228 w 2714625"/>
                <a:gd name="connsiteY345" fmla="*/ 330518 h 485775"/>
                <a:gd name="connsiteX346" fmla="*/ 2149793 w 2714625"/>
                <a:gd name="connsiteY346" fmla="*/ 349568 h 485775"/>
                <a:gd name="connsiteX347" fmla="*/ 2112645 w 2714625"/>
                <a:gd name="connsiteY347" fmla="*/ 342900 h 485775"/>
                <a:gd name="connsiteX348" fmla="*/ 2071687 w 2714625"/>
                <a:gd name="connsiteY348" fmla="*/ 277178 h 485775"/>
                <a:gd name="connsiteX349" fmla="*/ 2070735 w 2714625"/>
                <a:gd name="connsiteY349" fmla="*/ 266700 h 485775"/>
                <a:gd name="connsiteX350" fmla="*/ 2246947 w 2714625"/>
                <a:gd name="connsiteY350" fmla="*/ 266700 h 485775"/>
                <a:gd name="connsiteX351" fmla="*/ 2246947 w 2714625"/>
                <a:gd name="connsiteY351" fmla="*/ 266700 h 485775"/>
                <a:gd name="connsiteX352" fmla="*/ 2249805 w 2714625"/>
                <a:gd name="connsiteY352" fmla="*/ 266700 h 485775"/>
                <a:gd name="connsiteX353" fmla="*/ 2257425 w 2714625"/>
                <a:gd name="connsiteY353" fmla="*/ 264795 h 485775"/>
                <a:gd name="connsiteX354" fmla="*/ 2274570 w 2714625"/>
                <a:gd name="connsiteY354" fmla="*/ 239078 h 485775"/>
                <a:gd name="connsiteX355" fmla="*/ 2214563 w 2714625"/>
                <a:gd name="connsiteY355" fmla="*/ 118110 h 485775"/>
                <a:gd name="connsiteX356" fmla="*/ 2216468 w 2714625"/>
                <a:gd name="connsiteY356" fmla="*/ 219075 h 485775"/>
                <a:gd name="connsiteX357" fmla="*/ 2071687 w 2714625"/>
                <a:gd name="connsiteY357" fmla="*/ 220028 h 485775"/>
                <a:gd name="connsiteX358" fmla="*/ 2074545 w 2714625"/>
                <a:gd name="connsiteY358" fmla="*/ 210502 h 485775"/>
                <a:gd name="connsiteX359" fmla="*/ 2074545 w 2714625"/>
                <a:gd name="connsiteY359" fmla="*/ 210502 h 485775"/>
                <a:gd name="connsiteX360" fmla="*/ 2074545 w 2714625"/>
                <a:gd name="connsiteY360" fmla="*/ 210502 h 485775"/>
                <a:gd name="connsiteX361" fmla="*/ 2086928 w 2714625"/>
                <a:gd name="connsiteY361" fmla="*/ 182880 h 485775"/>
                <a:gd name="connsiteX362" fmla="*/ 2148840 w 2714625"/>
                <a:gd name="connsiteY362" fmla="*/ 152400 h 485775"/>
                <a:gd name="connsiteX363" fmla="*/ 2173605 w 2714625"/>
                <a:gd name="connsiteY363" fmla="*/ 156210 h 485775"/>
                <a:gd name="connsiteX364" fmla="*/ 2215515 w 2714625"/>
                <a:gd name="connsiteY364" fmla="*/ 207645 h 485775"/>
                <a:gd name="connsiteX365" fmla="*/ 2216468 w 2714625"/>
                <a:gd name="connsiteY365" fmla="*/ 219075 h 485775"/>
                <a:gd name="connsiteX366" fmla="*/ 2216468 w 2714625"/>
                <a:gd name="connsiteY366" fmla="*/ 21907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2714625" h="485775">
                  <a:moveTo>
                    <a:pt x="1162050" y="156210"/>
                  </a:moveTo>
                  <a:lnTo>
                    <a:pt x="1162050" y="156210"/>
                  </a:lnTo>
                  <a:cubicBezTo>
                    <a:pt x="1163003" y="156210"/>
                    <a:pt x="1163955" y="156210"/>
                    <a:pt x="1164908" y="156210"/>
                  </a:cubicBezTo>
                  <a:cubicBezTo>
                    <a:pt x="1167765" y="155258"/>
                    <a:pt x="1171575" y="155258"/>
                    <a:pt x="1174433" y="154305"/>
                  </a:cubicBezTo>
                  <a:lnTo>
                    <a:pt x="1174433" y="154305"/>
                  </a:lnTo>
                  <a:lnTo>
                    <a:pt x="1174433" y="154305"/>
                  </a:lnTo>
                  <a:cubicBezTo>
                    <a:pt x="1184910" y="148590"/>
                    <a:pt x="1185862" y="137160"/>
                    <a:pt x="1185862" y="132397"/>
                  </a:cubicBezTo>
                  <a:cubicBezTo>
                    <a:pt x="1185862" y="120968"/>
                    <a:pt x="1180148" y="113347"/>
                    <a:pt x="1174433" y="110490"/>
                  </a:cubicBezTo>
                  <a:cubicBezTo>
                    <a:pt x="1171575" y="109538"/>
                    <a:pt x="1168718" y="108585"/>
                    <a:pt x="1163003" y="107632"/>
                  </a:cubicBezTo>
                  <a:lnTo>
                    <a:pt x="1124903" y="107632"/>
                  </a:lnTo>
                  <a:lnTo>
                    <a:pt x="1124903" y="48577"/>
                  </a:lnTo>
                  <a:cubicBezTo>
                    <a:pt x="1124903" y="46672"/>
                    <a:pt x="1123950" y="40957"/>
                    <a:pt x="1122998" y="37147"/>
                  </a:cubicBezTo>
                  <a:cubicBezTo>
                    <a:pt x="1120140" y="27622"/>
                    <a:pt x="1110615" y="22860"/>
                    <a:pt x="1097280" y="22860"/>
                  </a:cubicBezTo>
                  <a:lnTo>
                    <a:pt x="1096328" y="22860"/>
                  </a:lnTo>
                  <a:cubicBezTo>
                    <a:pt x="1079183" y="22860"/>
                    <a:pt x="1073468" y="32385"/>
                    <a:pt x="1071562" y="37147"/>
                  </a:cubicBezTo>
                  <a:cubicBezTo>
                    <a:pt x="1069658" y="40957"/>
                    <a:pt x="1068705" y="48577"/>
                    <a:pt x="1068705" y="48577"/>
                  </a:cubicBezTo>
                  <a:lnTo>
                    <a:pt x="1068705" y="48577"/>
                  </a:lnTo>
                  <a:lnTo>
                    <a:pt x="1068705" y="107632"/>
                  </a:lnTo>
                  <a:lnTo>
                    <a:pt x="1036320" y="107632"/>
                  </a:lnTo>
                  <a:lnTo>
                    <a:pt x="1035368" y="107632"/>
                  </a:lnTo>
                  <a:cubicBezTo>
                    <a:pt x="1030605" y="107632"/>
                    <a:pt x="1028700" y="108585"/>
                    <a:pt x="1025843" y="109538"/>
                  </a:cubicBezTo>
                  <a:cubicBezTo>
                    <a:pt x="1018223" y="112395"/>
                    <a:pt x="1013460" y="120968"/>
                    <a:pt x="1013460" y="131445"/>
                  </a:cubicBezTo>
                  <a:cubicBezTo>
                    <a:pt x="1013460" y="145733"/>
                    <a:pt x="1022032" y="151447"/>
                    <a:pt x="1024890" y="153352"/>
                  </a:cubicBezTo>
                  <a:cubicBezTo>
                    <a:pt x="1026795" y="154305"/>
                    <a:pt x="1030605" y="154305"/>
                    <a:pt x="1033462" y="155258"/>
                  </a:cubicBezTo>
                  <a:cubicBezTo>
                    <a:pt x="1034415" y="155258"/>
                    <a:pt x="1035368" y="155258"/>
                    <a:pt x="1036320" y="155258"/>
                  </a:cubicBezTo>
                  <a:lnTo>
                    <a:pt x="1036320" y="155258"/>
                  </a:lnTo>
                  <a:lnTo>
                    <a:pt x="1068705" y="155258"/>
                  </a:lnTo>
                  <a:lnTo>
                    <a:pt x="1068705" y="308610"/>
                  </a:lnTo>
                  <a:cubicBezTo>
                    <a:pt x="1067753" y="329565"/>
                    <a:pt x="1068705" y="342900"/>
                    <a:pt x="1072515" y="354330"/>
                  </a:cubicBezTo>
                  <a:cubicBezTo>
                    <a:pt x="1075373" y="363855"/>
                    <a:pt x="1080135" y="370522"/>
                    <a:pt x="1082993" y="373380"/>
                  </a:cubicBezTo>
                  <a:cubicBezTo>
                    <a:pt x="1095375" y="387668"/>
                    <a:pt x="1115378" y="394335"/>
                    <a:pt x="1145858" y="394335"/>
                  </a:cubicBezTo>
                  <a:cubicBezTo>
                    <a:pt x="1155383" y="394335"/>
                    <a:pt x="1181100" y="394335"/>
                    <a:pt x="1181100" y="370522"/>
                  </a:cubicBezTo>
                  <a:cubicBezTo>
                    <a:pt x="1181100" y="360045"/>
                    <a:pt x="1177290" y="353378"/>
                    <a:pt x="1170623" y="349568"/>
                  </a:cubicBezTo>
                  <a:cubicBezTo>
                    <a:pt x="1168718" y="347662"/>
                    <a:pt x="1164908" y="347662"/>
                    <a:pt x="1160145" y="346710"/>
                  </a:cubicBezTo>
                  <a:lnTo>
                    <a:pt x="1151573" y="345758"/>
                  </a:lnTo>
                  <a:cubicBezTo>
                    <a:pt x="1147762" y="345758"/>
                    <a:pt x="1134428" y="344805"/>
                    <a:pt x="1128712" y="339090"/>
                  </a:cubicBezTo>
                  <a:cubicBezTo>
                    <a:pt x="1125855" y="336233"/>
                    <a:pt x="1122998" y="328612"/>
                    <a:pt x="1122998" y="315278"/>
                  </a:cubicBezTo>
                  <a:lnTo>
                    <a:pt x="1122998" y="156210"/>
                  </a:lnTo>
                  <a:lnTo>
                    <a:pt x="1162050" y="156210"/>
                  </a:lnTo>
                  <a:close/>
                  <a:moveTo>
                    <a:pt x="890587" y="101918"/>
                  </a:moveTo>
                  <a:cubicBezTo>
                    <a:pt x="855345" y="101918"/>
                    <a:pt x="827723" y="116205"/>
                    <a:pt x="813435" y="128588"/>
                  </a:cubicBezTo>
                  <a:cubicBezTo>
                    <a:pt x="811530" y="130493"/>
                    <a:pt x="809625" y="132397"/>
                    <a:pt x="808673" y="133350"/>
                  </a:cubicBezTo>
                  <a:lnTo>
                    <a:pt x="808673" y="31432"/>
                  </a:lnTo>
                  <a:cubicBezTo>
                    <a:pt x="808673" y="27622"/>
                    <a:pt x="807720" y="22860"/>
                    <a:pt x="805815" y="19050"/>
                  </a:cubicBezTo>
                  <a:cubicBezTo>
                    <a:pt x="802005" y="10477"/>
                    <a:pt x="791528" y="3810"/>
                    <a:pt x="780098" y="3810"/>
                  </a:cubicBezTo>
                  <a:cubicBezTo>
                    <a:pt x="779145" y="3810"/>
                    <a:pt x="779145" y="3810"/>
                    <a:pt x="778193" y="3810"/>
                  </a:cubicBezTo>
                  <a:cubicBezTo>
                    <a:pt x="766762" y="3810"/>
                    <a:pt x="757237" y="9525"/>
                    <a:pt x="753428" y="19050"/>
                  </a:cubicBezTo>
                  <a:cubicBezTo>
                    <a:pt x="751523" y="23813"/>
                    <a:pt x="750570" y="31432"/>
                    <a:pt x="750570" y="31432"/>
                  </a:cubicBezTo>
                  <a:lnTo>
                    <a:pt x="750570" y="368618"/>
                  </a:lnTo>
                  <a:cubicBezTo>
                    <a:pt x="750570" y="369570"/>
                    <a:pt x="751523" y="377190"/>
                    <a:pt x="753428" y="381953"/>
                  </a:cubicBezTo>
                  <a:cubicBezTo>
                    <a:pt x="756285" y="388620"/>
                    <a:pt x="764857" y="396240"/>
                    <a:pt x="778193" y="396240"/>
                  </a:cubicBezTo>
                  <a:cubicBezTo>
                    <a:pt x="792480" y="396240"/>
                    <a:pt x="801053" y="388620"/>
                    <a:pt x="803910" y="381000"/>
                  </a:cubicBezTo>
                  <a:cubicBezTo>
                    <a:pt x="806768" y="376237"/>
                    <a:pt x="806768" y="370522"/>
                    <a:pt x="806768" y="368618"/>
                  </a:cubicBezTo>
                  <a:lnTo>
                    <a:pt x="806768" y="241935"/>
                  </a:lnTo>
                  <a:lnTo>
                    <a:pt x="806768" y="237172"/>
                  </a:lnTo>
                  <a:cubicBezTo>
                    <a:pt x="806768" y="224790"/>
                    <a:pt x="807720" y="212408"/>
                    <a:pt x="811530" y="200977"/>
                  </a:cubicBezTo>
                  <a:cubicBezTo>
                    <a:pt x="814387" y="193358"/>
                    <a:pt x="822960" y="168593"/>
                    <a:pt x="854393" y="158115"/>
                  </a:cubicBezTo>
                  <a:cubicBezTo>
                    <a:pt x="862965" y="155258"/>
                    <a:pt x="869632" y="154305"/>
                    <a:pt x="879157" y="154305"/>
                  </a:cubicBezTo>
                  <a:lnTo>
                    <a:pt x="880110" y="154305"/>
                  </a:lnTo>
                  <a:cubicBezTo>
                    <a:pt x="886778" y="154305"/>
                    <a:pt x="903923" y="154305"/>
                    <a:pt x="916305" y="169545"/>
                  </a:cubicBezTo>
                  <a:cubicBezTo>
                    <a:pt x="927735" y="182880"/>
                    <a:pt x="927735" y="199072"/>
                    <a:pt x="928687" y="232410"/>
                  </a:cubicBezTo>
                  <a:lnTo>
                    <a:pt x="928687" y="234315"/>
                  </a:lnTo>
                  <a:lnTo>
                    <a:pt x="928687" y="368618"/>
                  </a:lnTo>
                  <a:cubicBezTo>
                    <a:pt x="928687" y="370522"/>
                    <a:pt x="928687" y="376237"/>
                    <a:pt x="931545" y="381000"/>
                  </a:cubicBezTo>
                  <a:cubicBezTo>
                    <a:pt x="938212" y="395287"/>
                    <a:pt x="955357" y="396240"/>
                    <a:pt x="957262" y="396240"/>
                  </a:cubicBezTo>
                  <a:cubicBezTo>
                    <a:pt x="971550" y="396240"/>
                    <a:pt x="980123" y="387668"/>
                    <a:pt x="982028" y="381953"/>
                  </a:cubicBezTo>
                  <a:cubicBezTo>
                    <a:pt x="983932" y="378143"/>
                    <a:pt x="984885" y="375285"/>
                    <a:pt x="984885" y="371475"/>
                  </a:cubicBezTo>
                  <a:lnTo>
                    <a:pt x="984885" y="369570"/>
                  </a:lnTo>
                  <a:lnTo>
                    <a:pt x="984885" y="369570"/>
                  </a:lnTo>
                  <a:lnTo>
                    <a:pt x="984885" y="213360"/>
                  </a:lnTo>
                  <a:cubicBezTo>
                    <a:pt x="984885" y="188595"/>
                    <a:pt x="984885" y="165735"/>
                    <a:pt x="972503" y="143827"/>
                  </a:cubicBezTo>
                  <a:cubicBezTo>
                    <a:pt x="965835" y="131445"/>
                    <a:pt x="943928" y="101918"/>
                    <a:pt x="890587" y="101918"/>
                  </a:cubicBezTo>
                  <a:close/>
                  <a:moveTo>
                    <a:pt x="668655" y="104775"/>
                  </a:moveTo>
                  <a:cubicBezTo>
                    <a:pt x="656273" y="104775"/>
                    <a:pt x="648653" y="111443"/>
                    <a:pt x="645795" y="117157"/>
                  </a:cubicBezTo>
                  <a:cubicBezTo>
                    <a:pt x="642937" y="121920"/>
                    <a:pt x="642937" y="128588"/>
                    <a:pt x="642937" y="128588"/>
                  </a:cubicBezTo>
                  <a:lnTo>
                    <a:pt x="642937" y="132397"/>
                  </a:lnTo>
                  <a:cubicBezTo>
                    <a:pt x="641985" y="130493"/>
                    <a:pt x="640080" y="128588"/>
                    <a:pt x="638175" y="126682"/>
                  </a:cubicBezTo>
                  <a:cubicBezTo>
                    <a:pt x="626745" y="116205"/>
                    <a:pt x="606743" y="102870"/>
                    <a:pt x="569595" y="102870"/>
                  </a:cubicBezTo>
                  <a:lnTo>
                    <a:pt x="568643" y="102870"/>
                  </a:lnTo>
                  <a:cubicBezTo>
                    <a:pt x="557212" y="102870"/>
                    <a:pt x="524828" y="102870"/>
                    <a:pt x="494348" y="125730"/>
                  </a:cubicBezTo>
                  <a:cubicBezTo>
                    <a:pt x="471487" y="142875"/>
                    <a:pt x="444818" y="178118"/>
                    <a:pt x="444818" y="245745"/>
                  </a:cubicBezTo>
                  <a:cubicBezTo>
                    <a:pt x="444818" y="330518"/>
                    <a:pt x="486728" y="361950"/>
                    <a:pt x="512445" y="373380"/>
                  </a:cubicBezTo>
                  <a:cubicBezTo>
                    <a:pt x="526732" y="379095"/>
                    <a:pt x="544830" y="382905"/>
                    <a:pt x="562928" y="382905"/>
                  </a:cubicBezTo>
                  <a:cubicBezTo>
                    <a:pt x="605790" y="382905"/>
                    <a:pt x="626745" y="365760"/>
                    <a:pt x="640080" y="351472"/>
                  </a:cubicBezTo>
                  <a:lnTo>
                    <a:pt x="640080" y="366712"/>
                  </a:lnTo>
                  <a:cubicBezTo>
                    <a:pt x="639128" y="391478"/>
                    <a:pt x="639128" y="421958"/>
                    <a:pt x="611505" y="435293"/>
                  </a:cubicBezTo>
                  <a:cubicBezTo>
                    <a:pt x="601980" y="439103"/>
                    <a:pt x="590550" y="441008"/>
                    <a:pt x="577215" y="441008"/>
                  </a:cubicBezTo>
                  <a:cubicBezTo>
                    <a:pt x="563880" y="441008"/>
                    <a:pt x="541020" y="439103"/>
                    <a:pt x="529590" y="428625"/>
                  </a:cubicBezTo>
                  <a:cubicBezTo>
                    <a:pt x="527685" y="426720"/>
                    <a:pt x="525780" y="423862"/>
                    <a:pt x="522923" y="418147"/>
                  </a:cubicBezTo>
                  <a:cubicBezTo>
                    <a:pt x="517207" y="410528"/>
                    <a:pt x="508635" y="405765"/>
                    <a:pt x="499110" y="405765"/>
                  </a:cubicBezTo>
                  <a:cubicBezTo>
                    <a:pt x="482918" y="405765"/>
                    <a:pt x="470535" y="419100"/>
                    <a:pt x="470535" y="434340"/>
                  </a:cubicBezTo>
                  <a:cubicBezTo>
                    <a:pt x="470535" y="438150"/>
                    <a:pt x="471487" y="442912"/>
                    <a:pt x="473393" y="446722"/>
                  </a:cubicBezTo>
                  <a:lnTo>
                    <a:pt x="473393" y="446722"/>
                  </a:lnTo>
                  <a:lnTo>
                    <a:pt x="473393" y="446722"/>
                  </a:lnTo>
                  <a:lnTo>
                    <a:pt x="474345" y="448628"/>
                  </a:lnTo>
                  <a:cubicBezTo>
                    <a:pt x="480060" y="457200"/>
                    <a:pt x="485775" y="462915"/>
                    <a:pt x="494348" y="468630"/>
                  </a:cubicBezTo>
                  <a:cubicBezTo>
                    <a:pt x="521018" y="486728"/>
                    <a:pt x="558165" y="488633"/>
                    <a:pt x="573405" y="488633"/>
                  </a:cubicBezTo>
                  <a:cubicBezTo>
                    <a:pt x="586740" y="488633"/>
                    <a:pt x="632460" y="486728"/>
                    <a:pt x="661987" y="463868"/>
                  </a:cubicBezTo>
                  <a:cubicBezTo>
                    <a:pt x="686753" y="441960"/>
                    <a:pt x="690562" y="412433"/>
                    <a:pt x="693420" y="381953"/>
                  </a:cubicBezTo>
                  <a:cubicBezTo>
                    <a:pt x="694373" y="372428"/>
                    <a:pt x="694373" y="361950"/>
                    <a:pt x="694373" y="352425"/>
                  </a:cubicBezTo>
                  <a:lnTo>
                    <a:pt x="694373" y="128588"/>
                  </a:lnTo>
                  <a:cubicBezTo>
                    <a:pt x="694373" y="123825"/>
                    <a:pt x="693420" y="120015"/>
                    <a:pt x="691515" y="116205"/>
                  </a:cubicBezTo>
                  <a:cubicBezTo>
                    <a:pt x="686753" y="108585"/>
                    <a:pt x="678180" y="104775"/>
                    <a:pt x="668655" y="104775"/>
                  </a:cubicBezTo>
                  <a:close/>
                  <a:moveTo>
                    <a:pt x="626745" y="304800"/>
                  </a:moveTo>
                  <a:cubicBezTo>
                    <a:pt x="624840" y="307658"/>
                    <a:pt x="606743" y="332422"/>
                    <a:pt x="569595" y="332422"/>
                  </a:cubicBezTo>
                  <a:cubicBezTo>
                    <a:pt x="553403" y="332422"/>
                    <a:pt x="540068" y="327660"/>
                    <a:pt x="528637" y="318135"/>
                  </a:cubicBezTo>
                  <a:cubicBezTo>
                    <a:pt x="521970" y="312420"/>
                    <a:pt x="519112" y="308610"/>
                    <a:pt x="516255" y="304800"/>
                  </a:cubicBezTo>
                  <a:cubicBezTo>
                    <a:pt x="503873" y="284797"/>
                    <a:pt x="501968" y="254318"/>
                    <a:pt x="501968" y="242887"/>
                  </a:cubicBezTo>
                  <a:lnTo>
                    <a:pt x="501968" y="241935"/>
                  </a:lnTo>
                  <a:cubicBezTo>
                    <a:pt x="501968" y="215265"/>
                    <a:pt x="506730" y="194310"/>
                    <a:pt x="517207" y="179070"/>
                  </a:cubicBezTo>
                  <a:cubicBezTo>
                    <a:pt x="530543" y="160972"/>
                    <a:pt x="549593" y="151447"/>
                    <a:pt x="572453" y="151447"/>
                  </a:cubicBezTo>
                  <a:cubicBezTo>
                    <a:pt x="581025" y="151447"/>
                    <a:pt x="600075" y="151447"/>
                    <a:pt x="617220" y="167640"/>
                  </a:cubicBezTo>
                  <a:cubicBezTo>
                    <a:pt x="627698" y="177165"/>
                    <a:pt x="640080" y="197168"/>
                    <a:pt x="640080" y="236220"/>
                  </a:cubicBezTo>
                  <a:lnTo>
                    <a:pt x="640080" y="238125"/>
                  </a:lnTo>
                  <a:cubicBezTo>
                    <a:pt x="641032" y="248603"/>
                    <a:pt x="640080" y="284797"/>
                    <a:pt x="626745" y="304800"/>
                  </a:cubicBezTo>
                  <a:close/>
                  <a:moveTo>
                    <a:pt x="222885" y="182880"/>
                  </a:moveTo>
                  <a:cubicBezTo>
                    <a:pt x="208598" y="176213"/>
                    <a:pt x="185738" y="169545"/>
                    <a:pt x="182880" y="168593"/>
                  </a:cubicBezTo>
                  <a:lnTo>
                    <a:pt x="133350" y="154305"/>
                  </a:lnTo>
                  <a:cubicBezTo>
                    <a:pt x="104775" y="145733"/>
                    <a:pt x="88582" y="140970"/>
                    <a:pt x="80010" y="129540"/>
                  </a:cubicBezTo>
                  <a:cubicBezTo>
                    <a:pt x="73342" y="120015"/>
                    <a:pt x="73342" y="108585"/>
                    <a:pt x="73342" y="106680"/>
                  </a:cubicBezTo>
                  <a:cubicBezTo>
                    <a:pt x="73342" y="80010"/>
                    <a:pt x="91440" y="51435"/>
                    <a:pt x="143827" y="51435"/>
                  </a:cubicBezTo>
                  <a:cubicBezTo>
                    <a:pt x="178117" y="51435"/>
                    <a:pt x="197167" y="62865"/>
                    <a:pt x="207645" y="72390"/>
                  </a:cubicBezTo>
                  <a:cubicBezTo>
                    <a:pt x="211455" y="76200"/>
                    <a:pt x="214313" y="80010"/>
                    <a:pt x="217170" y="83820"/>
                  </a:cubicBezTo>
                  <a:lnTo>
                    <a:pt x="217170" y="83820"/>
                  </a:lnTo>
                  <a:lnTo>
                    <a:pt x="217170" y="83820"/>
                  </a:lnTo>
                  <a:cubicBezTo>
                    <a:pt x="222885" y="89535"/>
                    <a:pt x="230505" y="93345"/>
                    <a:pt x="238125" y="93345"/>
                  </a:cubicBezTo>
                  <a:cubicBezTo>
                    <a:pt x="254318" y="93345"/>
                    <a:pt x="266700" y="80010"/>
                    <a:pt x="266700" y="64770"/>
                  </a:cubicBezTo>
                  <a:cubicBezTo>
                    <a:pt x="266700" y="60007"/>
                    <a:pt x="265748" y="55245"/>
                    <a:pt x="262890" y="51435"/>
                  </a:cubicBezTo>
                  <a:lnTo>
                    <a:pt x="262890" y="51435"/>
                  </a:lnTo>
                  <a:lnTo>
                    <a:pt x="262890" y="51435"/>
                  </a:lnTo>
                  <a:cubicBezTo>
                    <a:pt x="257175" y="42863"/>
                    <a:pt x="250507" y="36195"/>
                    <a:pt x="243840" y="31432"/>
                  </a:cubicBezTo>
                  <a:cubicBezTo>
                    <a:pt x="220980" y="12382"/>
                    <a:pt x="187642" y="2857"/>
                    <a:pt x="146685" y="2857"/>
                  </a:cubicBezTo>
                  <a:lnTo>
                    <a:pt x="145732" y="2857"/>
                  </a:lnTo>
                  <a:cubicBezTo>
                    <a:pt x="93345" y="2857"/>
                    <a:pt x="56198" y="18097"/>
                    <a:pt x="33338" y="48577"/>
                  </a:cubicBezTo>
                  <a:cubicBezTo>
                    <a:pt x="23813" y="60960"/>
                    <a:pt x="12382" y="81915"/>
                    <a:pt x="12382" y="113347"/>
                  </a:cubicBezTo>
                  <a:cubicBezTo>
                    <a:pt x="12382" y="154305"/>
                    <a:pt x="31432" y="177165"/>
                    <a:pt x="46673" y="187643"/>
                  </a:cubicBezTo>
                  <a:cubicBezTo>
                    <a:pt x="60960" y="198120"/>
                    <a:pt x="72390" y="201930"/>
                    <a:pt x="99060" y="209550"/>
                  </a:cubicBezTo>
                  <a:lnTo>
                    <a:pt x="104775" y="211455"/>
                  </a:lnTo>
                  <a:lnTo>
                    <a:pt x="144780" y="222885"/>
                  </a:lnTo>
                  <a:lnTo>
                    <a:pt x="146685" y="222885"/>
                  </a:lnTo>
                  <a:cubicBezTo>
                    <a:pt x="165735" y="228600"/>
                    <a:pt x="192405" y="235268"/>
                    <a:pt x="207645" y="246697"/>
                  </a:cubicBezTo>
                  <a:cubicBezTo>
                    <a:pt x="226695" y="260985"/>
                    <a:pt x="229552" y="279083"/>
                    <a:pt x="229552" y="288608"/>
                  </a:cubicBezTo>
                  <a:cubicBezTo>
                    <a:pt x="229552" y="299085"/>
                    <a:pt x="226695" y="309562"/>
                    <a:pt x="220027" y="318135"/>
                  </a:cubicBezTo>
                  <a:cubicBezTo>
                    <a:pt x="207645" y="338137"/>
                    <a:pt x="184785" y="347662"/>
                    <a:pt x="148590" y="347662"/>
                  </a:cubicBezTo>
                  <a:cubicBezTo>
                    <a:pt x="107632" y="347662"/>
                    <a:pt x="88582" y="335280"/>
                    <a:pt x="78105" y="325755"/>
                  </a:cubicBezTo>
                  <a:cubicBezTo>
                    <a:pt x="69532" y="318135"/>
                    <a:pt x="62865" y="308610"/>
                    <a:pt x="59055" y="297180"/>
                  </a:cubicBezTo>
                  <a:cubicBezTo>
                    <a:pt x="54292" y="285750"/>
                    <a:pt x="42863" y="278130"/>
                    <a:pt x="30480" y="278130"/>
                  </a:cubicBezTo>
                  <a:cubicBezTo>
                    <a:pt x="13335" y="278130"/>
                    <a:pt x="0" y="291465"/>
                    <a:pt x="0" y="308610"/>
                  </a:cubicBezTo>
                  <a:cubicBezTo>
                    <a:pt x="0" y="311468"/>
                    <a:pt x="0" y="314325"/>
                    <a:pt x="952" y="317183"/>
                  </a:cubicBezTo>
                  <a:cubicBezTo>
                    <a:pt x="3810" y="323850"/>
                    <a:pt x="6667" y="329565"/>
                    <a:pt x="7620" y="332422"/>
                  </a:cubicBezTo>
                  <a:cubicBezTo>
                    <a:pt x="7620" y="333375"/>
                    <a:pt x="8573" y="334328"/>
                    <a:pt x="8573" y="334328"/>
                  </a:cubicBezTo>
                  <a:lnTo>
                    <a:pt x="8573" y="334328"/>
                  </a:lnTo>
                  <a:lnTo>
                    <a:pt x="8573" y="334328"/>
                  </a:lnTo>
                  <a:cubicBezTo>
                    <a:pt x="20955" y="356235"/>
                    <a:pt x="37148" y="366712"/>
                    <a:pt x="43815" y="372428"/>
                  </a:cubicBezTo>
                  <a:cubicBezTo>
                    <a:pt x="68580" y="388620"/>
                    <a:pt x="105727" y="398145"/>
                    <a:pt x="143827" y="398145"/>
                  </a:cubicBezTo>
                  <a:cubicBezTo>
                    <a:pt x="171450" y="398145"/>
                    <a:pt x="221932" y="393383"/>
                    <a:pt x="256223" y="360045"/>
                  </a:cubicBezTo>
                  <a:cubicBezTo>
                    <a:pt x="263843" y="352425"/>
                    <a:pt x="286703" y="329565"/>
                    <a:pt x="286703" y="283845"/>
                  </a:cubicBezTo>
                  <a:cubicBezTo>
                    <a:pt x="290512" y="235268"/>
                    <a:pt x="267653" y="201930"/>
                    <a:pt x="222885" y="182880"/>
                  </a:cubicBezTo>
                  <a:close/>
                  <a:moveTo>
                    <a:pt x="367665" y="104775"/>
                  </a:moveTo>
                  <a:cubicBezTo>
                    <a:pt x="359093" y="104775"/>
                    <a:pt x="347662" y="108585"/>
                    <a:pt x="342900" y="119063"/>
                  </a:cubicBezTo>
                  <a:lnTo>
                    <a:pt x="342900" y="119063"/>
                  </a:lnTo>
                  <a:lnTo>
                    <a:pt x="342900" y="119063"/>
                  </a:lnTo>
                  <a:cubicBezTo>
                    <a:pt x="340995" y="123825"/>
                    <a:pt x="340995" y="130493"/>
                    <a:pt x="340995" y="131445"/>
                  </a:cubicBezTo>
                  <a:lnTo>
                    <a:pt x="340995" y="368618"/>
                  </a:lnTo>
                  <a:cubicBezTo>
                    <a:pt x="341948" y="374333"/>
                    <a:pt x="341948" y="378143"/>
                    <a:pt x="343853" y="381000"/>
                  </a:cubicBezTo>
                  <a:cubicBezTo>
                    <a:pt x="345757" y="385762"/>
                    <a:pt x="352425" y="396240"/>
                    <a:pt x="369570" y="396240"/>
                  </a:cubicBezTo>
                  <a:cubicBezTo>
                    <a:pt x="383857" y="396240"/>
                    <a:pt x="391478" y="389572"/>
                    <a:pt x="394335" y="382905"/>
                  </a:cubicBezTo>
                  <a:cubicBezTo>
                    <a:pt x="396240" y="380047"/>
                    <a:pt x="397193" y="376237"/>
                    <a:pt x="397193" y="369570"/>
                  </a:cubicBezTo>
                  <a:lnTo>
                    <a:pt x="397193" y="132397"/>
                  </a:lnTo>
                  <a:cubicBezTo>
                    <a:pt x="397193" y="127635"/>
                    <a:pt x="396240" y="122872"/>
                    <a:pt x="394335" y="119063"/>
                  </a:cubicBezTo>
                  <a:cubicBezTo>
                    <a:pt x="388620" y="108585"/>
                    <a:pt x="377190" y="104775"/>
                    <a:pt x="367665" y="104775"/>
                  </a:cubicBezTo>
                  <a:close/>
                  <a:moveTo>
                    <a:pt x="367665" y="0"/>
                  </a:moveTo>
                  <a:cubicBezTo>
                    <a:pt x="346710" y="0"/>
                    <a:pt x="331470" y="15240"/>
                    <a:pt x="330518" y="37147"/>
                  </a:cubicBezTo>
                  <a:cubicBezTo>
                    <a:pt x="330518" y="59055"/>
                    <a:pt x="345757" y="73343"/>
                    <a:pt x="367665" y="73343"/>
                  </a:cubicBezTo>
                  <a:lnTo>
                    <a:pt x="368618" y="73343"/>
                  </a:lnTo>
                  <a:cubicBezTo>
                    <a:pt x="389573" y="73343"/>
                    <a:pt x="403860" y="58102"/>
                    <a:pt x="403860" y="37147"/>
                  </a:cubicBezTo>
                  <a:cubicBezTo>
                    <a:pt x="404812" y="16193"/>
                    <a:pt x="389573" y="0"/>
                    <a:pt x="367665" y="0"/>
                  </a:cubicBezTo>
                  <a:close/>
                  <a:moveTo>
                    <a:pt x="1391603" y="238125"/>
                  </a:moveTo>
                  <a:cubicBezTo>
                    <a:pt x="1378268" y="231458"/>
                    <a:pt x="1363980" y="226695"/>
                    <a:pt x="1353503" y="223837"/>
                  </a:cubicBezTo>
                  <a:lnTo>
                    <a:pt x="1322070" y="214312"/>
                  </a:lnTo>
                  <a:cubicBezTo>
                    <a:pt x="1320165" y="213360"/>
                    <a:pt x="1318260" y="213360"/>
                    <a:pt x="1316355" y="212408"/>
                  </a:cubicBezTo>
                  <a:cubicBezTo>
                    <a:pt x="1303973" y="208597"/>
                    <a:pt x="1290637" y="204788"/>
                    <a:pt x="1283018" y="194310"/>
                  </a:cubicBezTo>
                  <a:cubicBezTo>
                    <a:pt x="1278255" y="188595"/>
                    <a:pt x="1278255" y="181927"/>
                    <a:pt x="1278255" y="179070"/>
                  </a:cubicBezTo>
                  <a:cubicBezTo>
                    <a:pt x="1278255" y="172402"/>
                    <a:pt x="1280160" y="165735"/>
                    <a:pt x="1284923" y="160020"/>
                  </a:cubicBezTo>
                  <a:cubicBezTo>
                    <a:pt x="1292543" y="150495"/>
                    <a:pt x="1303973" y="146685"/>
                    <a:pt x="1321118" y="146685"/>
                  </a:cubicBezTo>
                  <a:cubicBezTo>
                    <a:pt x="1337310" y="146685"/>
                    <a:pt x="1359218" y="150495"/>
                    <a:pt x="1373505" y="168593"/>
                  </a:cubicBezTo>
                  <a:lnTo>
                    <a:pt x="1373505" y="168593"/>
                  </a:lnTo>
                  <a:lnTo>
                    <a:pt x="1373505" y="168593"/>
                  </a:lnTo>
                  <a:cubicBezTo>
                    <a:pt x="1374458" y="169545"/>
                    <a:pt x="1374458" y="169545"/>
                    <a:pt x="1375410" y="171450"/>
                  </a:cubicBezTo>
                  <a:cubicBezTo>
                    <a:pt x="1380173" y="178118"/>
                    <a:pt x="1387793" y="181927"/>
                    <a:pt x="1396365" y="181927"/>
                  </a:cubicBezTo>
                  <a:cubicBezTo>
                    <a:pt x="1410653" y="181927"/>
                    <a:pt x="1422083" y="170497"/>
                    <a:pt x="1422083" y="156210"/>
                  </a:cubicBezTo>
                  <a:cubicBezTo>
                    <a:pt x="1422083" y="151447"/>
                    <a:pt x="1420178" y="146685"/>
                    <a:pt x="1417320" y="141922"/>
                  </a:cubicBezTo>
                  <a:cubicBezTo>
                    <a:pt x="1397318" y="115252"/>
                    <a:pt x="1365885" y="101918"/>
                    <a:pt x="1323023" y="101918"/>
                  </a:cubicBezTo>
                  <a:cubicBezTo>
                    <a:pt x="1247775" y="101918"/>
                    <a:pt x="1221105" y="144780"/>
                    <a:pt x="1221105" y="185738"/>
                  </a:cubicBezTo>
                  <a:cubicBezTo>
                    <a:pt x="1221105" y="219075"/>
                    <a:pt x="1239203" y="242887"/>
                    <a:pt x="1274445" y="256222"/>
                  </a:cubicBezTo>
                  <a:cubicBezTo>
                    <a:pt x="1282065" y="259080"/>
                    <a:pt x="1290637" y="261937"/>
                    <a:pt x="1298258" y="264795"/>
                  </a:cubicBezTo>
                  <a:lnTo>
                    <a:pt x="1299210" y="264795"/>
                  </a:lnTo>
                  <a:lnTo>
                    <a:pt x="1330643" y="274320"/>
                  </a:lnTo>
                  <a:lnTo>
                    <a:pt x="1333500" y="275272"/>
                  </a:lnTo>
                  <a:cubicBezTo>
                    <a:pt x="1354455" y="280987"/>
                    <a:pt x="1380173" y="288608"/>
                    <a:pt x="1380173" y="314325"/>
                  </a:cubicBezTo>
                  <a:cubicBezTo>
                    <a:pt x="1380173" y="317183"/>
                    <a:pt x="1380173" y="327660"/>
                    <a:pt x="1372553" y="336233"/>
                  </a:cubicBezTo>
                  <a:cubicBezTo>
                    <a:pt x="1359218" y="351472"/>
                    <a:pt x="1333500" y="352425"/>
                    <a:pt x="1328737" y="352425"/>
                  </a:cubicBezTo>
                  <a:cubicBezTo>
                    <a:pt x="1303020" y="352425"/>
                    <a:pt x="1288733" y="342900"/>
                    <a:pt x="1284923" y="340043"/>
                  </a:cubicBezTo>
                  <a:cubicBezTo>
                    <a:pt x="1279208" y="335280"/>
                    <a:pt x="1274445" y="329565"/>
                    <a:pt x="1270635" y="320993"/>
                  </a:cubicBezTo>
                  <a:cubicBezTo>
                    <a:pt x="1265873" y="312420"/>
                    <a:pt x="1256348" y="307658"/>
                    <a:pt x="1246823" y="307658"/>
                  </a:cubicBezTo>
                  <a:cubicBezTo>
                    <a:pt x="1231583" y="307658"/>
                    <a:pt x="1219200" y="320040"/>
                    <a:pt x="1219200" y="335280"/>
                  </a:cubicBezTo>
                  <a:cubicBezTo>
                    <a:pt x="1219200" y="340043"/>
                    <a:pt x="1220153" y="344805"/>
                    <a:pt x="1223010" y="348615"/>
                  </a:cubicBezTo>
                  <a:cubicBezTo>
                    <a:pt x="1223962" y="350520"/>
                    <a:pt x="1224915" y="351472"/>
                    <a:pt x="1225868" y="353378"/>
                  </a:cubicBezTo>
                  <a:cubicBezTo>
                    <a:pt x="1244918" y="382905"/>
                    <a:pt x="1278255" y="398145"/>
                    <a:pt x="1325880" y="398145"/>
                  </a:cubicBezTo>
                  <a:cubicBezTo>
                    <a:pt x="1429703" y="398145"/>
                    <a:pt x="1437323" y="330518"/>
                    <a:pt x="1437323" y="310515"/>
                  </a:cubicBezTo>
                  <a:cubicBezTo>
                    <a:pt x="1436370" y="278130"/>
                    <a:pt x="1421130" y="253365"/>
                    <a:pt x="1391603" y="238125"/>
                  </a:cubicBezTo>
                  <a:close/>
                  <a:moveTo>
                    <a:pt x="2675572" y="238125"/>
                  </a:moveTo>
                  <a:cubicBezTo>
                    <a:pt x="2662238" y="231458"/>
                    <a:pt x="2647950" y="226695"/>
                    <a:pt x="2637472" y="223837"/>
                  </a:cubicBezTo>
                  <a:lnTo>
                    <a:pt x="2606040" y="214312"/>
                  </a:lnTo>
                  <a:cubicBezTo>
                    <a:pt x="2604135" y="213360"/>
                    <a:pt x="2602230" y="213360"/>
                    <a:pt x="2600325" y="212408"/>
                  </a:cubicBezTo>
                  <a:cubicBezTo>
                    <a:pt x="2587943" y="208597"/>
                    <a:pt x="2574608" y="204788"/>
                    <a:pt x="2566988" y="194310"/>
                  </a:cubicBezTo>
                  <a:cubicBezTo>
                    <a:pt x="2562225" y="188595"/>
                    <a:pt x="2562225" y="181927"/>
                    <a:pt x="2562225" y="179070"/>
                  </a:cubicBezTo>
                  <a:cubicBezTo>
                    <a:pt x="2562225" y="172402"/>
                    <a:pt x="2564130" y="165735"/>
                    <a:pt x="2568893" y="160020"/>
                  </a:cubicBezTo>
                  <a:cubicBezTo>
                    <a:pt x="2576513" y="150495"/>
                    <a:pt x="2587943" y="146685"/>
                    <a:pt x="2605088" y="146685"/>
                  </a:cubicBezTo>
                  <a:cubicBezTo>
                    <a:pt x="2621280" y="146685"/>
                    <a:pt x="2643188" y="150495"/>
                    <a:pt x="2657475" y="168593"/>
                  </a:cubicBezTo>
                  <a:lnTo>
                    <a:pt x="2657475" y="168593"/>
                  </a:lnTo>
                  <a:lnTo>
                    <a:pt x="2657475" y="168593"/>
                  </a:lnTo>
                  <a:cubicBezTo>
                    <a:pt x="2658428" y="169545"/>
                    <a:pt x="2658428" y="169545"/>
                    <a:pt x="2659380" y="170497"/>
                  </a:cubicBezTo>
                  <a:cubicBezTo>
                    <a:pt x="2664143" y="177165"/>
                    <a:pt x="2671763" y="180975"/>
                    <a:pt x="2680335" y="180975"/>
                  </a:cubicBezTo>
                  <a:cubicBezTo>
                    <a:pt x="2694622" y="180975"/>
                    <a:pt x="2706053" y="169545"/>
                    <a:pt x="2706053" y="155258"/>
                  </a:cubicBezTo>
                  <a:cubicBezTo>
                    <a:pt x="2706053" y="150495"/>
                    <a:pt x="2704147" y="145733"/>
                    <a:pt x="2701290" y="140970"/>
                  </a:cubicBezTo>
                  <a:cubicBezTo>
                    <a:pt x="2681288" y="114300"/>
                    <a:pt x="2649855" y="100965"/>
                    <a:pt x="2606993" y="100965"/>
                  </a:cubicBezTo>
                  <a:cubicBezTo>
                    <a:pt x="2531745" y="100965"/>
                    <a:pt x="2505075" y="143827"/>
                    <a:pt x="2505075" y="184785"/>
                  </a:cubicBezTo>
                  <a:cubicBezTo>
                    <a:pt x="2505075" y="218122"/>
                    <a:pt x="2523172" y="241935"/>
                    <a:pt x="2558415" y="255270"/>
                  </a:cubicBezTo>
                  <a:cubicBezTo>
                    <a:pt x="2566035" y="258128"/>
                    <a:pt x="2574608" y="260985"/>
                    <a:pt x="2582228" y="263843"/>
                  </a:cubicBezTo>
                  <a:lnTo>
                    <a:pt x="2583180" y="263843"/>
                  </a:lnTo>
                  <a:lnTo>
                    <a:pt x="2614613" y="273368"/>
                  </a:lnTo>
                  <a:lnTo>
                    <a:pt x="2617470" y="274320"/>
                  </a:lnTo>
                  <a:cubicBezTo>
                    <a:pt x="2638425" y="280035"/>
                    <a:pt x="2664143" y="287655"/>
                    <a:pt x="2664143" y="313372"/>
                  </a:cubicBezTo>
                  <a:cubicBezTo>
                    <a:pt x="2664143" y="316230"/>
                    <a:pt x="2664143" y="326708"/>
                    <a:pt x="2656522" y="335280"/>
                  </a:cubicBezTo>
                  <a:cubicBezTo>
                    <a:pt x="2643188" y="350520"/>
                    <a:pt x="2617470" y="351472"/>
                    <a:pt x="2612708" y="351472"/>
                  </a:cubicBezTo>
                  <a:cubicBezTo>
                    <a:pt x="2586990" y="351472"/>
                    <a:pt x="2572703" y="341947"/>
                    <a:pt x="2568893" y="339090"/>
                  </a:cubicBezTo>
                  <a:cubicBezTo>
                    <a:pt x="2563178" y="334328"/>
                    <a:pt x="2558415" y="328612"/>
                    <a:pt x="2554605" y="320040"/>
                  </a:cubicBezTo>
                  <a:cubicBezTo>
                    <a:pt x="2549843" y="311468"/>
                    <a:pt x="2540318" y="306705"/>
                    <a:pt x="2530793" y="306705"/>
                  </a:cubicBezTo>
                  <a:cubicBezTo>
                    <a:pt x="2515553" y="306705"/>
                    <a:pt x="2503170" y="319087"/>
                    <a:pt x="2503170" y="334328"/>
                  </a:cubicBezTo>
                  <a:cubicBezTo>
                    <a:pt x="2503170" y="339090"/>
                    <a:pt x="2504122" y="343853"/>
                    <a:pt x="2506980" y="347662"/>
                  </a:cubicBezTo>
                  <a:cubicBezTo>
                    <a:pt x="2507933" y="349568"/>
                    <a:pt x="2508885" y="350520"/>
                    <a:pt x="2509838" y="352425"/>
                  </a:cubicBezTo>
                  <a:cubicBezTo>
                    <a:pt x="2528888" y="381953"/>
                    <a:pt x="2562225" y="397193"/>
                    <a:pt x="2609850" y="397193"/>
                  </a:cubicBezTo>
                  <a:cubicBezTo>
                    <a:pt x="2713672" y="397193"/>
                    <a:pt x="2721293" y="329565"/>
                    <a:pt x="2721293" y="309562"/>
                  </a:cubicBezTo>
                  <a:cubicBezTo>
                    <a:pt x="2720340" y="278130"/>
                    <a:pt x="2705100" y="253365"/>
                    <a:pt x="2675572" y="238125"/>
                  </a:cubicBezTo>
                  <a:close/>
                  <a:moveTo>
                    <a:pt x="2447925" y="104775"/>
                  </a:moveTo>
                  <a:cubicBezTo>
                    <a:pt x="2436495" y="104775"/>
                    <a:pt x="2427922" y="106680"/>
                    <a:pt x="2424113" y="107632"/>
                  </a:cubicBezTo>
                  <a:lnTo>
                    <a:pt x="2423160" y="107632"/>
                  </a:lnTo>
                  <a:cubicBezTo>
                    <a:pt x="2405063" y="114300"/>
                    <a:pt x="2389822" y="125730"/>
                    <a:pt x="2380297" y="140970"/>
                  </a:cubicBezTo>
                  <a:cubicBezTo>
                    <a:pt x="2379345" y="141922"/>
                    <a:pt x="2379345" y="142875"/>
                    <a:pt x="2378393" y="143827"/>
                  </a:cubicBezTo>
                  <a:lnTo>
                    <a:pt x="2378393" y="130493"/>
                  </a:lnTo>
                  <a:lnTo>
                    <a:pt x="2378393" y="128588"/>
                  </a:lnTo>
                  <a:cubicBezTo>
                    <a:pt x="2378393" y="124777"/>
                    <a:pt x="2377440" y="121920"/>
                    <a:pt x="2376488" y="119063"/>
                  </a:cubicBezTo>
                  <a:cubicBezTo>
                    <a:pt x="2374583" y="112395"/>
                    <a:pt x="2366010" y="104775"/>
                    <a:pt x="2352675" y="104775"/>
                  </a:cubicBezTo>
                  <a:cubicBezTo>
                    <a:pt x="2339340" y="104775"/>
                    <a:pt x="2330768" y="112395"/>
                    <a:pt x="2327910" y="119063"/>
                  </a:cubicBezTo>
                  <a:cubicBezTo>
                    <a:pt x="2326005" y="123825"/>
                    <a:pt x="2326005" y="130493"/>
                    <a:pt x="2326005" y="131445"/>
                  </a:cubicBezTo>
                  <a:lnTo>
                    <a:pt x="2326005" y="371475"/>
                  </a:lnTo>
                  <a:cubicBezTo>
                    <a:pt x="2326958" y="377190"/>
                    <a:pt x="2326958" y="381000"/>
                    <a:pt x="2328863" y="382905"/>
                  </a:cubicBezTo>
                  <a:cubicBezTo>
                    <a:pt x="2330768" y="387668"/>
                    <a:pt x="2336483" y="397193"/>
                    <a:pt x="2353628" y="397193"/>
                  </a:cubicBezTo>
                  <a:lnTo>
                    <a:pt x="2355533" y="397193"/>
                  </a:lnTo>
                  <a:cubicBezTo>
                    <a:pt x="2370772" y="397193"/>
                    <a:pt x="2377440" y="389572"/>
                    <a:pt x="2379345" y="383858"/>
                  </a:cubicBezTo>
                  <a:cubicBezTo>
                    <a:pt x="2382203" y="379095"/>
                    <a:pt x="2382203" y="373380"/>
                    <a:pt x="2382203" y="371475"/>
                  </a:cubicBezTo>
                  <a:lnTo>
                    <a:pt x="2382203" y="297180"/>
                  </a:lnTo>
                  <a:cubicBezTo>
                    <a:pt x="2382203" y="293370"/>
                    <a:pt x="2382203" y="290512"/>
                    <a:pt x="2382203" y="286703"/>
                  </a:cubicBezTo>
                  <a:cubicBezTo>
                    <a:pt x="2382203" y="282893"/>
                    <a:pt x="2382203" y="280035"/>
                    <a:pt x="2382203" y="276225"/>
                  </a:cubicBezTo>
                  <a:cubicBezTo>
                    <a:pt x="2382203" y="239078"/>
                    <a:pt x="2383155" y="220028"/>
                    <a:pt x="2391728" y="202883"/>
                  </a:cubicBezTo>
                  <a:cubicBezTo>
                    <a:pt x="2406015" y="171450"/>
                    <a:pt x="2435543" y="164783"/>
                    <a:pt x="2447925" y="161925"/>
                  </a:cubicBezTo>
                  <a:lnTo>
                    <a:pt x="2448878" y="161925"/>
                  </a:lnTo>
                  <a:lnTo>
                    <a:pt x="2457450" y="160972"/>
                  </a:lnTo>
                  <a:lnTo>
                    <a:pt x="2458403" y="160972"/>
                  </a:lnTo>
                  <a:cubicBezTo>
                    <a:pt x="2464118" y="160020"/>
                    <a:pt x="2482215" y="156210"/>
                    <a:pt x="2482215" y="134302"/>
                  </a:cubicBezTo>
                  <a:cubicBezTo>
                    <a:pt x="2480310" y="121920"/>
                    <a:pt x="2476500" y="104775"/>
                    <a:pt x="2447925" y="104775"/>
                  </a:cubicBezTo>
                  <a:close/>
                  <a:moveTo>
                    <a:pt x="1962150" y="104775"/>
                  </a:moveTo>
                  <a:cubicBezTo>
                    <a:pt x="1944053" y="104775"/>
                    <a:pt x="1939290" y="116205"/>
                    <a:pt x="1936433" y="122872"/>
                  </a:cubicBezTo>
                  <a:lnTo>
                    <a:pt x="1936433" y="122872"/>
                  </a:lnTo>
                  <a:lnTo>
                    <a:pt x="1936433" y="122872"/>
                  </a:lnTo>
                  <a:lnTo>
                    <a:pt x="1900237" y="234315"/>
                  </a:lnTo>
                  <a:cubicBezTo>
                    <a:pt x="1887855" y="272415"/>
                    <a:pt x="1881187" y="293370"/>
                    <a:pt x="1877378" y="311468"/>
                  </a:cubicBezTo>
                  <a:cubicBezTo>
                    <a:pt x="1874520" y="294322"/>
                    <a:pt x="1870710" y="283845"/>
                    <a:pt x="1864995" y="267653"/>
                  </a:cubicBezTo>
                  <a:cubicBezTo>
                    <a:pt x="1863090" y="262890"/>
                    <a:pt x="1861185" y="257175"/>
                    <a:pt x="1859280" y="250508"/>
                  </a:cubicBezTo>
                  <a:lnTo>
                    <a:pt x="1818322" y="124777"/>
                  </a:lnTo>
                  <a:lnTo>
                    <a:pt x="1818322" y="124777"/>
                  </a:lnTo>
                  <a:lnTo>
                    <a:pt x="1818322" y="124777"/>
                  </a:lnTo>
                  <a:cubicBezTo>
                    <a:pt x="1816418" y="120015"/>
                    <a:pt x="1811655" y="105727"/>
                    <a:pt x="1793558" y="105727"/>
                  </a:cubicBezTo>
                  <a:cubicBezTo>
                    <a:pt x="1769745" y="105727"/>
                    <a:pt x="1762125" y="120968"/>
                    <a:pt x="1762125" y="131445"/>
                  </a:cubicBezTo>
                  <a:cubicBezTo>
                    <a:pt x="1762125" y="135255"/>
                    <a:pt x="1763078" y="137160"/>
                    <a:pt x="1764030" y="141922"/>
                  </a:cubicBezTo>
                  <a:lnTo>
                    <a:pt x="1764983" y="143827"/>
                  </a:lnTo>
                  <a:lnTo>
                    <a:pt x="1848803" y="380047"/>
                  </a:lnTo>
                  <a:cubicBezTo>
                    <a:pt x="1852612" y="388620"/>
                    <a:pt x="1858328" y="397193"/>
                    <a:pt x="1877378" y="397193"/>
                  </a:cubicBezTo>
                  <a:cubicBezTo>
                    <a:pt x="1896428" y="397193"/>
                    <a:pt x="1902143" y="389572"/>
                    <a:pt x="1906905" y="381000"/>
                  </a:cubicBezTo>
                  <a:lnTo>
                    <a:pt x="1906905" y="381000"/>
                  </a:lnTo>
                  <a:lnTo>
                    <a:pt x="1906905" y="381000"/>
                  </a:lnTo>
                  <a:lnTo>
                    <a:pt x="1991678" y="142875"/>
                  </a:lnTo>
                  <a:lnTo>
                    <a:pt x="1991678" y="142875"/>
                  </a:lnTo>
                  <a:lnTo>
                    <a:pt x="1991678" y="142875"/>
                  </a:lnTo>
                  <a:cubicBezTo>
                    <a:pt x="1992630" y="137160"/>
                    <a:pt x="1993583" y="135255"/>
                    <a:pt x="1993583" y="132397"/>
                  </a:cubicBezTo>
                  <a:cubicBezTo>
                    <a:pt x="1992630" y="117157"/>
                    <a:pt x="1983105" y="104775"/>
                    <a:pt x="1962150" y="104775"/>
                  </a:cubicBezTo>
                  <a:close/>
                  <a:moveTo>
                    <a:pt x="1696403" y="104775"/>
                  </a:moveTo>
                  <a:cubicBezTo>
                    <a:pt x="1681162" y="104775"/>
                    <a:pt x="1672590" y="113347"/>
                    <a:pt x="1669733" y="120015"/>
                  </a:cubicBezTo>
                  <a:cubicBezTo>
                    <a:pt x="1668780" y="122872"/>
                    <a:pt x="1667828" y="126682"/>
                    <a:pt x="1667828" y="128588"/>
                  </a:cubicBezTo>
                  <a:cubicBezTo>
                    <a:pt x="1667828" y="129540"/>
                    <a:pt x="1667828" y="129540"/>
                    <a:pt x="1667828" y="130493"/>
                  </a:cubicBezTo>
                  <a:lnTo>
                    <a:pt x="1667828" y="130493"/>
                  </a:lnTo>
                  <a:lnTo>
                    <a:pt x="1667828" y="133350"/>
                  </a:lnTo>
                  <a:cubicBezTo>
                    <a:pt x="1665922" y="131445"/>
                    <a:pt x="1664018" y="129540"/>
                    <a:pt x="1662112" y="127635"/>
                  </a:cubicBezTo>
                  <a:cubicBezTo>
                    <a:pt x="1633537" y="102870"/>
                    <a:pt x="1600200" y="102870"/>
                    <a:pt x="1588770" y="102870"/>
                  </a:cubicBezTo>
                  <a:cubicBezTo>
                    <a:pt x="1545908" y="102870"/>
                    <a:pt x="1522095" y="120015"/>
                    <a:pt x="1507808" y="132397"/>
                  </a:cubicBezTo>
                  <a:cubicBezTo>
                    <a:pt x="1479233" y="159068"/>
                    <a:pt x="1464945" y="198120"/>
                    <a:pt x="1464945" y="248603"/>
                  </a:cubicBezTo>
                  <a:cubicBezTo>
                    <a:pt x="1464945" y="280035"/>
                    <a:pt x="1471612" y="357187"/>
                    <a:pt x="1534478" y="386715"/>
                  </a:cubicBezTo>
                  <a:cubicBezTo>
                    <a:pt x="1556385" y="398145"/>
                    <a:pt x="1578293" y="398145"/>
                    <a:pt x="1586865" y="398145"/>
                  </a:cubicBezTo>
                  <a:cubicBezTo>
                    <a:pt x="1630680" y="398145"/>
                    <a:pt x="1654493" y="380047"/>
                    <a:pt x="1665922" y="369570"/>
                  </a:cubicBezTo>
                  <a:cubicBezTo>
                    <a:pt x="1667828" y="367665"/>
                    <a:pt x="1668780" y="366712"/>
                    <a:pt x="1669733" y="365760"/>
                  </a:cubicBezTo>
                  <a:lnTo>
                    <a:pt x="1669733" y="368618"/>
                  </a:lnTo>
                  <a:lnTo>
                    <a:pt x="1669733" y="368618"/>
                  </a:lnTo>
                  <a:lnTo>
                    <a:pt x="1669733" y="371475"/>
                  </a:lnTo>
                  <a:cubicBezTo>
                    <a:pt x="1669733" y="375285"/>
                    <a:pt x="1670685" y="377190"/>
                    <a:pt x="1671637" y="380047"/>
                  </a:cubicBezTo>
                  <a:cubicBezTo>
                    <a:pt x="1677353" y="395287"/>
                    <a:pt x="1694497" y="396240"/>
                    <a:pt x="1697355" y="396240"/>
                  </a:cubicBezTo>
                  <a:cubicBezTo>
                    <a:pt x="1699260" y="396240"/>
                    <a:pt x="1716405" y="396240"/>
                    <a:pt x="1722120" y="382905"/>
                  </a:cubicBezTo>
                  <a:lnTo>
                    <a:pt x="1722120" y="382905"/>
                  </a:lnTo>
                  <a:lnTo>
                    <a:pt x="1722120" y="382905"/>
                  </a:lnTo>
                  <a:cubicBezTo>
                    <a:pt x="1723072" y="379095"/>
                    <a:pt x="1724025" y="377190"/>
                    <a:pt x="1724025" y="370522"/>
                  </a:cubicBezTo>
                  <a:lnTo>
                    <a:pt x="1724025" y="132397"/>
                  </a:lnTo>
                  <a:cubicBezTo>
                    <a:pt x="1724025" y="131445"/>
                    <a:pt x="1723072" y="123825"/>
                    <a:pt x="1721168" y="118110"/>
                  </a:cubicBezTo>
                  <a:cubicBezTo>
                    <a:pt x="1715453" y="105727"/>
                    <a:pt x="1701165" y="104775"/>
                    <a:pt x="1696403" y="104775"/>
                  </a:cubicBezTo>
                  <a:close/>
                  <a:moveTo>
                    <a:pt x="1645920" y="331470"/>
                  </a:moveTo>
                  <a:cubicBezTo>
                    <a:pt x="1638300" y="340043"/>
                    <a:pt x="1624012" y="351472"/>
                    <a:pt x="1594485" y="351472"/>
                  </a:cubicBezTo>
                  <a:cubicBezTo>
                    <a:pt x="1585912" y="351472"/>
                    <a:pt x="1565910" y="351472"/>
                    <a:pt x="1547812" y="334328"/>
                  </a:cubicBezTo>
                  <a:cubicBezTo>
                    <a:pt x="1547812" y="334328"/>
                    <a:pt x="1540193" y="326708"/>
                    <a:pt x="1535430" y="318135"/>
                  </a:cubicBezTo>
                  <a:cubicBezTo>
                    <a:pt x="1524000" y="296228"/>
                    <a:pt x="1523047" y="263843"/>
                    <a:pt x="1523047" y="250508"/>
                  </a:cubicBezTo>
                  <a:lnTo>
                    <a:pt x="1523047" y="249555"/>
                  </a:lnTo>
                  <a:cubicBezTo>
                    <a:pt x="1523047" y="218122"/>
                    <a:pt x="1529715" y="193358"/>
                    <a:pt x="1542097" y="176213"/>
                  </a:cubicBezTo>
                  <a:cubicBezTo>
                    <a:pt x="1546860" y="169545"/>
                    <a:pt x="1560195" y="150495"/>
                    <a:pt x="1595437" y="150495"/>
                  </a:cubicBezTo>
                  <a:cubicBezTo>
                    <a:pt x="1603058" y="150495"/>
                    <a:pt x="1622108" y="150495"/>
                    <a:pt x="1640205" y="166688"/>
                  </a:cubicBezTo>
                  <a:cubicBezTo>
                    <a:pt x="1653540" y="179070"/>
                    <a:pt x="1669733" y="199072"/>
                    <a:pt x="1669733" y="249555"/>
                  </a:cubicBezTo>
                  <a:cubicBezTo>
                    <a:pt x="1669733" y="274320"/>
                    <a:pt x="1666875" y="308610"/>
                    <a:pt x="1645920" y="331470"/>
                  </a:cubicBezTo>
                  <a:close/>
                  <a:moveTo>
                    <a:pt x="2214563" y="118110"/>
                  </a:moveTo>
                  <a:cubicBezTo>
                    <a:pt x="2196465" y="107632"/>
                    <a:pt x="2172653" y="101918"/>
                    <a:pt x="2146935" y="101918"/>
                  </a:cubicBezTo>
                  <a:cubicBezTo>
                    <a:pt x="2061210" y="101918"/>
                    <a:pt x="2030730" y="164783"/>
                    <a:pt x="2022158" y="192405"/>
                  </a:cubicBezTo>
                  <a:cubicBezTo>
                    <a:pt x="2013585" y="218122"/>
                    <a:pt x="2012633" y="239078"/>
                    <a:pt x="2012633" y="252412"/>
                  </a:cubicBezTo>
                  <a:cubicBezTo>
                    <a:pt x="2012633" y="303847"/>
                    <a:pt x="2033587" y="366712"/>
                    <a:pt x="2092643" y="389572"/>
                  </a:cubicBezTo>
                  <a:cubicBezTo>
                    <a:pt x="2116455" y="398145"/>
                    <a:pt x="2140268" y="398145"/>
                    <a:pt x="2148840" y="398145"/>
                  </a:cubicBezTo>
                  <a:cubicBezTo>
                    <a:pt x="2187893" y="398145"/>
                    <a:pt x="2209800" y="387668"/>
                    <a:pt x="2225040" y="378143"/>
                  </a:cubicBezTo>
                  <a:cubicBezTo>
                    <a:pt x="2236470" y="371475"/>
                    <a:pt x="2245995" y="362903"/>
                    <a:pt x="2254568" y="352425"/>
                  </a:cubicBezTo>
                  <a:cubicBezTo>
                    <a:pt x="2258378" y="347662"/>
                    <a:pt x="2260283" y="341947"/>
                    <a:pt x="2260283" y="336233"/>
                  </a:cubicBezTo>
                  <a:cubicBezTo>
                    <a:pt x="2260283" y="320993"/>
                    <a:pt x="2247900" y="308610"/>
                    <a:pt x="2232660" y="308610"/>
                  </a:cubicBezTo>
                  <a:cubicBezTo>
                    <a:pt x="2224088" y="308610"/>
                    <a:pt x="2215515" y="312420"/>
                    <a:pt x="2209800" y="320040"/>
                  </a:cubicBezTo>
                  <a:cubicBezTo>
                    <a:pt x="2205990" y="325755"/>
                    <a:pt x="2204085" y="328612"/>
                    <a:pt x="2201228" y="330518"/>
                  </a:cubicBezTo>
                  <a:cubicBezTo>
                    <a:pt x="2189797" y="342900"/>
                    <a:pt x="2170747" y="349568"/>
                    <a:pt x="2149793" y="349568"/>
                  </a:cubicBezTo>
                  <a:cubicBezTo>
                    <a:pt x="2130743" y="349568"/>
                    <a:pt x="2119313" y="345758"/>
                    <a:pt x="2112645" y="342900"/>
                  </a:cubicBezTo>
                  <a:cubicBezTo>
                    <a:pt x="2102168" y="337185"/>
                    <a:pt x="2077403" y="320993"/>
                    <a:pt x="2071687" y="277178"/>
                  </a:cubicBezTo>
                  <a:cubicBezTo>
                    <a:pt x="2070735" y="273368"/>
                    <a:pt x="2070735" y="269558"/>
                    <a:pt x="2070735" y="266700"/>
                  </a:cubicBezTo>
                  <a:lnTo>
                    <a:pt x="2246947" y="266700"/>
                  </a:lnTo>
                  <a:lnTo>
                    <a:pt x="2246947" y="266700"/>
                  </a:lnTo>
                  <a:lnTo>
                    <a:pt x="2249805" y="266700"/>
                  </a:lnTo>
                  <a:cubicBezTo>
                    <a:pt x="2252663" y="266700"/>
                    <a:pt x="2254568" y="265747"/>
                    <a:pt x="2257425" y="264795"/>
                  </a:cubicBezTo>
                  <a:cubicBezTo>
                    <a:pt x="2268855" y="260985"/>
                    <a:pt x="2274570" y="252412"/>
                    <a:pt x="2274570" y="239078"/>
                  </a:cubicBezTo>
                  <a:cubicBezTo>
                    <a:pt x="2274570" y="198120"/>
                    <a:pt x="2259330" y="143827"/>
                    <a:pt x="2214563" y="118110"/>
                  </a:cubicBezTo>
                  <a:close/>
                  <a:moveTo>
                    <a:pt x="2216468" y="219075"/>
                  </a:moveTo>
                  <a:lnTo>
                    <a:pt x="2071687" y="220028"/>
                  </a:lnTo>
                  <a:cubicBezTo>
                    <a:pt x="2072640" y="216218"/>
                    <a:pt x="2073593" y="212408"/>
                    <a:pt x="2074545" y="210502"/>
                  </a:cubicBezTo>
                  <a:lnTo>
                    <a:pt x="2074545" y="210502"/>
                  </a:lnTo>
                  <a:lnTo>
                    <a:pt x="2074545" y="210502"/>
                  </a:lnTo>
                  <a:cubicBezTo>
                    <a:pt x="2075497" y="207645"/>
                    <a:pt x="2078355" y="195263"/>
                    <a:pt x="2086928" y="182880"/>
                  </a:cubicBezTo>
                  <a:cubicBezTo>
                    <a:pt x="2101215" y="161925"/>
                    <a:pt x="2121218" y="152400"/>
                    <a:pt x="2148840" y="152400"/>
                  </a:cubicBezTo>
                  <a:cubicBezTo>
                    <a:pt x="2161222" y="152400"/>
                    <a:pt x="2167890" y="154305"/>
                    <a:pt x="2173605" y="156210"/>
                  </a:cubicBezTo>
                  <a:cubicBezTo>
                    <a:pt x="2204085" y="166688"/>
                    <a:pt x="2213610" y="198120"/>
                    <a:pt x="2215515" y="207645"/>
                  </a:cubicBezTo>
                  <a:cubicBezTo>
                    <a:pt x="2216468" y="211455"/>
                    <a:pt x="2216468" y="215265"/>
                    <a:pt x="2216468" y="219075"/>
                  </a:cubicBezTo>
                  <a:lnTo>
                    <a:pt x="2216468" y="219075"/>
                  </a:lnTo>
                  <a:close/>
                </a:path>
              </a:pathLst>
            </a:custGeom>
            <a:solidFill>
              <a:srgbClr val="000000"/>
            </a:solidFill>
            <a:ln w="9525" cap="flat">
              <a:noFill/>
              <a:prstDash val="solid"/>
              <a:miter/>
            </a:ln>
          </p:spPr>
          <p:txBody>
            <a:bodyPr rtlCol="0" anchor="ctr"/>
            <a:lstStyle/>
            <a:p>
              <a:endParaRPr lang="en-GB" noProof="0"/>
            </a:p>
          </p:txBody>
        </p:sp>
      </p:grpSp>
      <p:cxnSp>
        <p:nvCxnSpPr>
          <p:cNvPr id="13" name="Straight Connector 12">
            <a:extLst>
              <a:ext uri="{FF2B5EF4-FFF2-40B4-BE49-F238E27FC236}">
                <a16:creationId xmlns:a16="http://schemas.microsoft.com/office/drawing/2014/main" id="{83B68D7F-B2E4-48BC-834F-F47FAE91C5BA}"/>
              </a:ext>
              <a:ext uri="{C183D7F6-B498-43B3-948B-1728B52AA6E4}">
                <adec:decorative xmlns:adec="http://schemas.microsoft.com/office/drawing/2017/decorative" val="1"/>
              </a:ext>
            </a:extLst>
          </p:cNvPr>
          <p:cNvCxnSpPr>
            <a:cxnSpLocks/>
          </p:cNvCxnSpPr>
          <p:nvPr userDrawn="1"/>
        </p:nvCxnSpPr>
        <p:spPr>
          <a:xfrm>
            <a:off x="0" y="6175991"/>
            <a:ext cx="12192000" cy="0"/>
          </a:xfrm>
          <a:prstGeom prst="line">
            <a:avLst/>
          </a:prstGeom>
          <a:ln w="254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405435"/>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63" r:id="rId4"/>
    <p:sldLayoutId id="2147483667" r:id="rId5"/>
    <p:sldLayoutId id="2147483666" r:id="rId6"/>
    <p:sldLayoutId id="2147483662" r:id="rId7"/>
    <p:sldLayoutId id="2147483679" r:id="rId8"/>
    <p:sldLayoutId id="2147483664" r:id="rId9"/>
    <p:sldLayoutId id="2147483676" r:id="rId10"/>
    <p:sldLayoutId id="2147483674" r:id="rId11"/>
    <p:sldLayoutId id="2147483675" r:id="rId12"/>
    <p:sldLayoutId id="2147483677" r:id="rId13"/>
    <p:sldLayoutId id="2147483665" r:id="rId14"/>
    <p:sldLayoutId id="2147483678" r:id="rId15"/>
    <p:sldLayoutId id="2147483684" r:id="rId16"/>
    <p:sldLayoutId id="2147483683" r:id="rId17"/>
    <p:sldLayoutId id="2147483669" r:id="rId18"/>
    <p:sldLayoutId id="2147483680" r:id="rId19"/>
    <p:sldLayoutId id="2147483687" r:id="rId20"/>
    <p:sldLayoutId id="2147483686" r:id="rId21"/>
    <p:sldLayoutId id="2147483685" r:id="rId22"/>
    <p:sldLayoutId id="2147483681" r:id="rId23"/>
    <p:sldLayoutId id="2147483688" r:id="rId24"/>
  </p:sldLayoutIdLst>
  <p:hf sldNum="0" hdr="0" ftr="0" dt="0"/>
  <p:txStyles>
    <p:titleStyle>
      <a:lvl1pPr algn="l" defTabSz="914400" rtl="0" eaLnBrk="1" latinLnBrk="0" hangingPunct="1">
        <a:lnSpc>
          <a:spcPct val="100000"/>
        </a:lnSpc>
        <a:spcBef>
          <a:spcPct val="0"/>
        </a:spcBef>
        <a:buNone/>
        <a:defRPr sz="3400" b="1" kern="1200">
          <a:solidFill>
            <a:schemeClr val="tx2"/>
          </a:solidFill>
          <a:latin typeface="+mj-lt"/>
          <a:ea typeface="+mj-ea"/>
          <a:cs typeface="+mj-cs"/>
        </a:defRPr>
      </a:lvl1pPr>
    </p:titleStyle>
    <p:body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indent="0" algn="l" defTabSz="914400" rtl="0" eaLnBrk="1" latinLnBrk="0" hangingPunct="1">
        <a:lnSpc>
          <a:spcPct val="110000"/>
        </a:lnSpc>
        <a:spcBef>
          <a:spcPts val="600"/>
        </a:spcBef>
        <a:spcAft>
          <a:spcPts val="1000"/>
        </a:spcAft>
        <a:buFont typeface="Arial" panose="020B0604020202020204" pitchFamily="34" charset="0"/>
        <a:buNone/>
        <a:defRPr sz="2000" kern="1200">
          <a:solidFill>
            <a:schemeClr val="tx1"/>
          </a:solidFill>
          <a:latin typeface="+mn-lt"/>
          <a:ea typeface="+mn-ea"/>
          <a:cs typeface="+mn-cs"/>
        </a:defRPr>
      </a:lvl1pPr>
      <a:lvl2pPr marL="180000" indent="-180000" algn="l" defTabSz="914400" rtl="0" eaLnBrk="1" latinLnBrk="0" hangingPunct="1">
        <a:lnSpc>
          <a:spcPct val="110000"/>
        </a:lnSpc>
        <a:spcBef>
          <a:spcPts val="400"/>
        </a:spcBef>
        <a:spcAft>
          <a:spcPts val="800"/>
        </a:spcAft>
        <a:buClr>
          <a:schemeClr val="tx2"/>
        </a:buClr>
        <a:buFont typeface="Arial" panose="020B0604020202020204" pitchFamily="34" charset="0"/>
        <a:buChar char="•"/>
        <a:defRPr sz="2000" kern="1200">
          <a:solidFill>
            <a:schemeClr val="tx1"/>
          </a:solidFill>
          <a:latin typeface="+mn-lt"/>
          <a:ea typeface="+mn-ea"/>
          <a:cs typeface="+mn-cs"/>
        </a:defRPr>
      </a:lvl2pPr>
      <a:lvl3pPr marL="360000" indent="-180000" algn="l" defTabSz="914400" rtl="0" eaLnBrk="1" latinLnBrk="0" hangingPunct="1">
        <a:lnSpc>
          <a:spcPct val="110000"/>
        </a:lnSpc>
        <a:spcBef>
          <a:spcPts val="400"/>
        </a:spcBef>
        <a:spcAft>
          <a:spcPts val="800"/>
        </a:spcAft>
        <a:buClr>
          <a:schemeClr val="tx2"/>
        </a:buClr>
        <a:buFont typeface="Arial" panose="020B0604020202020204" pitchFamily="34" charset="0"/>
        <a:buChar char="–"/>
        <a:defRPr sz="2000" kern="1200">
          <a:solidFill>
            <a:schemeClr val="tx1"/>
          </a:solidFill>
          <a:latin typeface="+mn-lt"/>
          <a:ea typeface="+mn-ea"/>
          <a:cs typeface="+mn-cs"/>
        </a:defRPr>
      </a:lvl3pPr>
      <a:lvl4pPr marL="180000" indent="-180000" algn="l" defTabSz="914400" rtl="0" eaLnBrk="1" latinLnBrk="0" hangingPunct="1">
        <a:lnSpc>
          <a:spcPct val="90000"/>
        </a:lnSpc>
        <a:spcBef>
          <a:spcPts val="400"/>
        </a:spcBef>
        <a:spcAft>
          <a:spcPts val="800"/>
        </a:spcAft>
        <a:buClr>
          <a:schemeClr val="tx2"/>
        </a:buClr>
        <a:buFont typeface="+mj-lt"/>
        <a:buAutoNum type="arabicPeriod"/>
        <a:defRPr sz="2000" kern="1200">
          <a:solidFill>
            <a:schemeClr val="tx1"/>
          </a:solidFill>
          <a:latin typeface="+mn-lt"/>
          <a:ea typeface="+mn-ea"/>
          <a:cs typeface="+mn-cs"/>
        </a:defRPr>
      </a:lvl4pPr>
      <a:lvl5pPr marL="0" indent="0" algn="l" defTabSz="914400" rtl="0" eaLnBrk="1" latinLnBrk="0" hangingPunct="1">
        <a:lnSpc>
          <a:spcPct val="110000"/>
        </a:lnSpc>
        <a:spcBef>
          <a:spcPts val="600"/>
        </a:spcBef>
        <a:spcAft>
          <a:spcPts val="1000"/>
        </a:spcAft>
        <a:buFont typeface="Arial" panose="020B0604020202020204" pitchFamily="34" charset="0"/>
        <a:buNone/>
        <a:defRPr sz="2000" kern="1200">
          <a:solidFill>
            <a:schemeClr val="tx1"/>
          </a:solidFill>
          <a:latin typeface="+mn-lt"/>
          <a:ea typeface="+mn-ea"/>
          <a:cs typeface="+mn-cs"/>
        </a:defRPr>
      </a:lvl5pPr>
      <a:lvl6pPr marL="0" indent="0" algn="l" defTabSz="914400" rtl="0" eaLnBrk="1" latinLnBrk="0" hangingPunct="1">
        <a:lnSpc>
          <a:spcPct val="110000"/>
        </a:lnSpc>
        <a:spcBef>
          <a:spcPts val="600"/>
        </a:spcBef>
        <a:spcAft>
          <a:spcPts val="1000"/>
        </a:spcAft>
        <a:buFont typeface="Arial" panose="020B0604020202020204" pitchFamily="34" charset="0"/>
        <a:buNone/>
        <a:defRPr sz="20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478" userDrawn="1">
          <p15:clr>
            <a:srgbClr val="F26B43"/>
          </p15:clr>
        </p15:guide>
        <p15:guide id="2" pos="3840" userDrawn="1">
          <p15:clr>
            <a:srgbClr val="F26B43"/>
          </p15:clr>
        </p15:guide>
        <p15:guide id="3" pos="234" userDrawn="1">
          <p15:clr>
            <a:srgbClr val="F26B43"/>
          </p15:clr>
        </p15:guide>
        <p15:guide id="4" orient="horz" pos="4156" userDrawn="1">
          <p15:clr>
            <a:srgbClr val="F26B43"/>
          </p15:clr>
        </p15:guide>
        <p15:guide id="5" pos="7446" userDrawn="1">
          <p15:clr>
            <a:srgbClr val="F26B43"/>
          </p15:clr>
        </p15:guide>
        <p15:guide id="6" orient="horz" pos="232" userDrawn="1">
          <p15:clr>
            <a:srgbClr val="F26B43"/>
          </p15:clr>
        </p15:guide>
        <p15:guide id="7" orient="horz" pos="1026" userDrawn="1">
          <p15:clr>
            <a:srgbClr val="F26B43"/>
          </p15:clr>
        </p15:guide>
        <p15:guide id="8" orient="horz" pos="890" userDrawn="1">
          <p15:clr>
            <a:srgbClr val="F26B43"/>
          </p15:clr>
        </p15:guide>
        <p15:guide id="9" orient="horz" pos="3884" userDrawn="1">
          <p15:clr>
            <a:srgbClr val="F26B43"/>
          </p15:clr>
        </p15:guide>
        <p15:guide id="10" orient="horz" pos="377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7.xml"/><Relationship Id="rId1" Type="http://schemas.openxmlformats.org/officeDocument/2006/relationships/video" Target="https://www.youtube.com/embed/LFzBcwC2qqg?feature=oembed" TargetMode="External"/><Relationship Id="rId4" Type="http://schemas.openxmlformats.org/officeDocument/2006/relationships/image" Target="../media/image34.jpe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video" Target="https://www.youtube.com/embed/hhlQWwZldt8?feature=oembed" TargetMode="Externa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5.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7.xml"/><Relationship Id="rId1" Type="http://schemas.openxmlformats.org/officeDocument/2006/relationships/video" Target="https://www.youtube.com/embed/6R5gcYtMwwI?feature=oembed" TargetMode="External"/><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4.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19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5.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19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6.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19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7.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9.xml"/><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6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6.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78.xml"/><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7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7.xml"/><Relationship Id="rId1" Type="http://schemas.openxmlformats.org/officeDocument/2006/relationships/video" Target="https://www.youtube.com/embed/LgYbYEjQM6U?feature=oembed" TargetMode="External"/><Relationship Id="rId4" Type="http://schemas.openxmlformats.org/officeDocument/2006/relationships/image" Target="../media/image56.jpeg"/></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88.xml"/><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89.xml"/><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0.xml"/><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1.xml"/><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25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https://www.youtube.com/embed/RXWC4msbj50?list=PL6CBAXPeBajkrs2JPk9c19jG3P-i7Kg5k" TargetMode="External"/><Relationship Id="rId4" Type="http://schemas.openxmlformats.org/officeDocument/2006/relationships/image" Target="../media/image9.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ideo" Target="https://www.youtube.com/embed/Gv1aDEFlXq8?feature=oembed" TargetMode="External"/><Relationship Id="rId4" Type="http://schemas.openxmlformats.org/officeDocument/2006/relationships/image" Target="../media/image1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video" Target="https://www.youtube.com/embed/4IokFWtWEL0?feature=oembed" TargetMode="External"/><Relationship Id="rId4" Type="http://schemas.openxmlformats.org/officeDocument/2006/relationships/image" Target="../media/image24.jpeg"/></Relationships>
</file>

<file path=ppt/slides/_rels/slide7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video" Target="https://www.youtube.com/embed/TKzgi5jmgQM?feature=oembed" TargetMode="External"/><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Deux femmes et un homme assis à une table et examinant ensemble des documents de formation tout en discutant. La femme au milieu a une béquille.">
            <a:extLst>
              <a:ext uri="{FF2B5EF4-FFF2-40B4-BE49-F238E27FC236}">
                <a16:creationId xmlns:a16="http://schemas.microsoft.com/office/drawing/2014/main" id="{B7B27E9F-71F4-B803-3571-D5A91446E972}"/>
              </a:ext>
            </a:extLst>
          </p:cNvPr>
          <p:cNvSpPr>
            <a:spLocks noGrp="1"/>
          </p:cNvSpPr>
          <p:nvPr>
            <p:ph type="ctrTitle"/>
          </p:nvPr>
        </p:nvSpPr>
        <p:spPr>
          <a:xfrm>
            <a:off x="7872000" y="1317264"/>
            <a:ext cx="3960000" cy="4223472"/>
          </a:xfrm>
        </p:spPr>
        <p:txBody>
          <a:bodyPr/>
          <a:lstStyle/>
          <a:p>
            <a:r>
              <a:rPr lang="fr-FR" sz="2400" b="1">
                <a:effectLst/>
                <a:latin typeface="Arial" panose="020B0604020202020204" pitchFamily="34" charset="0"/>
                <a:ea typeface="Arial" panose="020B0604020202020204" pitchFamily="34" charset="0"/>
              </a:rPr>
              <a:t>Choix éclairés, autonomie corporelle et justice reproductive : </a:t>
            </a:r>
            <a:br>
              <a:rPr lang="fr-FR" sz="2400" b="1">
                <a:effectLst/>
                <a:latin typeface="Arial" panose="020B0604020202020204" pitchFamily="34" charset="0"/>
                <a:ea typeface="Arial" panose="020B0604020202020204" pitchFamily="34" charset="0"/>
              </a:rPr>
            </a:br>
            <a:r>
              <a:rPr lang="fr-FR" sz="2400" b="0">
                <a:effectLst/>
                <a:latin typeface="Arial" panose="020B0604020202020204" pitchFamily="34" charset="0"/>
                <a:ea typeface="Arial" panose="020B0604020202020204" pitchFamily="34" charset="0"/>
                <a:cs typeface="Arial" panose="020B0604020202020204" pitchFamily="34" charset="0"/>
              </a:rPr>
              <a:t>Une formation pour </a:t>
            </a:r>
            <a:br>
              <a:rPr lang="fr-FR" sz="2400" b="0">
                <a:effectLst/>
                <a:latin typeface="Arial" panose="020B0604020202020204" pitchFamily="34" charset="0"/>
                <a:ea typeface="Arial" panose="020B0604020202020204" pitchFamily="34" charset="0"/>
                <a:cs typeface="Arial" panose="020B0604020202020204" pitchFamily="34" charset="0"/>
              </a:rPr>
            </a:br>
            <a:r>
              <a:rPr lang="fr-FR" sz="2400" b="0">
                <a:effectLst/>
                <a:latin typeface="Arial" panose="020B0604020202020204" pitchFamily="34" charset="0"/>
                <a:ea typeface="Arial" panose="020B0604020202020204" pitchFamily="34" charset="0"/>
                <a:cs typeface="Arial" panose="020B0604020202020204" pitchFamily="34" charset="0"/>
              </a:rPr>
              <a:t>appliquer des approches inclusives en matière de handicap dans le cadre des processus de consentement éclairé et de protection</a:t>
            </a:r>
            <a:endParaRPr lang="en-GB" sz="2400" b="0"/>
          </a:p>
        </p:txBody>
      </p:sp>
      <p:pic>
        <p:nvPicPr>
          <p:cNvPr id="7" name="Picture Placeholder 6" descr="Deux femmes et un homme assis à une table et examinant ensemble des documents de formation tout en discutant. La femme au milieu a une béquille.">
            <a:extLst>
              <a:ext uri="{FF2B5EF4-FFF2-40B4-BE49-F238E27FC236}">
                <a16:creationId xmlns:a16="http://schemas.microsoft.com/office/drawing/2014/main" id="{EFF50588-C406-C0B2-EDEE-EED1FA511A9D}"/>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3593" r="9879"/>
          <a:stretch/>
        </p:blipFill>
        <p:spPr>
          <a:xfrm>
            <a:off x="0" y="0"/>
            <a:ext cx="7872000" cy="6858000"/>
          </a:xfrm>
        </p:spPr>
      </p:pic>
    </p:spTree>
    <p:extLst>
      <p:ext uri="{BB962C8B-B14F-4D97-AF65-F5344CB8AC3E}">
        <p14:creationId xmlns:p14="http://schemas.microsoft.com/office/powerpoint/2010/main" val="2338490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fr-FR" sz="3200"/>
              <a:t>Personnes en situation de handicap : une petite minorité ?</a:t>
            </a:r>
            <a:endParaRPr lang="en-GB" sz="3200"/>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371476" y="1412875"/>
            <a:ext cx="5289586" cy="4571999"/>
          </a:xfrm>
        </p:spPr>
        <p:txBody>
          <a:bodyPr/>
          <a:lstStyle/>
          <a:p>
            <a:pPr lvl="3"/>
            <a:r>
              <a:rPr lang="fr-FR" sz="2200" b="1">
                <a:solidFill>
                  <a:schemeClr val="tx2"/>
                </a:solidFill>
              </a:rPr>
              <a:t>16 pour cent </a:t>
            </a:r>
            <a:r>
              <a:rPr lang="fr-FR" sz="2200"/>
              <a:t>de la population mondiale vit avec un handicap - ce qui équivaut à 1,3 milliard de personnes </a:t>
            </a:r>
          </a:p>
          <a:p>
            <a:pPr lvl="3"/>
            <a:r>
              <a:rPr lang="fr-FR" sz="2200"/>
              <a:t>Le nombre de personnes en situation </a:t>
            </a:r>
            <a:br>
              <a:rPr lang="fr-FR" sz="2200"/>
            </a:br>
            <a:r>
              <a:rPr lang="fr-FR" sz="2200"/>
              <a:t>de handicap </a:t>
            </a:r>
            <a:r>
              <a:rPr lang="fr-FR" sz="2200" b="1">
                <a:solidFill>
                  <a:schemeClr val="tx2"/>
                </a:solidFill>
              </a:rPr>
              <a:t>a vocation à augmenter</a:t>
            </a:r>
          </a:p>
          <a:p>
            <a:pPr lvl="3"/>
            <a:r>
              <a:rPr lang="fr-FR" sz="2200"/>
              <a:t>près de 80 % des 1,3 milliard de personnes en situation de handicap vivent dans des pays </a:t>
            </a:r>
            <a:r>
              <a:rPr lang="fr-FR" sz="2200" b="1">
                <a:solidFill>
                  <a:schemeClr val="tx2"/>
                </a:solidFill>
              </a:rPr>
              <a:t>à revenu faible </a:t>
            </a:r>
            <a:br>
              <a:rPr lang="fr-FR" sz="2200" b="1">
                <a:solidFill>
                  <a:schemeClr val="tx2"/>
                </a:solidFill>
              </a:rPr>
            </a:br>
            <a:r>
              <a:rPr lang="fr-FR" sz="2200" b="1">
                <a:solidFill>
                  <a:schemeClr val="tx2"/>
                </a:solidFill>
              </a:rPr>
              <a:t>ou intermédiaire</a:t>
            </a:r>
            <a:r>
              <a:rPr lang="en-GB" sz="2200"/>
              <a:t>.</a:t>
            </a:r>
          </a:p>
          <a:p>
            <a:pPr lvl="3"/>
            <a:endParaRPr lang="en-GB" sz="2400"/>
          </a:p>
          <a:p>
            <a:endParaRPr lang="en-GB"/>
          </a:p>
        </p:txBody>
      </p:sp>
      <p:pic>
        <p:nvPicPr>
          <p:cNvPr id="8" name="Picture 7" descr="Un groupe de personnes d'âges et de capacités différents. Les personnes en situation de handicap comprennent un aveugle et une femme en fauteuil roulant.">
            <a:extLst>
              <a:ext uri="{FF2B5EF4-FFF2-40B4-BE49-F238E27FC236}">
                <a16:creationId xmlns:a16="http://schemas.microsoft.com/office/drawing/2014/main" id="{7F204702-F9EA-4FC2-8172-71D9F62D9311}"/>
              </a:ext>
            </a:extLst>
          </p:cNvPr>
          <p:cNvPicPr>
            <a:picLocks noChangeAspect="1"/>
          </p:cNvPicPr>
          <p:nvPr/>
        </p:nvPicPr>
        <p:blipFill rotWithShape="1">
          <a:blip r:embed="rId3">
            <a:extLst>
              <a:ext uri="{28A0092B-C50C-407E-A947-70E740481C1C}">
                <a14:useLocalDpi xmlns:a14="http://schemas.microsoft.com/office/drawing/2010/main" val="0"/>
              </a:ext>
            </a:extLst>
          </a:blip>
          <a:srcRect l="10710" t="5371" r="3163" b="38760"/>
          <a:stretch/>
        </p:blipFill>
        <p:spPr>
          <a:xfrm>
            <a:off x="6304775" y="1412875"/>
            <a:ext cx="5515749" cy="4570576"/>
          </a:xfrm>
          <a:prstGeom prst="rect">
            <a:avLst/>
          </a:prstGeom>
        </p:spPr>
      </p:pic>
      <p:sp>
        <p:nvSpPr>
          <p:cNvPr id="4" name="Footer Placeholder 4">
            <a:extLst>
              <a:ext uri="{FF2B5EF4-FFF2-40B4-BE49-F238E27FC236}">
                <a16:creationId xmlns:a16="http://schemas.microsoft.com/office/drawing/2014/main" id="{649CDDD8-E949-8E71-93C0-E9641ED0BD27}"/>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26788639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ED09F7-4090-52B3-DE2B-37D8749A5943}"/>
              </a:ext>
              <a:ext uri="{C183D7F6-B498-43B3-948B-1728B52AA6E4}">
                <adec:decorative xmlns:adec="http://schemas.microsoft.com/office/drawing/2017/decorative" val="1"/>
              </a:ext>
            </a:extLst>
          </p:cNvPr>
          <p:cNvSpPr/>
          <p:nvPr/>
        </p:nvSpPr>
        <p:spPr>
          <a:xfrm>
            <a:off x="0" y="-120299"/>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262793"/>
            <a:ext cx="11449050" cy="1048032"/>
          </a:xfrm>
        </p:spPr>
        <p:txBody>
          <a:bodyPr/>
          <a:lstStyle/>
          <a:p>
            <a:r>
              <a:rPr lang="fr-FR" sz="3200"/>
              <a:t>Coup de projecteur sur l’article 26 de la </a:t>
            </a:r>
            <a:br>
              <a:rPr lang="fr-FR" sz="3200"/>
            </a:br>
            <a:r>
              <a:rPr lang="fr-FR" sz="3200"/>
              <a:t>CDPH : Adaptation et réadaptation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1473" y="1628775"/>
            <a:ext cx="9458327" cy="3831867"/>
          </a:xfrm>
        </p:spPr>
        <p:txBody>
          <a:bodyPr vert="horz" wrap="square" lIns="0" tIns="0" rIns="0" bIns="0" rtlCol="0" anchor="t" anchorCtr="0">
            <a:noAutofit/>
          </a:bodyPr>
          <a:lstStyle/>
          <a:p>
            <a:pPr lvl="2">
              <a:lnSpc>
                <a:spcPct val="105000"/>
              </a:lnSpc>
              <a:spcAft>
                <a:spcPts val="1000"/>
              </a:spcAft>
              <a:defRPr/>
            </a:pPr>
            <a:r>
              <a:rPr lang="fr-FR" sz="2400">
                <a:latin typeface="Arial" panose="020B0604020202020204" pitchFamily="34" charset="0"/>
                <a:cs typeface="Times New Roman" panose="02020603050405020304" pitchFamily="18" charset="0"/>
              </a:rPr>
              <a:t>À cette fin, les États Parties organisent, renforcent et développent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des services et programmes diversifiés d’adaptation et de réadaptation, en particulier dans les domaines de la santé, de l’emploi, de l’éducation et des services sociaux, de telle sorte que ces services et programmes </a:t>
            </a:r>
            <a:r>
              <a:rPr lang="en-GB" sz="2400">
                <a:latin typeface="Arial" panose="020B0604020202020204" pitchFamily="34" charset="0"/>
                <a:cs typeface="Times New Roman" panose="02020603050405020304" pitchFamily="18" charset="0"/>
              </a:rPr>
              <a:t>(c</a:t>
            </a:r>
            <a:r>
              <a:rPr lang="fr-FR" sz="2400" err="1">
                <a:latin typeface="Arial" panose="020B0604020202020204" pitchFamily="34" charset="0"/>
                <a:cs typeface="Times New Roman" panose="02020603050405020304" pitchFamily="18" charset="0"/>
              </a:rPr>
              <a:t>ontinue</a:t>
            </a:r>
            <a:r>
              <a:rPr lang="fr-FR" sz="2400">
                <a:latin typeface="Arial" panose="020B0604020202020204" pitchFamily="34" charset="0"/>
                <a:cs typeface="Times New Roman" panose="02020603050405020304" pitchFamily="18" charset="0"/>
              </a:rPr>
              <a:t> sur la diapositive suivante</a:t>
            </a:r>
            <a:r>
              <a:rPr lang="en-GB" sz="2400">
                <a:latin typeface="Arial" panose="020B0604020202020204" pitchFamily="34" charset="0"/>
                <a:cs typeface="Times New Roman" panose="02020603050405020304" pitchFamily="18" charset="0"/>
              </a:rPr>
              <a:t>):</a:t>
            </a:r>
          </a:p>
          <a:p>
            <a:pPr lvl="4">
              <a:lnSpc>
                <a:spcPct val="105000"/>
              </a:lnSpc>
              <a:spcAft>
                <a:spcPts val="1000"/>
              </a:spcAft>
              <a:defRPr/>
            </a:pPr>
            <a:r>
              <a:rPr lang="fr-FR" sz="2400">
                <a:latin typeface="Arial" panose="020B0604020202020204" pitchFamily="34" charset="0"/>
                <a:cs typeface="Times New Roman" panose="02020603050405020304" pitchFamily="18" charset="0"/>
              </a:rPr>
              <a:t>Commencent au stade le plus précoce possible et soient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fondés sur une évaluation pluridisciplinaire des besoins et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des atouts de chacun.</a:t>
            </a:r>
            <a:endParaRPr lang="en-GB" sz="2400">
              <a:latin typeface="Arial" panose="020B060402020202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27AC89A-F4C6-EFA3-1997-42D6F587C5F8}"/>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50522178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ED09F7-4090-52B3-DE2B-37D8749A5943}"/>
              </a:ext>
              <a:ext uri="{C183D7F6-B498-43B3-948B-1728B52AA6E4}">
                <adec:decorative xmlns:adec="http://schemas.microsoft.com/office/drawing/2017/decorative" val="1"/>
              </a:ext>
            </a:extLst>
          </p:cNvPr>
          <p:cNvSpPr/>
          <p:nvPr/>
        </p:nvSpPr>
        <p:spPr>
          <a:xfrm>
            <a:off x="0" y="-120299"/>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262793"/>
            <a:ext cx="11449050" cy="1048032"/>
          </a:xfrm>
        </p:spPr>
        <p:txBody>
          <a:bodyPr/>
          <a:lstStyle/>
          <a:p>
            <a:r>
              <a:rPr lang="fr-FR" sz="3200"/>
              <a:t>Coup de projecteur sur l’article 26 de la </a:t>
            </a:r>
            <a:br>
              <a:rPr lang="fr-FR" sz="3200"/>
            </a:br>
            <a:r>
              <a:rPr lang="fr-FR" sz="3200"/>
              <a:t>CDPH : Adaptation et réadaptation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28486"/>
            <a:ext cx="11448000" cy="1549751"/>
          </a:xfrm>
        </p:spPr>
        <p:txBody>
          <a:bodyPr vert="horz" wrap="square" lIns="0" tIns="0" rIns="0" bIns="0" rtlCol="0" anchor="t" anchorCtr="0">
            <a:noAutofit/>
          </a:bodyPr>
          <a:lstStyle/>
          <a:p>
            <a:pPr lvl="4">
              <a:lnSpc>
                <a:spcPct val="105000"/>
              </a:lnSpc>
              <a:spcAft>
                <a:spcPts val="1000"/>
              </a:spcAft>
              <a:defRPr/>
            </a:pPr>
            <a:r>
              <a:rPr lang="fr-FR" sz="2400">
                <a:latin typeface="Arial" panose="020B0604020202020204" pitchFamily="34" charset="0"/>
                <a:cs typeface="Times New Roman" panose="02020603050405020304" pitchFamily="18" charset="0"/>
              </a:rPr>
              <a:t>Facilitent la participation et l’intégration à la communauté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et à tous les aspects de la société, soient librement acceptés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et soient mis à la disposition des personnes handicapées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aussi près que possible de leur communauté, y compris dans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les zones rurales</a:t>
            </a:r>
            <a:r>
              <a:rPr lang="en-GB" sz="2400">
                <a:latin typeface="Arial" panose="020B0604020202020204" pitchFamily="34" charset="0"/>
                <a:cs typeface="Times New Roman" panose="02020603050405020304" pitchFamily="18" charset="0"/>
              </a:rPr>
              <a:t>.</a:t>
            </a:r>
          </a:p>
        </p:txBody>
      </p:sp>
      <p:sp>
        <p:nvSpPr>
          <p:cNvPr id="5" name="Footer Placeholder 4">
            <a:extLst>
              <a:ext uri="{FF2B5EF4-FFF2-40B4-BE49-F238E27FC236}">
                <a16:creationId xmlns:a16="http://schemas.microsoft.com/office/drawing/2014/main" id="{B27AC89A-F4C6-EFA3-1997-42D6F587C5F8}"/>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80595311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6E4266-141D-EA88-A22E-93ECF952344B}"/>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sz="3200"/>
              <a:t>Coup de projecteur sur l’article 26 de la </a:t>
            </a:r>
            <a:br>
              <a:rPr lang="fr-FR" sz="3200"/>
            </a:br>
            <a:r>
              <a:rPr lang="fr-FR" sz="3200"/>
              <a:t>CDPH : Adaptation et réadaptation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1473" y="1628775"/>
            <a:ext cx="9344027" cy="1337308"/>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Les États Parties favorisent le développement de la formation initiale et continue des professionnels et personnels qui travaillent dans les services d’adaptation et de réadaptation </a:t>
            </a:r>
            <a:r>
              <a:rPr lang="en-GB" sz="2400">
                <a:latin typeface="Arial" panose="020B0604020202020204" pitchFamily="34" charset="0"/>
                <a:cs typeface="Times New Roman" panose="02020603050405020304" pitchFamily="18" charset="0"/>
              </a:rPr>
              <a:t>(</a:t>
            </a:r>
            <a:r>
              <a:rPr lang="fr-FR" sz="2400" b="0">
                <a:solidFill>
                  <a:schemeClr val="tx1"/>
                </a:solidFill>
              </a:rPr>
              <a:t>Assemblée Générale des Nations Unies, 2007</a:t>
            </a:r>
            <a:r>
              <a:rPr lang="en-GB" sz="2400">
                <a:latin typeface="Arial" panose="020B0604020202020204" pitchFamily="34" charset="0"/>
                <a:cs typeface="Times New Roman" panose="02020603050405020304" pitchFamily="18" charset="0"/>
              </a:rPr>
              <a:t>).</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Les États Parties favorisent l’offre, la connaissance et l’utilisation d’appareils et de technologies d’aide, conçus pour les personnes handicapées, qui facilitent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l’adaptation et la réadaptation</a:t>
            </a:r>
            <a:r>
              <a:rPr lang="en-GB" sz="2400">
                <a:latin typeface="Arial" panose="020B0604020202020204" pitchFamily="34" charset="0"/>
                <a:cs typeface="Times New Roman" panose="02020603050405020304" pitchFamily="18" charset="0"/>
              </a:rPr>
              <a:t>.</a:t>
            </a:r>
          </a:p>
        </p:txBody>
      </p:sp>
      <p:sp>
        <p:nvSpPr>
          <p:cNvPr id="5" name="Footer Placeholder 4">
            <a:extLst>
              <a:ext uri="{FF2B5EF4-FFF2-40B4-BE49-F238E27FC236}">
                <a16:creationId xmlns:a16="http://schemas.microsoft.com/office/drawing/2014/main" id="{0B28716E-0E3F-A924-96DA-F2C4D04667FD}"/>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65499937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56AC3B-FBAD-6F40-885A-D39322E44661}"/>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a:t>Coup de projecteur sur l’handicap et </a:t>
            </a:r>
            <a:br>
              <a:rPr lang="fr-FR"/>
            </a:br>
            <a:r>
              <a:rPr lang="fr-FR"/>
              <a:t>Objectifs de Développement Durable</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4894420" y="1628775"/>
            <a:ext cx="6568301" cy="1337308"/>
          </a:xfrm>
        </p:spPr>
        <p:txBody>
          <a:bodyPr vert="horz" wrap="square" lIns="0" tIns="0" rIns="0" bIns="0" rtlCol="0" anchor="t" anchorCtr="0">
            <a:noAutofit/>
          </a:bodyPr>
          <a:lstStyle/>
          <a:p>
            <a:pPr lvl="2">
              <a:lnSpc>
                <a:spcPct val="105000"/>
              </a:lnSpc>
              <a:spcAft>
                <a:spcPts val="1000"/>
              </a:spcAft>
              <a:defRPr/>
            </a:pPr>
            <a:r>
              <a:rPr lang="fr-FR" sz="2400">
                <a:latin typeface="Arial" panose="020B0604020202020204" pitchFamily="34" charset="0"/>
                <a:cs typeface="Times New Roman" panose="02020603050405020304" pitchFamily="18" charset="0"/>
              </a:rPr>
              <a:t>Le Programme de développement durable à l’horizon 2030 est un plan ambitieux de la communauté internationale en vue d’un monde en paix et prospère, où la dignité d’une personne et l’égalité entre tous les individus constituent un principe fondamental.</a:t>
            </a:r>
            <a:endParaRPr lang="en-GB" sz="2400">
              <a:latin typeface="Arial" panose="020B0604020202020204" pitchFamily="34" charset="0"/>
              <a:cs typeface="Times New Roman" panose="02020603050405020304" pitchFamily="18" charset="0"/>
            </a:endParaRPr>
          </a:p>
        </p:txBody>
      </p:sp>
      <p:pic>
        <p:nvPicPr>
          <p:cNvPr id="4" name="Picture 2">
            <a:extLst>
              <a:ext uri="{FF2B5EF4-FFF2-40B4-BE49-F238E27FC236}">
                <a16:creationId xmlns:a16="http://schemas.microsoft.com/office/drawing/2014/main" id="{19096EDC-860A-B2D0-CC17-9E4909E26C00}"/>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942" r="17582"/>
          <a:stretch/>
        </p:blipFill>
        <p:spPr bwMode="auto">
          <a:xfrm>
            <a:off x="371475" y="1628775"/>
            <a:ext cx="4151470" cy="4362308"/>
          </a:xfrm>
          <a:prstGeom prst="rect">
            <a:avLst/>
          </a:prstGeom>
          <a:noFill/>
          <a:extLst>
            <a:ext uri="{909E8E84-426E-40DD-AFC4-6F175D3DCCD1}">
              <a14:hiddenFill xmlns:a14="http://schemas.microsoft.com/office/drawing/2010/main">
                <a:solidFill>
                  <a:srgbClr val="FFFFFF"/>
                </a:solidFill>
              </a14:hiddenFill>
            </a:ext>
          </a:extLst>
        </p:spPr>
      </p:pic>
      <p:sp>
        <p:nvSpPr>
          <p:cNvPr id="6" name="Footer Placeholder 4">
            <a:extLst>
              <a:ext uri="{FF2B5EF4-FFF2-40B4-BE49-F238E27FC236}">
                <a16:creationId xmlns:a16="http://schemas.microsoft.com/office/drawing/2014/main" id="{7DD8BDDE-BABD-E423-AE01-40E583440410}"/>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37878428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14AA70-08AB-9B10-7AE5-85E178BE85B2}"/>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a:t>Coup de projecteur sur l’handicap et </a:t>
            </a:r>
            <a:br>
              <a:rPr lang="fr-FR"/>
            </a:br>
            <a:r>
              <a:rPr lang="fr-FR"/>
              <a:t>Objectifs de Développement Durable</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28775"/>
            <a:ext cx="11448000" cy="1337308"/>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Le Programme 2030 et les objectifs de développement durable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(ODD) sont étayés par un engagement à « ne laisser personne de côté ».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Pour tenir cet engagement, il faut impérativement garantir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la participation, sur un pied d’égalité, des personnes en situation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handicap dans tous les secteurs de la société, conformément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à la CDPH des Nations Unies</a:t>
            </a:r>
            <a:r>
              <a:rPr lang="en-GB" sz="2400">
                <a:latin typeface="Arial" panose="020B0604020202020204" pitchFamily="34" charset="0"/>
                <a:cs typeface="Times New Roman" panose="02020603050405020304" pitchFamily="18" charset="0"/>
              </a:rPr>
              <a:t>.</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Le tout premier rapport des Nations Unies sur le handicap et les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ODD publié en 2018 démontre clairement que les personnes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en situation de handicap sont désavantagées par rapport à la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plupart des ODD</a:t>
            </a:r>
            <a:r>
              <a:rPr lang="en-GB" sz="2400">
                <a:latin typeface="Arial" panose="020B0604020202020204" pitchFamily="34" charset="0"/>
                <a:cs typeface="Times New Roman" panose="02020603050405020304" pitchFamily="18" charset="0"/>
              </a:rPr>
              <a:t>.</a:t>
            </a:r>
          </a:p>
        </p:txBody>
      </p:sp>
      <p:sp>
        <p:nvSpPr>
          <p:cNvPr id="5" name="Footer Placeholder 4">
            <a:extLst>
              <a:ext uri="{FF2B5EF4-FFF2-40B4-BE49-F238E27FC236}">
                <a16:creationId xmlns:a16="http://schemas.microsoft.com/office/drawing/2014/main" id="{F7900E16-6121-DF27-6594-6179EA39EA01}"/>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9501297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462514"/>
            <a:ext cx="10697579" cy="2942622"/>
          </a:xfrm>
        </p:spPr>
        <p:txBody>
          <a:bodyPr/>
          <a:lstStyle/>
          <a:p>
            <a:r>
              <a:rPr lang="fr-FR" sz="6000"/>
              <a:t>La santé et les droits </a:t>
            </a:r>
            <a:br>
              <a:rPr lang="fr-FR" sz="6000"/>
            </a:br>
            <a:r>
              <a:rPr lang="fr-FR" sz="6000"/>
              <a:t>sexuels et reproductifs (SDSR) des personnes </a:t>
            </a:r>
            <a:br>
              <a:rPr lang="fr-FR" sz="6000"/>
            </a:br>
            <a:r>
              <a:rPr lang="fr-FR" sz="6000"/>
              <a:t>en situation de handicap</a:t>
            </a:r>
            <a:endParaRPr lang="en-GB" sz="6000"/>
          </a:p>
        </p:txBody>
      </p:sp>
    </p:spTree>
    <p:extLst>
      <p:ext uri="{BB962C8B-B14F-4D97-AF65-F5344CB8AC3E}">
        <p14:creationId xmlns:p14="http://schemas.microsoft.com/office/powerpoint/2010/main" val="283050084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09432"/>
          </a:xfrm>
        </p:spPr>
        <p:txBody>
          <a:bodyPr/>
          <a:lstStyle/>
          <a:p>
            <a:r>
              <a:rPr lang="fr-FR"/>
              <a:t>Paquet essentiel d’interventions de santé sexuelle et reproductive</a:t>
            </a:r>
            <a:endParaRPr lang="en-GB"/>
          </a:p>
        </p:txBody>
      </p:sp>
      <p:sp>
        <p:nvSpPr>
          <p:cNvPr id="8" name="Rectangle: Rounded Corners 7" descr="Des informations et des conseils précis sur la santé sexuelle et reproductive, y compris une éducation sexuelle complète fondée sur des données probantes.">
            <a:extLst>
              <a:ext uri="{FF2B5EF4-FFF2-40B4-BE49-F238E27FC236}">
                <a16:creationId xmlns:a16="http://schemas.microsoft.com/office/drawing/2014/main" id="{CF1930D6-6EA0-EAD9-5E6D-62EE9044F5DC}"/>
              </a:ext>
            </a:extLst>
          </p:cNvPr>
          <p:cNvSpPr/>
          <p:nvPr/>
        </p:nvSpPr>
        <p:spPr>
          <a:xfrm>
            <a:off x="371474" y="1628775"/>
            <a:ext cx="3720213" cy="4356100"/>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tx1"/>
                </a:solidFill>
              </a:rPr>
              <a:t>Informations et conseils précis sur la </a:t>
            </a:r>
            <a:r>
              <a:rPr lang="fr-FR" sz="2400" b="1">
                <a:solidFill>
                  <a:schemeClr val="tx1"/>
                </a:solidFill>
              </a:rPr>
              <a:t>santé sexuelle et reproductive</a:t>
            </a:r>
            <a:r>
              <a:rPr lang="fr-FR" sz="2400">
                <a:solidFill>
                  <a:schemeClr val="tx1"/>
                </a:solidFill>
              </a:rPr>
              <a:t>, y compris </a:t>
            </a:r>
            <a:r>
              <a:rPr lang="fr-FR" sz="2400" b="1">
                <a:solidFill>
                  <a:schemeClr val="tx1"/>
                </a:solidFill>
              </a:rPr>
              <a:t>l'éducation complète à la sexualité.</a:t>
            </a:r>
            <a:endParaRPr lang="en-GB" sz="2400">
              <a:solidFill>
                <a:schemeClr val="tx1"/>
              </a:solidFill>
            </a:endParaRPr>
          </a:p>
        </p:txBody>
      </p:sp>
      <p:sp>
        <p:nvSpPr>
          <p:cNvPr id="3" name="Rectangle: Rounded Corners 2" descr="Prévention, détection et gestion de la violence sexuelle et basée sur le genre et de la coercition.&#10;">
            <a:extLst>
              <a:ext uri="{FF2B5EF4-FFF2-40B4-BE49-F238E27FC236}">
                <a16:creationId xmlns:a16="http://schemas.microsoft.com/office/drawing/2014/main" id="{9BACC990-BA22-04E7-AD98-564AF50A1777}"/>
              </a:ext>
            </a:extLst>
          </p:cNvPr>
          <p:cNvSpPr/>
          <p:nvPr/>
        </p:nvSpPr>
        <p:spPr>
          <a:xfrm>
            <a:off x="4292517" y="1628775"/>
            <a:ext cx="3606966" cy="4356100"/>
          </a:xfrm>
          <a:prstGeom prst="roundRect">
            <a:avLst>
              <a:gd name="adj" fmla="val 669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Prévention, dépistage et prise en charge de la </a:t>
            </a:r>
            <a:r>
              <a:rPr lang="fr-FR" sz="2400" b="1">
                <a:solidFill>
                  <a:schemeClr val="bg1"/>
                </a:solidFill>
              </a:rPr>
              <a:t>violence sexuelle et basée sur le genre</a:t>
            </a:r>
            <a:r>
              <a:rPr lang="en-GB" sz="2400">
                <a:solidFill>
                  <a:schemeClr val="bg1"/>
                </a:solidFill>
              </a:rPr>
              <a:t>.</a:t>
            </a:r>
          </a:p>
        </p:txBody>
      </p:sp>
      <p:sp>
        <p:nvSpPr>
          <p:cNvPr id="4" name="Rectangle: Rounded Corners 3" descr="Un choix de méthodes contraceptives sûres et efficaces.">
            <a:extLst>
              <a:ext uri="{FF2B5EF4-FFF2-40B4-BE49-F238E27FC236}">
                <a16:creationId xmlns:a16="http://schemas.microsoft.com/office/drawing/2014/main" id="{31BB27DE-D19E-FAB9-6500-2FB8CB7CC4A2}"/>
              </a:ext>
            </a:extLst>
          </p:cNvPr>
          <p:cNvSpPr/>
          <p:nvPr/>
        </p:nvSpPr>
        <p:spPr>
          <a:xfrm>
            <a:off x="8100313" y="1628775"/>
            <a:ext cx="3720212" cy="4356100"/>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Un choix de </a:t>
            </a:r>
            <a:r>
              <a:rPr lang="fr-FR" sz="2400" b="1">
                <a:solidFill>
                  <a:schemeClr val="bg1"/>
                </a:solidFill>
              </a:rPr>
              <a:t>méthodes contraceptives sûres et efficaces</a:t>
            </a:r>
            <a:r>
              <a:rPr lang="en-GB" sz="2400">
                <a:solidFill>
                  <a:schemeClr val="bg1"/>
                </a:solidFill>
              </a:rPr>
              <a:t>.</a:t>
            </a:r>
          </a:p>
        </p:txBody>
      </p:sp>
      <p:grpSp>
        <p:nvGrpSpPr>
          <p:cNvPr id="5" name="Group 4">
            <a:extLst>
              <a:ext uri="{FF2B5EF4-FFF2-40B4-BE49-F238E27FC236}">
                <a16:creationId xmlns:a16="http://schemas.microsoft.com/office/drawing/2014/main" id="{51577412-C100-3323-4017-DC1E007F7893}"/>
              </a:ext>
              <a:ext uri="{C183D7F6-B498-43B3-948B-1728B52AA6E4}">
                <adec:decorative xmlns:adec="http://schemas.microsoft.com/office/drawing/2017/decorative" val="1"/>
              </a:ext>
            </a:extLst>
          </p:cNvPr>
          <p:cNvGrpSpPr>
            <a:grpSpLocks noChangeAspect="1"/>
          </p:cNvGrpSpPr>
          <p:nvPr/>
        </p:nvGrpSpPr>
        <p:grpSpPr>
          <a:xfrm>
            <a:off x="8534940" y="4744959"/>
            <a:ext cx="905435" cy="968531"/>
            <a:chOff x="6393282" y="1474443"/>
            <a:chExt cx="905435" cy="968531"/>
          </a:xfrm>
        </p:grpSpPr>
        <p:sp>
          <p:nvSpPr>
            <p:cNvPr id="6" name="Freeform: Shape 5">
              <a:extLst>
                <a:ext uri="{FF2B5EF4-FFF2-40B4-BE49-F238E27FC236}">
                  <a16:creationId xmlns:a16="http://schemas.microsoft.com/office/drawing/2014/main" id="{9AC9AF37-1023-34F5-F2E4-C886D47E5527}"/>
                </a:ext>
              </a:extLst>
            </p:cNvPr>
            <p:cNvSpPr/>
            <p:nvPr/>
          </p:nvSpPr>
          <p:spPr>
            <a:xfrm>
              <a:off x="6754400" y="1500175"/>
              <a:ext cx="544317" cy="934800"/>
            </a:xfrm>
            <a:custGeom>
              <a:avLst/>
              <a:gdLst>
                <a:gd name="connsiteX0" fmla="*/ 544317 w 544317"/>
                <a:gd name="connsiteY0" fmla="*/ 827505 h 934800"/>
                <a:gd name="connsiteX1" fmla="*/ 541409 w 544317"/>
                <a:gd name="connsiteY1" fmla="*/ 645716 h 934800"/>
                <a:gd name="connsiteX2" fmla="*/ 462795 w 544317"/>
                <a:gd name="connsiteY2" fmla="*/ 644342 h 934800"/>
                <a:gd name="connsiteX3" fmla="*/ 459967 w 544317"/>
                <a:gd name="connsiteY3" fmla="*/ 800358 h 934800"/>
                <a:gd name="connsiteX4" fmla="*/ 107054 w 544317"/>
                <a:gd name="connsiteY4" fmla="*/ 447363 h 934800"/>
                <a:gd name="connsiteX5" fmla="*/ 500204 w 544317"/>
                <a:gd name="connsiteY5" fmla="*/ 54214 h 934800"/>
                <a:gd name="connsiteX6" fmla="*/ 445990 w 544317"/>
                <a:gd name="connsiteY6" fmla="*/ 0 h 934800"/>
                <a:gd name="connsiteX7" fmla="*/ 0 w 544317"/>
                <a:gd name="connsiteY7" fmla="*/ 446070 h 934800"/>
                <a:gd name="connsiteX8" fmla="*/ 81 w 544317"/>
                <a:gd name="connsiteY8" fmla="*/ 446232 h 934800"/>
                <a:gd name="connsiteX9" fmla="*/ 0 w 544317"/>
                <a:gd name="connsiteY9" fmla="*/ 446313 h 934800"/>
                <a:gd name="connsiteX10" fmla="*/ 404057 w 544317"/>
                <a:gd name="connsiteY10" fmla="*/ 850370 h 934800"/>
                <a:gd name="connsiteX11" fmla="*/ 253858 w 544317"/>
                <a:gd name="connsiteY11" fmla="*/ 853278 h 934800"/>
                <a:gd name="connsiteX12" fmla="*/ 252323 w 544317"/>
                <a:gd name="connsiteY12" fmla="*/ 934801 h 934800"/>
                <a:gd name="connsiteX13" fmla="*/ 437345 w 544317"/>
                <a:gd name="connsiteY13" fmla="*/ 934478 h 934800"/>
                <a:gd name="connsiteX14" fmla="*/ 544317 w 544317"/>
                <a:gd name="connsiteY14" fmla="*/ 934478 h 93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4317" h="934800">
                  <a:moveTo>
                    <a:pt x="544317" y="827505"/>
                  </a:moveTo>
                  <a:lnTo>
                    <a:pt x="541409" y="645716"/>
                  </a:lnTo>
                  <a:lnTo>
                    <a:pt x="462795" y="644342"/>
                  </a:lnTo>
                  <a:lnTo>
                    <a:pt x="459967" y="800358"/>
                  </a:lnTo>
                  <a:lnTo>
                    <a:pt x="107054" y="447363"/>
                  </a:lnTo>
                  <a:lnTo>
                    <a:pt x="500204" y="54214"/>
                  </a:lnTo>
                  <a:lnTo>
                    <a:pt x="445990" y="0"/>
                  </a:lnTo>
                  <a:lnTo>
                    <a:pt x="0" y="446070"/>
                  </a:lnTo>
                  <a:lnTo>
                    <a:pt x="81" y="446232"/>
                  </a:lnTo>
                  <a:lnTo>
                    <a:pt x="0" y="446313"/>
                  </a:lnTo>
                  <a:lnTo>
                    <a:pt x="404057" y="850370"/>
                  </a:lnTo>
                  <a:lnTo>
                    <a:pt x="253858" y="853278"/>
                  </a:lnTo>
                  <a:lnTo>
                    <a:pt x="252323" y="934801"/>
                  </a:lnTo>
                  <a:lnTo>
                    <a:pt x="437345" y="934478"/>
                  </a:lnTo>
                  <a:lnTo>
                    <a:pt x="544317" y="934478"/>
                  </a:lnTo>
                  <a:close/>
                </a:path>
              </a:pathLst>
            </a:custGeom>
            <a:solidFill>
              <a:schemeClr val="accent1"/>
            </a:solidFill>
            <a:ln w="8080" cap="flat">
              <a:noFill/>
              <a:prstDash val="solid"/>
              <a:miter/>
            </a:ln>
          </p:spPr>
          <p:txBody>
            <a:bodyPr rtlCol="0" anchor="ctr"/>
            <a:lstStyle/>
            <a:p>
              <a:endParaRPr lang="en-GB"/>
            </a:p>
          </p:txBody>
        </p:sp>
        <p:grpSp>
          <p:nvGrpSpPr>
            <p:cNvPr id="7" name="Graphic 3">
              <a:extLst>
                <a:ext uri="{FF2B5EF4-FFF2-40B4-BE49-F238E27FC236}">
                  <a16:creationId xmlns:a16="http://schemas.microsoft.com/office/drawing/2014/main" id="{C0341277-4B2A-E268-788B-0D4D5677A74E}"/>
                </a:ext>
              </a:extLst>
            </p:cNvPr>
            <p:cNvGrpSpPr/>
            <p:nvPr/>
          </p:nvGrpSpPr>
          <p:grpSpPr>
            <a:xfrm>
              <a:off x="6393282" y="1474443"/>
              <a:ext cx="793424" cy="968531"/>
              <a:chOff x="6393282" y="1474443"/>
              <a:chExt cx="793424" cy="968531"/>
            </a:xfrm>
            <a:solidFill>
              <a:srgbClr val="000000"/>
            </a:solidFill>
          </p:grpSpPr>
          <p:sp>
            <p:nvSpPr>
              <p:cNvPr id="12" name="Freeform: Shape 11">
                <a:extLst>
                  <a:ext uri="{FF2B5EF4-FFF2-40B4-BE49-F238E27FC236}">
                    <a16:creationId xmlns:a16="http://schemas.microsoft.com/office/drawing/2014/main" id="{17ACEB5B-5556-B66A-572C-6F31B90ECCD5}"/>
                  </a:ext>
                </a:extLst>
              </p:cNvPr>
              <p:cNvSpPr/>
              <p:nvPr/>
            </p:nvSpPr>
            <p:spPr>
              <a:xfrm>
                <a:off x="6393282" y="1474443"/>
                <a:ext cx="704606" cy="968531"/>
              </a:xfrm>
              <a:custGeom>
                <a:avLst/>
                <a:gdLst>
                  <a:gd name="connsiteX0" fmla="*/ 699488 w 704606"/>
                  <a:gd name="connsiteY0" fmla="*/ 49243 h 968531"/>
                  <a:gd name="connsiteX1" fmla="*/ 21374 w 704606"/>
                  <a:gd name="connsiteY1" fmla="*/ 57161 h 968531"/>
                  <a:gd name="connsiteX2" fmla="*/ 15879 w 704606"/>
                  <a:gd name="connsiteY2" fmla="*/ 64110 h 968531"/>
                  <a:gd name="connsiteX3" fmla="*/ 16122 w 704606"/>
                  <a:gd name="connsiteY3" fmla="*/ 600590 h 968531"/>
                  <a:gd name="connsiteX4" fmla="*/ 394567 w 704606"/>
                  <a:gd name="connsiteY4" fmla="*/ 967966 h 968531"/>
                  <a:gd name="connsiteX5" fmla="*/ 397637 w 704606"/>
                  <a:gd name="connsiteY5" fmla="*/ 968532 h 968531"/>
                  <a:gd name="connsiteX6" fmla="*/ 401111 w 704606"/>
                  <a:gd name="connsiteY6" fmla="*/ 967724 h 968531"/>
                  <a:gd name="connsiteX7" fmla="*/ 636225 w 704606"/>
                  <a:gd name="connsiteY7" fmla="*/ 820676 h 968531"/>
                  <a:gd name="connsiteX8" fmla="*/ 636468 w 704606"/>
                  <a:gd name="connsiteY8" fmla="*/ 809284 h 968531"/>
                  <a:gd name="connsiteX9" fmla="*/ 625075 w 704606"/>
                  <a:gd name="connsiteY9" fmla="*/ 809042 h 968531"/>
                  <a:gd name="connsiteX10" fmla="*/ 406120 w 704606"/>
                  <a:gd name="connsiteY10" fmla="*/ 948414 h 968531"/>
                  <a:gd name="connsiteX11" fmla="*/ 406120 w 704606"/>
                  <a:gd name="connsiteY11" fmla="*/ 589360 h 968531"/>
                  <a:gd name="connsiteX12" fmla="*/ 398041 w 704606"/>
                  <a:gd name="connsiteY12" fmla="*/ 581280 h 968531"/>
                  <a:gd name="connsiteX13" fmla="*/ 389961 w 704606"/>
                  <a:gd name="connsiteY13" fmla="*/ 589360 h 968531"/>
                  <a:gd name="connsiteX14" fmla="*/ 389961 w 704606"/>
                  <a:gd name="connsiteY14" fmla="*/ 948817 h 968531"/>
                  <a:gd name="connsiteX15" fmla="*/ 31715 w 704606"/>
                  <a:gd name="connsiteY15" fmla="*/ 596308 h 968531"/>
                  <a:gd name="connsiteX16" fmla="*/ 31554 w 704606"/>
                  <a:gd name="connsiteY16" fmla="*/ 70816 h 968531"/>
                  <a:gd name="connsiteX17" fmla="*/ 389961 w 704606"/>
                  <a:gd name="connsiteY17" fmla="*/ 16198 h 968531"/>
                  <a:gd name="connsiteX18" fmla="*/ 389961 w 704606"/>
                  <a:gd name="connsiteY18" fmla="*/ 326371 h 968531"/>
                  <a:gd name="connsiteX19" fmla="*/ 398041 w 704606"/>
                  <a:gd name="connsiteY19" fmla="*/ 334451 h 968531"/>
                  <a:gd name="connsiteX20" fmla="*/ 406120 w 704606"/>
                  <a:gd name="connsiteY20" fmla="*/ 326371 h 968531"/>
                  <a:gd name="connsiteX21" fmla="*/ 406120 w 704606"/>
                  <a:gd name="connsiteY21" fmla="*/ 16521 h 968531"/>
                  <a:gd name="connsiteX22" fmla="*/ 693671 w 704606"/>
                  <a:gd name="connsiteY22" fmla="*/ 64352 h 968531"/>
                  <a:gd name="connsiteX23" fmla="*/ 704093 w 704606"/>
                  <a:gd name="connsiteY23" fmla="*/ 59747 h 968531"/>
                  <a:gd name="connsiteX24" fmla="*/ 699488 w 704606"/>
                  <a:gd name="connsiteY24" fmla="*/ 49243 h 968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4606" h="968531">
                    <a:moveTo>
                      <a:pt x="699488" y="49243"/>
                    </a:moveTo>
                    <a:cubicBezTo>
                      <a:pt x="696498" y="48112"/>
                      <a:pt x="394971" y="-66051"/>
                      <a:pt x="21374" y="57161"/>
                    </a:cubicBezTo>
                    <a:cubicBezTo>
                      <a:pt x="18303" y="58131"/>
                      <a:pt x="16122" y="60878"/>
                      <a:pt x="15879" y="64110"/>
                    </a:cubicBezTo>
                    <a:cubicBezTo>
                      <a:pt x="14425" y="80673"/>
                      <a:pt x="-19267" y="472045"/>
                      <a:pt x="16122" y="600590"/>
                    </a:cubicBezTo>
                    <a:cubicBezTo>
                      <a:pt x="49652" y="722106"/>
                      <a:pt x="182317" y="888867"/>
                      <a:pt x="394567" y="967966"/>
                    </a:cubicBezTo>
                    <a:cubicBezTo>
                      <a:pt x="395536" y="968370"/>
                      <a:pt x="396587" y="968532"/>
                      <a:pt x="397637" y="968532"/>
                    </a:cubicBezTo>
                    <a:cubicBezTo>
                      <a:pt x="398849" y="968532"/>
                      <a:pt x="400061" y="968208"/>
                      <a:pt x="401111" y="967724"/>
                    </a:cubicBezTo>
                    <a:cubicBezTo>
                      <a:pt x="488128" y="935244"/>
                      <a:pt x="569408" y="884424"/>
                      <a:pt x="636225" y="820676"/>
                    </a:cubicBezTo>
                    <a:cubicBezTo>
                      <a:pt x="639457" y="817606"/>
                      <a:pt x="639619" y="812516"/>
                      <a:pt x="636468" y="809284"/>
                    </a:cubicBezTo>
                    <a:cubicBezTo>
                      <a:pt x="633397" y="806052"/>
                      <a:pt x="628307" y="805971"/>
                      <a:pt x="625075" y="809042"/>
                    </a:cubicBezTo>
                    <a:cubicBezTo>
                      <a:pt x="562540" y="868669"/>
                      <a:pt x="486996" y="916580"/>
                      <a:pt x="406120" y="948414"/>
                    </a:cubicBezTo>
                    <a:lnTo>
                      <a:pt x="406120" y="589360"/>
                    </a:lnTo>
                    <a:cubicBezTo>
                      <a:pt x="406120" y="584916"/>
                      <a:pt x="402484" y="581280"/>
                      <a:pt x="398041" y="581280"/>
                    </a:cubicBezTo>
                    <a:cubicBezTo>
                      <a:pt x="393597" y="581280"/>
                      <a:pt x="389961" y="584916"/>
                      <a:pt x="389961" y="589360"/>
                    </a:cubicBezTo>
                    <a:lnTo>
                      <a:pt x="389961" y="948817"/>
                    </a:lnTo>
                    <a:cubicBezTo>
                      <a:pt x="189104" y="870285"/>
                      <a:pt x="63629" y="712087"/>
                      <a:pt x="31715" y="596308"/>
                    </a:cubicBezTo>
                    <a:cubicBezTo>
                      <a:pt x="-764" y="478508"/>
                      <a:pt x="27514" y="118889"/>
                      <a:pt x="31554" y="70816"/>
                    </a:cubicBezTo>
                    <a:cubicBezTo>
                      <a:pt x="163977" y="27833"/>
                      <a:pt x="286867" y="15067"/>
                      <a:pt x="389961" y="16198"/>
                    </a:cubicBezTo>
                    <a:lnTo>
                      <a:pt x="389961" y="326371"/>
                    </a:lnTo>
                    <a:cubicBezTo>
                      <a:pt x="389961" y="330815"/>
                      <a:pt x="393597" y="334451"/>
                      <a:pt x="398041" y="334451"/>
                    </a:cubicBezTo>
                    <a:cubicBezTo>
                      <a:pt x="402484" y="334451"/>
                      <a:pt x="406120" y="330815"/>
                      <a:pt x="406120" y="326371"/>
                    </a:cubicBezTo>
                    <a:lnTo>
                      <a:pt x="406120" y="16521"/>
                    </a:lnTo>
                    <a:cubicBezTo>
                      <a:pt x="578699" y="20884"/>
                      <a:pt x="691893" y="63625"/>
                      <a:pt x="693671" y="64352"/>
                    </a:cubicBezTo>
                    <a:cubicBezTo>
                      <a:pt x="697791" y="65968"/>
                      <a:pt x="702477" y="63948"/>
                      <a:pt x="704093" y="59747"/>
                    </a:cubicBezTo>
                    <a:cubicBezTo>
                      <a:pt x="705628" y="55545"/>
                      <a:pt x="703608" y="50859"/>
                      <a:pt x="699488" y="49243"/>
                    </a:cubicBezTo>
                    <a:close/>
                  </a:path>
                </a:pathLst>
              </a:custGeom>
              <a:solidFill>
                <a:schemeClr val="bg1"/>
              </a:solidFill>
              <a:ln w="808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334E645D-AF05-0FE5-40CE-12AA3E22CD1E}"/>
                  </a:ext>
                </a:extLst>
              </p:cNvPr>
              <p:cNvSpPr/>
              <p:nvPr/>
            </p:nvSpPr>
            <p:spPr>
              <a:xfrm>
                <a:off x="7128822" y="1726719"/>
                <a:ext cx="57885" cy="420221"/>
              </a:xfrm>
              <a:custGeom>
                <a:avLst/>
                <a:gdLst>
                  <a:gd name="connsiteX0" fmla="*/ 54520 w 57885"/>
                  <a:gd name="connsiteY0" fmla="*/ 7762 h 420221"/>
                  <a:gd name="connsiteX1" fmla="*/ 46117 w 57885"/>
                  <a:gd name="connsiteY1" fmla="*/ 5 h 420221"/>
                  <a:gd name="connsiteX2" fmla="*/ 38361 w 57885"/>
                  <a:gd name="connsiteY2" fmla="*/ 8408 h 420221"/>
                  <a:gd name="connsiteX3" fmla="*/ 26322 w 57885"/>
                  <a:gd name="connsiteY3" fmla="*/ 344031 h 420221"/>
                  <a:gd name="connsiteX4" fmla="*/ 872 w 57885"/>
                  <a:gd name="connsiteY4" fmla="*/ 408506 h 420221"/>
                  <a:gd name="connsiteX5" fmla="*/ 4427 w 57885"/>
                  <a:gd name="connsiteY5" fmla="*/ 419333 h 420221"/>
                  <a:gd name="connsiteX6" fmla="*/ 8062 w 57885"/>
                  <a:gd name="connsiteY6" fmla="*/ 420221 h 420221"/>
                  <a:gd name="connsiteX7" fmla="*/ 15253 w 57885"/>
                  <a:gd name="connsiteY7" fmla="*/ 415778 h 420221"/>
                  <a:gd name="connsiteX8" fmla="*/ 41835 w 57885"/>
                  <a:gd name="connsiteY8" fmla="*/ 348314 h 420221"/>
                  <a:gd name="connsiteX9" fmla="*/ 54520 w 57885"/>
                  <a:gd name="connsiteY9" fmla="*/ 7762 h 42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85" h="420221">
                    <a:moveTo>
                      <a:pt x="54520" y="7762"/>
                    </a:moveTo>
                    <a:cubicBezTo>
                      <a:pt x="54358" y="3318"/>
                      <a:pt x="50561" y="-156"/>
                      <a:pt x="46117" y="5"/>
                    </a:cubicBezTo>
                    <a:cubicBezTo>
                      <a:pt x="41673" y="167"/>
                      <a:pt x="38199" y="3964"/>
                      <a:pt x="38361" y="8408"/>
                    </a:cubicBezTo>
                    <a:cubicBezTo>
                      <a:pt x="45471" y="173473"/>
                      <a:pt x="41350" y="289495"/>
                      <a:pt x="26322" y="344031"/>
                    </a:cubicBezTo>
                    <a:cubicBezTo>
                      <a:pt x="20586" y="364796"/>
                      <a:pt x="12021" y="386449"/>
                      <a:pt x="872" y="408506"/>
                    </a:cubicBezTo>
                    <a:cubicBezTo>
                      <a:pt x="-1148" y="412465"/>
                      <a:pt x="468" y="417313"/>
                      <a:pt x="4427" y="419333"/>
                    </a:cubicBezTo>
                    <a:cubicBezTo>
                      <a:pt x="5639" y="419898"/>
                      <a:pt x="6850" y="420221"/>
                      <a:pt x="8062" y="420221"/>
                    </a:cubicBezTo>
                    <a:cubicBezTo>
                      <a:pt x="11052" y="420221"/>
                      <a:pt x="13880" y="418606"/>
                      <a:pt x="15253" y="415778"/>
                    </a:cubicBezTo>
                    <a:cubicBezTo>
                      <a:pt x="26887" y="392751"/>
                      <a:pt x="35856" y="370048"/>
                      <a:pt x="41835" y="348314"/>
                    </a:cubicBezTo>
                    <a:cubicBezTo>
                      <a:pt x="61468" y="277456"/>
                      <a:pt x="59529" y="124026"/>
                      <a:pt x="54520" y="7762"/>
                    </a:cubicBezTo>
                    <a:close/>
                  </a:path>
                </a:pathLst>
              </a:custGeom>
              <a:solidFill>
                <a:schemeClr val="bg1"/>
              </a:solidFill>
              <a:ln w="8080" cap="flat">
                <a:noFill/>
                <a:prstDash val="solid"/>
                <a:miter/>
              </a:ln>
            </p:spPr>
            <p:txBody>
              <a:bodyPr rtlCol="0" anchor="ctr"/>
              <a:lstStyle/>
              <a:p>
                <a:endParaRPr lang="en-GB"/>
              </a:p>
            </p:txBody>
          </p:sp>
        </p:grpSp>
      </p:grpSp>
      <p:grpSp>
        <p:nvGrpSpPr>
          <p:cNvPr id="14" name="Group 13">
            <a:extLst>
              <a:ext uri="{FF2B5EF4-FFF2-40B4-BE49-F238E27FC236}">
                <a16:creationId xmlns:a16="http://schemas.microsoft.com/office/drawing/2014/main" id="{CE724E98-E090-0859-F3C4-B4743A8D8A8C}"/>
              </a:ext>
              <a:ext uri="{C183D7F6-B498-43B3-948B-1728B52AA6E4}">
                <adec:decorative xmlns:adec="http://schemas.microsoft.com/office/drawing/2017/decorative" val="1"/>
              </a:ext>
            </a:extLst>
          </p:cNvPr>
          <p:cNvGrpSpPr>
            <a:grpSpLocks noChangeAspect="1"/>
          </p:cNvGrpSpPr>
          <p:nvPr/>
        </p:nvGrpSpPr>
        <p:grpSpPr>
          <a:xfrm>
            <a:off x="4656312" y="4755256"/>
            <a:ext cx="781355" cy="965669"/>
            <a:chOff x="13895160" y="3795440"/>
            <a:chExt cx="781355" cy="965669"/>
          </a:xfrm>
        </p:grpSpPr>
        <p:sp>
          <p:nvSpPr>
            <p:cNvPr id="15" name="Graphic 4">
              <a:extLst>
                <a:ext uri="{FF2B5EF4-FFF2-40B4-BE49-F238E27FC236}">
                  <a16:creationId xmlns:a16="http://schemas.microsoft.com/office/drawing/2014/main" id="{44D2EA4E-63F5-EC6B-0065-99804CF6456E}"/>
                </a:ext>
              </a:extLst>
            </p:cNvPr>
            <p:cNvSpPr/>
            <p:nvPr/>
          </p:nvSpPr>
          <p:spPr>
            <a:xfrm>
              <a:off x="13895160" y="3795440"/>
              <a:ext cx="781355" cy="965669"/>
            </a:xfrm>
            <a:custGeom>
              <a:avLst/>
              <a:gdLst>
                <a:gd name="connsiteX0" fmla="*/ 780376 w 781355"/>
                <a:gd name="connsiteY0" fmla="*/ 904985 h 965669"/>
                <a:gd name="connsiteX1" fmla="*/ 711652 w 781355"/>
                <a:gd name="connsiteY1" fmla="*/ 925516 h 965669"/>
                <a:gd name="connsiteX2" fmla="*/ 663117 w 781355"/>
                <a:gd name="connsiteY2" fmla="*/ 946734 h 965669"/>
                <a:gd name="connsiteX3" fmla="*/ 671707 w 781355"/>
                <a:gd name="connsiteY3" fmla="*/ 894505 h 965669"/>
                <a:gd name="connsiteX4" fmla="*/ 674456 w 781355"/>
                <a:gd name="connsiteY4" fmla="*/ 822775 h 965669"/>
                <a:gd name="connsiteX5" fmla="*/ 605733 w 781355"/>
                <a:gd name="connsiteY5" fmla="*/ 843392 h 965669"/>
                <a:gd name="connsiteX6" fmla="*/ 557283 w 781355"/>
                <a:gd name="connsiteY6" fmla="*/ 864524 h 965669"/>
                <a:gd name="connsiteX7" fmla="*/ 565873 w 781355"/>
                <a:gd name="connsiteY7" fmla="*/ 812294 h 965669"/>
                <a:gd name="connsiteX8" fmla="*/ 568708 w 781355"/>
                <a:gd name="connsiteY8" fmla="*/ 740650 h 965669"/>
                <a:gd name="connsiteX9" fmla="*/ 563725 w 781355"/>
                <a:gd name="connsiteY9" fmla="*/ 739018 h 965669"/>
                <a:gd name="connsiteX10" fmla="*/ 586146 w 781355"/>
                <a:gd name="connsiteY10" fmla="*/ 703797 h 965669"/>
                <a:gd name="connsiteX11" fmla="*/ 586146 w 781355"/>
                <a:gd name="connsiteY11" fmla="*/ 680775 h 965669"/>
                <a:gd name="connsiteX12" fmla="*/ 462444 w 781355"/>
                <a:gd name="connsiteY12" fmla="*/ 540321 h 965669"/>
                <a:gd name="connsiteX13" fmla="*/ 437188 w 781355"/>
                <a:gd name="connsiteY13" fmla="*/ 538431 h 965669"/>
                <a:gd name="connsiteX14" fmla="*/ 436329 w 781355"/>
                <a:gd name="connsiteY14" fmla="*/ 539033 h 965669"/>
                <a:gd name="connsiteX15" fmla="*/ 376196 w 781355"/>
                <a:gd name="connsiteY15" fmla="*/ 584476 h 965669"/>
                <a:gd name="connsiteX16" fmla="*/ 360820 w 781355"/>
                <a:gd name="connsiteY16" fmla="*/ 583617 h 965669"/>
                <a:gd name="connsiteX17" fmla="*/ 237805 w 781355"/>
                <a:gd name="connsiteY17" fmla="*/ 435260 h 965669"/>
                <a:gd name="connsiteX18" fmla="*/ 174751 w 781355"/>
                <a:gd name="connsiteY18" fmla="*/ 263452 h 965669"/>
                <a:gd name="connsiteX19" fmla="*/ 182053 w 781355"/>
                <a:gd name="connsiteY19" fmla="*/ 249364 h 965669"/>
                <a:gd name="connsiteX20" fmla="*/ 246996 w 781355"/>
                <a:gd name="connsiteY20" fmla="*/ 211652 h 965669"/>
                <a:gd name="connsiteX21" fmla="*/ 257906 w 781355"/>
                <a:gd name="connsiteY21" fmla="*/ 188887 h 965669"/>
                <a:gd name="connsiteX22" fmla="*/ 197258 w 781355"/>
                <a:gd name="connsiteY22" fmla="*/ 11752 h 965669"/>
                <a:gd name="connsiteX23" fmla="*/ 176555 w 781355"/>
                <a:gd name="connsiteY23" fmla="*/ -360 h 965669"/>
                <a:gd name="connsiteX24" fmla="*/ 29229 w 781355"/>
                <a:gd name="connsiteY24" fmla="*/ 23521 h 965669"/>
                <a:gd name="connsiteX25" fmla="*/ 7238 w 781355"/>
                <a:gd name="connsiteY25" fmla="*/ 49293 h 965669"/>
                <a:gd name="connsiteX26" fmla="*/ 111440 w 781355"/>
                <a:gd name="connsiteY26" fmla="*/ 508279 h 965669"/>
                <a:gd name="connsiteX27" fmla="*/ 458321 w 781355"/>
                <a:gd name="connsiteY27" fmla="*/ 826125 h 965669"/>
                <a:gd name="connsiteX28" fmla="*/ 469832 w 781355"/>
                <a:gd name="connsiteY28" fmla="*/ 828272 h 965669"/>
                <a:gd name="connsiteX29" fmla="*/ 491480 w 781355"/>
                <a:gd name="connsiteY29" fmla="*/ 819682 h 965669"/>
                <a:gd name="connsiteX30" fmla="*/ 554705 w 781355"/>
                <a:gd name="connsiteY30" fmla="*/ 750271 h 965669"/>
                <a:gd name="connsiteX31" fmla="*/ 557368 w 781355"/>
                <a:gd name="connsiteY31" fmla="*/ 754051 h 965669"/>
                <a:gd name="connsiteX32" fmla="*/ 548778 w 781355"/>
                <a:gd name="connsiteY32" fmla="*/ 806281 h 965669"/>
                <a:gd name="connsiteX33" fmla="*/ 546029 w 781355"/>
                <a:gd name="connsiteY33" fmla="*/ 877925 h 965669"/>
                <a:gd name="connsiteX34" fmla="*/ 614753 w 781355"/>
                <a:gd name="connsiteY34" fmla="*/ 857308 h 965669"/>
                <a:gd name="connsiteX35" fmla="*/ 663202 w 781355"/>
                <a:gd name="connsiteY35" fmla="*/ 836176 h 965669"/>
                <a:gd name="connsiteX36" fmla="*/ 654612 w 781355"/>
                <a:gd name="connsiteY36" fmla="*/ 888405 h 965669"/>
                <a:gd name="connsiteX37" fmla="*/ 651863 w 781355"/>
                <a:gd name="connsiteY37" fmla="*/ 960135 h 965669"/>
                <a:gd name="connsiteX38" fmla="*/ 667154 w 781355"/>
                <a:gd name="connsiteY38" fmla="*/ 965290 h 965669"/>
                <a:gd name="connsiteX39" fmla="*/ 720587 w 781355"/>
                <a:gd name="connsiteY39" fmla="*/ 939518 h 965669"/>
                <a:gd name="connsiteX40" fmla="*/ 769122 w 781355"/>
                <a:gd name="connsiteY40" fmla="*/ 918386 h 965669"/>
                <a:gd name="connsiteX41" fmla="*/ 781149 w 781355"/>
                <a:gd name="connsiteY41" fmla="*/ 916840 h 965669"/>
                <a:gd name="connsiteX42" fmla="*/ 780376 w 781355"/>
                <a:gd name="connsiteY42" fmla="*/ 904985 h 965669"/>
                <a:gd name="connsiteX43" fmla="*/ 480312 w 781355"/>
                <a:gd name="connsiteY43" fmla="*/ 807140 h 965669"/>
                <a:gd name="connsiteX44" fmla="*/ 464850 w 781355"/>
                <a:gd name="connsiteY44" fmla="*/ 810232 h 965669"/>
                <a:gd name="connsiteX45" fmla="*/ 126645 w 781355"/>
                <a:gd name="connsiteY45" fmla="*/ 499517 h 965669"/>
                <a:gd name="connsiteX46" fmla="*/ 24590 w 781355"/>
                <a:gd name="connsiteY46" fmla="*/ 51784 h 965669"/>
                <a:gd name="connsiteX47" fmla="*/ 34899 w 781355"/>
                <a:gd name="connsiteY47" fmla="*/ 39843 h 965669"/>
                <a:gd name="connsiteX48" fmla="*/ 177070 w 781355"/>
                <a:gd name="connsiteY48" fmla="*/ 16821 h 965669"/>
                <a:gd name="connsiteX49" fmla="*/ 177070 w 781355"/>
                <a:gd name="connsiteY49" fmla="*/ 16821 h 965669"/>
                <a:gd name="connsiteX50" fmla="*/ 181537 w 781355"/>
                <a:gd name="connsiteY50" fmla="*/ 19398 h 965669"/>
                <a:gd name="connsiteX51" fmla="*/ 240296 w 781355"/>
                <a:gd name="connsiteY51" fmla="*/ 191206 h 965669"/>
                <a:gd name="connsiteX52" fmla="*/ 237719 w 781355"/>
                <a:gd name="connsiteY52" fmla="*/ 196361 h 965669"/>
                <a:gd name="connsiteX53" fmla="*/ 172775 w 781355"/>
                <a:gd name="connsiteY53" fmla="*/ 234073 h 965669"/>
                <a:gd name="connsiteX54" fmla="*/ 157055 w 781355"/>
                <a:gd name="connsiteY54" fmla="*/ 264740 h 965669"/>
                <a:gd name="connsiteX55" fmla="*/ 222342 w 781355"/>
                <a:gd name="connsiteY55" fmla="*/ 443937 h 965669"/>
                <a:gd name="connsiteX56" fmla="*/ 350253 w 781355"/>
                <a:gd name="connsiteY56" fmla="*/ 597534 h 965669"/>
                <a:gd name="connsiteX57" fmla="*/ 384615 w 781355"/>
                <a:gd name="connsiteY57" fmla="*/ 599080 h 965669"/>
                <a:gd name="connsiteX58" fmla="*/ 385560 w 781355"/>
                <a:gd name="connsiteY58" fmla="*/ 598478 h 965669"/>
                <a:gd name="connsiteX59" fmla="*/ 445263 w 781355"/>
                <a:gd name="connsiteY59" fmla="*/ 553121 h 965669"/>
                <a:gd name="connsiteX60" fmla="*/ 450761 w 781355"/>
                <a:gd name="connsiteY60" fmla="*/ 553636 h 965669"/>
                <a:gd name="connsiteX61" fmla="*/ 571027 w 781355"/>
                <a:gd name="connsiteY61" fmla="*/ 689881 h 965669"/>
                <a:gd name="connsiteX62" fmla="*/ 571027 w 781355"/>
                <a:gd name="connsiteY62" fmla="*/ 695121 h 965669"/>
                <a:gd name="connsiteX63" fmla="*/ 480312 w 781355"/>
                <a:gd name="connsiteY63" fmla="*/ 807140 h 96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81355" h="965669">
                  <a:moveTo>
                    <a:pt x="780376" y="904985"/>
                  </a:moveTo>
                  <a:cubicBezTo>
                    <a:pt x="762164" y="890811"/>
                    <a:pt x="736479" y="908507"/>
                    <a:pt x="711652" y="925516"/>
                  </a:cubicBezTo>
                  <a:cubicBezTo>
                    <a:pt x="693698" y="937800"/>
                    <a:pt x="671449" y="953091"/>
                    <a:pt x="663117" y="946734"/>
                  </a:cubicBezTo>
                  <a:cubicBezTo>
                    <a:pt x="654784" y="940378"/>
                    <a:pt x="664062" y="914864"/>
                    <a:pt x="671707" y="894505"/>
                  </a:cubicBezTo>
                  <a:cubicBezTo>
                    <a:pt x="682015" y="866156"/>
                    <a:pt x="692668" y="836863"/>
                    <a:pt x="674456" y="822775"/>
                  </a:cubicBezTo>
                  <a:cubicBezTo>
                    <a:pt x="656244" y="808686"/>
                    <a:pt x="630559" y="826297"/>
                    <a:pt x="605733" y="843392"/>
                  </a:cubicBezTo>
                  <a:cubicBezTo>
                    <a:pt x="587779" y="855676"/>
                    <a:pt x="565529" y="870967"/>
                    <a:pt x="557283" y="864524"/>
                  </a:cubicBezTo>
                  <a:cubicBezTo>
                    <a:pt x="549036" y="858081"/>
                    <a:pt x="558228" y="832740"/>
                    <a:pt x="565873" y="812294"/>
                  </a:cubicBezTo>
                  <a:cubicBezTo>
                    <a:pt x="576181" y="784032"/>
                    <a:pt x="586834" y="754738"/>
                    <a:pt x="568708" y="740650"/>
                  </a:cubicBezTo>
                  <a:cubicBezTo>
                    <a:pt x="567247" y="739628"/>
                    <a:pt x="565512" y="739061"/>
                    <a:pt x="563725" y="739018"/>
                  </a:cubicBezTo>
                  <a:cubicBezTo>
                    <a:pt x="572316" y="726218"/>
                    <a:pt x="579875" y="714363"/>
                    <a:pt x="586146" y="703797"/>
                  </a:cubicBezTo>
                  <a:cubicBezTo>
                    <a:pt x="590407" y="696710"/>
                    <a:pt x="590407" y="687862"/>
                    <a:pt x="586146" y="680775"/>
                  </a:cubicBezTo>
                  <a:cubicBezTo>
                    <a:pt x="552575" y="627729"/>
                    <a:pt x="510826" y="580327"/>
                    <a:pt x="462444" y="540321"/>
                  </a:cubicBezTo>
                  <a:cubicBezTo>
                    <a:pt x="455220" y="534540"/>
                    <a:pt x="445195" y="533793"/>
                    <a:pt x="437188" y="538431"/>
                  </a:cubicBezTo>
                  <a:lnTo>
                    <a:pt x="436329" y="539033"/>
                  </a:lnTo>
                  <a:lnTo>
                    <a:pt x="376196" y="584476"/>
                  </a:lnTo>
                  <a:cubicBezTo>
                    <a:pt x="371326" y="587139"/>
                    <a:pt x="365364" y="586804"/>
                    <a:pt x="360820" y="583617"/>
                  </a:cubicBezTo>
                  <a:cubicBezTo>
                    <a:pt x="337368" y="566436"/>
                    <a:pt x="285052" y="516698"/>
                    <a:pt x="237805" y="435260"/>
                  </a:cubicBezTo>
                  <a:cubicBezTo>
                    <a:pt x="187980" y="349356"/>
                    <a:pt x="177070" y="286216"/>
                    <a:pt x="174751" y="263452"/>
                  </a:cubicBezTo>
                  <a:cubicBezTo>
                    <a:pt x="174176" y="257722"/>
                    <a:pt x="177045" y="252198"/>
                    <a:pt x="182053" y="249364"/>
                  </a:cubicBezTo>
                  <a:lnTo>
                    <a:pt x="246996" y="211652"/>
                  </a:lnTo>
                  <a:cubicBezTo>
                    <a:pt x="254986" y="207047"/>
                    <a:pt x="259315" y="198001"/>
                    <a:pt x="257906" y="188887"/>
                  </a:cubicBezTo>
                  <a:cubicBezTo>
                    <a:pt x="247151" y="127019"/>
                    <a:pt x="226680" y="67229"/>
                    <a:pt x="197258" y="11752"/>
                  </a:cubicBezTo>
                  <a:cubicBezTo>
                    <a:pt x="193306" y="4021"/>
                    <a:pt x="185231" y="-704"/>
                    <a:pt x="176555" y="-360"/>
                  </a:cubicBezTo>
                  <a:cubicBezTo>
                    <a:pt x="126490" y="-274"/>
                    <a:pt x="76760" y="7792"/>
                    <a:pt x="29229" y="23521"/>
                  </a:cubicBezTo>
                  <a:cubicBezTo>
                    <a:pt x="17563" y="27181"/>
                    <a:pt x="9016" y="37197"/>
                    <a:pt x="7238" y="49293"/>
                  </a:cubicBezTo>
                  <a:cubicBezTo>
                    <a:pt x="-2727" y="116040"/>
                    <a:pt x="-12692" y="294463"/>
                    <a:pt x="111440" y="508279"/>
                  </a:cubicBezTo>
                  <a:cubicBezTo>
                    <a:pt x="235571" y="722095"/>
                    <a:pt x="394924" y="801900"/>
                    <a:pt x="458321" y="826125"/>
                  </a:cubicBezTo>
                  <a:cubicBezTo>
                    <a:pt x="461989" y="827551"/>
                    <a:pt x="465898" y="828281"/>
                    <a:pt x="469832" y="828272"/>
                  </a:cubicBezTo>
                  <a:cubicBezTo>
                    <a:pt x="477873" y="828229"/>
                    <a:pt x="485596" y="825163"/>
                    <a:pt x="491480" y="819682"/>
                  </a:cubicBezTo>
                  <a:cubicBezTo>
                    <a:pt x="514811" y="798704"/>
                    <a:pt x="535987" y="775450"/>
                    <a:pt x="554705" y="750271"/>
                  </a:cubicBezTo>
                  <a:cubicBezTo>
                    <a:pt x="555229" y="751749"/>
                    <a:pt x="556149" y="753055"/>
                    <a:pt x="557368" y="754051"/>
                  </a:cubicBezTo>
                  <a:cubicBezTo>
                    <a:pt x="565959" y="760494"/>
                    <a:pt x="556424" y="785836"/>
                    <a:pt x="548778" y="806281"/>
                  </a:cubicBezTo>
                  <a:cubicBezTo>
                    <a:pt x="538470" y="834543"/>
                    <a:pt x="527817" y="863837"/>
                    <a:pt x="546029" y="877925"/>
                  </a:cubicBezTo>
                  <a:cubicBezTo>
                    <a:pt x="564241" y="892013"/>
                    <a:pt x="589926" y="874403"/>
                    <a:pt x="614753" y="857308"/>
                  </a:cubicBezTo>
                  <a:cubicBezTo>
                    <a:pt x="632621" y="845024"/>
                    <a:pt x="654956" y="829733"/>
                    <a:pt x="663202" y="836176"/>
                  </a:cubicBezTo>
                  <a:cubicBezTo>
                    <a:pt x="671449" y="842618"/>
                    <a:pt x="662258" y="868046"/>
                    <a:pt x="654612" y="888405"/>
                  </a:cubicBezTo>
                  <a:cubicBezTo>
                    <a:pt x="644304" y="916754"/>
                    <a:pt x="633651" y="945961"/>
                    <a:pt x="651863" y="960135"/>
                  </a:cubicBezTo>
                  <a:cubicBezTo>
                    <a:pt x="656218" y="963554"/>
                    <a:pt x="661622" y="965367"/>
                    <a:pt x="667154" y="965290"/>
                  </a:cubicBezTo>
                  <a:cubicBezTo>
                    <a:pt x="683132" y="965290"/>
                    <a:pt x="702117" y="952232"/>
                    <a:pt x="720587" y="939518"/>
                  </a:cubicBezTo>
                  <a:cubicBezTo>
                    <a:pt x="739056" y="926805"/>
                    <a:pt x="760790" y="911943"/>
                    <a:pt x="769122" y="918386"/>
                  </a:cubicBezTo>
                  <a:cubicBezTo>
                    <a:pt x="772873" y="921272"/>
                    <a:pt x="778250" y="920576"/>
                    <a:pt x="781149" y="916840"/>
                  </a:cubicBezTo>
                  <a:cubicBezTo>
                    <a:pt x="784106" y="913317"/>
                    <a:pt x="783765" y="908095"/>
                    <a:pt x="780376" y="904985"/>
                  </a:cubicBezTo>
                  <a:close/>
                  <a:moveTo>
                    <a:pt x="480312" y="807140"/>
                  </a:moveTo>
                  <a:cubicBezTo>
                    <a:pt x="476163" y="811023"/>
                    <a:pt x="470176" y="812226"/>
                    <a:pt x="464850" y="810232"/>
                  </a:cubicBezTo>
                  <a:cubicBezTo>
                    <a:pt x="403600" y="786437"/>
                    <a:pt x="248027" y="708694"/>
                    <a:pt x="126645" y="499517"/>
                  </a:cubicBezTo>
                  <a:cubicBezTo>
                    <a:pt x="5262" y="290340"/>
                    <a:pt x="14969" y="116727"/>
                    <a:pt x="24590" y="51784"/>
                  </a:cubicBezTo>
                  <a:cubicBezTo>
                    <a:pt x="25475" y="46165"/>
                    <a:pt x="29470" y="41535"/>
                    <a:pt x="34899" y="39843"/>
                  </a:cubicBezTo>
                  <a:cubicBezTo>
                    <a:pt x="80772" y="24698"/>
                    <a:pt x="128758" y="16932"/>
                    <a:pt x="177070" y="16821"/>
                  </a:cubicBezTo>
                  <a:lnTo>
                    <a:pt x="177070" y="16821"/>
                  </a:lnTo>
                  <a:cubicBezTo>
                    <a:pt x="178909" y="16821"/>
                    <a:pt x="180618" y="17800"/>
                    <a:pt x="181537" y="19398"/>
                  </a:cubicBezTo>
                  <a:cubicBezTo>
                    <a:pt x="210058" y="73217"/>
                    <a:pt x="229884" y="131202"/>
                    <a:pt x="240296" y="191206"/>
                  </a:cubicBezTo>
                  <a:cubicBezTo>
                    <a:pt x="240588" y="193294"/>
                    <a:pt x="239566" y="195347"/>
                    <a:pt x="237719" y="196361"/>
                  </a:cubicBezTo>
                  <a:lnTo>
                    <a:pt x="172775" y="234073"/>
                  </a:lnTo>
                  <a:cubicBezTo>
                    <a:pt x="161951" y="240309"/>
                    <a:pt x="155792" y="252310"/>
                    <a:pt x="157055" y="264740"/>
                  </a:cubicBezTo>
                  <a:cubicBezTo>
                    <a:pt x="160147" y="294979"/>
                    <a:pt x="172689" y="358376"/>
                    <a:pt x="222342" y="443937"/>
                  </a:cubicBezTo>
                  <a:cubicBezTo>
                    <a:pt x="267871" y="522453"/>
                    <a:pt x="319757" y="575714"/>
                    <a:pt x="350253" y="597534"/>
                  </a:cubicBezTo>
                  <a:cubicBezTo>
                    <a:pt x="360407" y="604758"/>
                    <a:pt x="373851" y="605368"/>
                    <a:pt x="384615" y="599080"/>
                  </a:cubicBezTo>
                  <a:lnTo>
                    <a:pt x="385560" y="598478"/>
                  </a:lnTo>
                  <a:lnTo>
                    <a:pt x="445263" y="553121"/>
                  </a:lnTo>
                  <a:cubicBezTo>
                    <a:pt x="447042" y="552236"/>
                    <a:pt x="449172" y="552434"/>
                    <a:pt x="450761" y="553636"/>
                  </a:cubicBezTo>
                  <a:cubicBezTo>
                    <a:pt x="497802" y="592405"/>
                    <a:pt x="538401" y="638390"/>
                    <a:pt x="571027" y="689881"/>
                  </a:cubicBezTo>
                  <a:cubicBezTo>
                    <a:pt x="572024" y="691487"/>
                    <a:pt x="572024" y="693514"/>
                    <a:pt x="571027" y="695121"/>
                  </a:cubicBezTo>
                  <a:cubicBezTo>
                    <a:pt x="546905" y="737025"/>
                    <a:pt x="516289" y="774831"/>
                    <a:pt x="480312" y="807140"/>
                  </a:cubicBezTo>
                  <a:close/>
                </a:path>
              </a:pathLst>
            </a:custGeom>
            <a:solidFill>
              <a:schemeClr val="bg1"/>
            </a:solidFill>
            <a:ln w="8587" cap="flat">
              <a:noFill/>
              <a:prstDash val="solid"/>
              <a:miter/>
            </a:ln>
          </p:spPr>
          <p:txBody>
            <a:bodyPr rtlCol="0" anchor="ctr"/>
            <a:lstStyle/>
            <a:p>
              <a:endParaRPr lang="en-GB"/>
            </a:p>
          </p:txBody>
        </p:sp>
        <p:sp>
          <p:nvSpPr>
            <p:cNvPr id="16" name="Graphic 4">
              <a:extLst>
                <a:ext uri="{FF2B5EF4-FFF2-40B4-BE49-F238E27FC236}">
                  <a16:creationId xmlns:a16="http://schemas.microsoft.com/office/drawing/2014/main" id="{DBD03827-63AD-A791-0140-12CE0E217FE8}"/>
                </a:ext>
              </a:extLst>
            </p:cNvPr>
            <p:cNvSpPr/>
            <p:nvPr/>
          </p:nvSpPr>
          <p:spPr>
            <a:xfrm>
              <a:off x="14280547" y="3982642"/>
              <a:ext cx="197801" cy="259431"/>
            </a:xfrm>
            <a:custGeom>
              <a:avLst/>
              <a:gdLst>
                <a:gd name="connsiteX0" fmla="*/ 176190 w 197801"/>
                <a:gd name="connsiteY0" fmla="*/ 72814 h 259431"/>
                <a:gd name="connsiteX1" fmla="*/ 159010 w 197801"/>
                <a:gd name="connsiteY1" fmla="*/ 259054 h 259431"/>
                <a:gd name="connsiteX2" fmla="*/ 1805 w 197801"/>
                <a:gd name="connsiteY2" fmla="*/ 5722 h 259431"/>
                <a:gd name="connsiteX3" fmla="*/ 176190 w 197801"/>
                <a:gd name="connsiteY3" fmla="*/ 72814 h 259431"/>
              </a:gdLst>
              <a:ahLst/>
              <a:cxnLst>
                <a:cxn ang="0">
                  <a:pos x="connsiteX0" y="connsiteY0"/>
                </a:cxn>
                <a:cxn ang="0">
                  <a:pos x="connsiteX1" y="connsiteY1"/>
                </a:cxn>
                <a:cxn ang="0">
                  <a:pos x="connsiteX2" y="connsiteY2"/>
                </a:cxn>
                <a:cxn ang="0">
                  <a:pos x="connsiteX3" y="connsiteY3"/>
                </a:cxn>
              </a:cxnLst>
              <a:rect l="l" t="t" r="r" b="b"/>
              <a:pathLst>
                <a:path w="197801" h="259431">
                  <a:moveTo>
                    <a:pt x="176190" y="72814"/>
                  </a:moveTo>
                  <a:cubicBezTo>
                    <a:pt x="212914" y="131709"/>
                    <a:pt x="205888" y="207864"/>
                    <a:pt x="159010" y="259054"/>
                  </a:cubicBezTo>
                  <a:lnTo>
                    <a:pt x="1805" y="5722"/>
                  </a:lnTo>
                  <a:cubicBezTo>
                    <a:pt x="68398" y="-13537"/>
                    <a:pt x="139673" y="13883"/>
                    <a:pt x="176190" y="72814"/>
                  </a:cubicBezTo>
                  <a:close/>
                </a:path>
              </a:pathLst>
            </a:custGeom>
            <a:solidFill>
              <a:schemeClr val="accent1"/>
            </a:solidFill>
            <a:ln w="8587" cap="flat">
              <a:noFill/>
              <a:prstDash val="solid"/>
              <a:miter/>
            </a:ln>
          </p:spPr>
          <p:txBody>
            <a:bodyPr rtlCol="0" anchor="ctr"/>
            <a:lstStyle/>
            <a:p>
              <a:endParaRPr lang="en-GB"/>
            </a:p>
          </p:txBody>
        </p:sp>
        <p:sp>
          <p:nvSpPr>
            <p:cNvPr id="17" name="Graphic 4">
              <a:extLst>
                <a:ext uri="{FF2B5EF4-FFF2-40B4-BE49-F238E27FC236}">
                  <a16:creationId xmlns:a16="http://schemas.microsoft.com/office/drawing/2014/main" id="{ED135B09-B538-1948-0BAD-4216500995C8}"/>
                </a:ext>
              </a:extLst>
            </p:cNvPr>
            <p:cNvSpPr/>
            <p:nvPr/>
          </p:nvSpPr>
          <p:spPr>
            <a:xfrm>
              <a:off x="14315264" y="3800297"/>
              <a:ext cx="328475" cy="481551"/>
            </a:xfrm>
            <a:custGeom>
              <a:avLst/>
              <a:gdLst>
                <a:gd name="connsiteX0" fmla="*/ 291548 w 328475"/>
                <a:gd name="connsiteY0" fmla="*/ 481173 h 481551"/>
                <a:gd name="connsiteX1" fmla="*/ 288971 w 328475"/>
                <a:gd name="connsiteY1" fmla="*/ 481173 h 481551"/>
                <a:gd name="connsiteX2" fmla="*/ 254609 w 328475"/>
                <a:gd name="connsiteY2" fmla="*/ 441399 h 481551"/>
                <a:gd name="connsiteX3" fmla="*/ 26190 w 328475"/>
                <a:gd name="connsiteY3" fmla="*/ 72010 h 481551"/>
                <a:gd name="connsiteX4" fmla="*/ 4113 w 328475"/>
                <a:gd name="connsiteY4" fmla="*/ 24076 h 481551"/>
                <a:gd name="connsiteX5" fmla="*/ 51807 w 328475"/>
                <a:gd name="connsiteY5" fmla="*/ 1887 h 481551"/>
                <a:gd name="connsiteX6" fmla="*/ 51875 w 328475"/>
                <a:gd name="connsiteY6" fmla="*/ 1913 h 481551"/>
                <a:gd name="connsiteX7" fmla="*/ 329088 w 328475"/>
                <a:gd name="connsiteY7" fmla="*/ 445952 h 481551"/>
                <a:gd name="connsiteX8" fmla="*/ 291548 w 328475"/>
                <a:gd name="connsiteY8" fmla="*/ 481173 h 481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475" h="481551">
                  <a:moveTo>
                    <a:pt x="291548" y="481173"/>
                  </a:moveTo>
                  <a:lnTo>
                    <a:pt x="288971" y="481173"/>
                  </a:lnTo>
                  <a:cubicBezTo>
                    <a:pt x="268534" y="479618"/>
                    <a:pt x="253183" y="461853"/>
                    <a:pt x="254609" y="441399"/>
                  </a:cubicBezTo>
                  <a:cubicBezTo>
                    <a:pt x="272993" y="167278"/>
                    <a:pt x="36327" y="76220"/>
                    <a:pt x="26190" y="72010"/>
                  </a:cubicBezTo>
                  <a:cubicBezTo>
                    <a:pt x="6879" y="64846"/>
                    <a:pt x="-3000" y="43404"/>
                    <a:pt x="4113" y="24076"/>
                  </a:cubicBezTo>
                  <a:cubicBezTo>
                    <a:pt x="11157" y="4782"/>
                    <a:pt x="32513" y="-5157"/>
                    <a:pt x="51807" y="1887"/>
                  </a:cubicBezTo>
                  <a:cubicBezTo>
                    <a:pt x="51832" y="1896"/>
                    <a:pt x="51850" y="1904"/>
                    <a:pt x="51875" y="1913"/>
                  </a:cubicBezTo>
                  <a:cubicBezTo>
                    <a:pt x="54882" y="2944"/>
                    <a:pt x="351338" y="114963"/>
                    <a:pt x="329088" y="445952"/>
                  </a:cubicBezTo>
                  <a:cubicBezTo>
                    <a:pt x="327989" y="465830"/>
                    <a:pt x="311461" y="481345"/>
                    <a:pt x="291548" y="481173"/>
                  </a:cubicBezTo>
                  <a:close/>
                </a:path>
              </a:pathLst>
            </a:custGeom>
            <a:solidFill>
              <a:schemeClr val="accent1"/>
            </a:solidFill>
            <a:ln w="8587" cap="flat">
              <a:noFill/>
              <a:prstDash val="solid"/>
              <a:miter/>
            </a:ln>
          </p:spPr>
          <p:txBody>
            <a:bodyPr rtlCol="0" anchor="ctr"/>
            <a:lstStyle/>
            <a:p>
              <a:endParaRPr lang="en-GB"/>
            </a:p>
          </p:txBody>
        </p:sp>
      </p:grpSp>
      <p:grpSp>
        <p:nvGrpSpPr>
          <p:cNvPr id="18" name="Group 17">
            <a:extLst>
              <a:ext uri="{FF2B5EF4-FFF2-40B4-BE49-F238E27FC236}">
                <a16:creationId xmlns:a16="http://schemas.microsoft.com/office/drawing/2014/main" id="{71B78A67-A70F-F476-75C0-59022B7EBFAC}"/>
              </a:ext>
              <a:ext uri="{C183D7F6-B498-43B3-948B-1728B52AA6E4}">
                <adec:decorative xmlns:adec="http://schemas.microsoft.com/office/drawing/2017/decorative" val="1"/>
              </a:ext>
            </a:extLst>
          </p:cNvPr>
          <p:cNvGrpSpPr>
            <a:grpSpLocks noChangeAspect="1"/>
          </p:cNvGrpSpPr>
          <p:nvPr/>
        </p:nvGrpSpPr>
        <p:grpSpPr>
          <a:xfrm>
            <a:off x="767826" y="4630130"/>
            <a:ext cx="943712" cy="1075361"/>
            <a:chOff x="7069439" y="3340395"/>
            <a:chExt cx="943712" cy="1075361"/>
          </a:xfrm>
        </p:grpSpPr>
        <p:sp>
          <p:nvSpPr>
            <p:cNvPr id="19" name="Graphic 4">
              <a:extLst>
                <a:ext uri="{FF2B5EF4-FFF2-40B4-BE49-F238E27FC236}">
                  <a16:creationId xmlns:a16="http://schemas.microsoft.com/office/drawing/2014/main" id="{3A2CE70A-98BB-7064-D2DE-2BF48B358761}"/>
                </a:ext>
              </a:extLst>
            </p:cNvPr>
            <p:cNvSpPr/>
            <p:nvPr/>
          </p:nvSpPr>
          <p:spPr>
            <a:xfrm>
              <a:off x="7069439" y="3922971"/>
              <a:ext cx="538884" cy="492785"/>
            </a:xfrm>
            <a:custGeom>
              <a:avLst/>
              <a:gdLst>
                <a:gd name="connsiteX0" fmla="*/ 540687 w 538884"/>
                <a:gd name="connsiteY0" fmla="*/ 246086 h 492785"/>
                <a:gd name="connsiteX1" fmla="*/ 486275 w 538884"/>
                <a:gd name="connsiteY1" fmla="*/ 191674 h 492785"/>
                <a:gd name="connsiteX2" fmla="*/ 463462 w 538884"/>
                <a:gd name="connsiteY2" fmla="*/ 191674 h 492785"/>
                <a:gd name="connsiteX3" fmla="*/ 514086 w 538884"/>
                <a:gd name="connsiteY3" fmla="*/ 103001 h 492785"/>
                <a:gd name="connsiteX4" fmla="*/ 410259 w 538884"/>
                <a:gd name="connsiteY4" fmla="*/ -745 h 492785"/>
                <a:gd name="connsiteX5" fmla="*/ 306512 w 538884"/>
                <a:gd name="connsiteY5" fmla="*/ 103001 h 492785"/>
                <a:gd name="connsiteX6" fmla="*/ 357136 w 538884"/>
                <a:gd name="connsiteY6" fmla="*/ 191674 h 492785"/>
                <a:gd name="connsiteX7" fmla="*/ 185354 w 538884"/>
                <a:gd name="connsiteY7" fmla="*/ 191674 h 492785"/>
                <a:gd name="connsiteX8" fmla="*/ 235978 w 538884"/>
                <a:gd name="connsiteY8" fmla="*/ 103001 h 492785"/>
                <a:gd name="connsiteX9" fmla="*/ 132151 w 538884"/>
                <a:gd name="connsiteY9" fmla="*/ -745 h 492785"/>
                <a:gd name="connsiteX10" fmla="*/ 28405 w 538884"/>
                <a:gd name="connsiteY10" fmla="*/ 103001 h 492785"/>
                <a:gd name="connsiteX11" fmla="*/ 79028 w 538884"/>
                <a:gd name="connsiteY11" fmla="*/ 191674 h 492785"/>
                <a:gd name="connsiteX12" fmla="*/ 56215 w 538884"/>
                <a:gd name="connsiteY12" fmla="*/ 191674 h 492785"/>
                <a:gd name="connsiteX13" fmla="*/ 1803 w 538884"/>
                <a:gd name="connsiteY13" fmla="*/ 246408 h 492785"/>
                <a:gd name="connsiteX14" fmla="*/ 1803 w 538884"/>
                <a:gd name="connsiteY14" fmla="*/ 246489 h 492785"/>
                <a:gd name="connsiteX15" fmla="*/ 13491 w 538884"/>
                <a:gd name="connsiteY15" fmla="*/ 456077 h 492785"/>
                <a:gd name="connsiteX16" fmla="*/ 49363 w 538884"/>
                <a:gd name="connsiteY16" fmla="*/ 491949 h 492785"/>
                <a:gd name="connsiteX17" fmla="*/ 182855 w 538884"/>
                <a:gd name="connsiteY17" fmla="*/ 491949 h 492785"/>
                <a:gd name="connsiteX18" fmla="*/ 190916 w 538884"/>
                <a:gd name="connsiteY18" fmla="*/ 483888 h 492785"/>
                <a:gd name="connsiteX19" fmla="*/ 182855 w 538884"/>
                <a:gd name="connsiteY19" fmla="*/ 475827 h 492785"/>
                <a:gd name="connsiteX20" fmla="*/ 49444 w 538884"/>
                <a:gd name="connsiteY20" fmla="*/ 475827 h 492785"/>
                <a:gd name="connsiteX21" fmla="*/ 29694 w 538884"/>
                <a:gd name="connsiteY21" fmla="*/ 455917 h 492785"/>
                <a:gd name="connsiteX22" fmla="*/ 29694 w 538884"/>
                <a:gd name="connsiteY22" fmla="*/ 455675 h 492785"/>
                <a:gd name="connsiteX23" fmla="*/ 18005 w 538884"/>
                <a:gd name="connsiteY23" fmla="*/ 246086 h 492785"/>
                <a:gd name="connsiteX24" fmla="*/ 56296 w 538884"/>
                <a:gd name="connsiteY24" fmla="*/ 207796 h 492785"/>
                <a:gd name="connsiteX25" fmla="*/ 295710 w 538884"/>
                <a:gd name="connsiteY25" fmla="*/ 207796 h 492785"/>
                <a:gd name="connsiteX26" fmla="*/ 279588 w 538884"/>
                <a:gd name="connsiteY26" fmla="*/ 246489 h 492785"/>
                <a:gd name="connsiteX27" fmla="*/ 292647 w 538884"/>
                <a:gd name="connsiteY27" fmla="*/ 484453 h 492785"/>
                <a:gd name="connsiteX28" fmla="*/ 301111 w 538884"/>
                <a:gd name="connsiteY28" fmla="*/ 492030 h 492785"/>
                <a:gd name="connsiteX29" fmla="*/ 308689 w 538884"/>
                <a:gd name="connsiteY29" fmla="*/ 483969 h 492785"/>
                <a:gd name="connsiteX30" fmla="*/ 295710 w 538884"/>
                <a:gd name="connsiteY30" fmla="*/ 246086 h 492785"/>
                <a:gd name="connsiteX31" fmla="*/ 334001 w 538884"/>
                <a:gd name="connsiteY31" fmla="*/ 207796 h 492785"/>
                <a:gd name="connsiteX32" fmla="*/ 485952 w 538884"/>
                <a:gd name="connsiteY32" fmla="*/ 207796 h 492785"/>
                <a:gd name="connsiteX33" fmla="*/ 524242 w 538884"/>
                <a:gd name="connsiteY33" fmla="*/ 245602 h 492785"/>
                <a:gd name="connsiteX34" fmla="*/ 511264 w 538884"/>
                <a:gd name="connsiteY34" fmla="*/ 483566 h 492785"/>
                <a:gd name="connsiteX35" fmla="*/ 518841 w 538884"/>
                <a:gd name="connsiteY35" fmla="*/ 491627 h 492785"/>
                <a:gd name="connsiteX36" fmla="*/ 518841 w 538884"/>
                <a:gd name="connsiteY36" fmla="*/ 491627 h 492785"/>
                <a:gd name="connsiteX37" fmla="*/ 526903 w 538884"/>
                <a:gd name="connsiteY37" fmla="*/ 484050 h 492785"/>
                <a:gd name="connsiteX38" fmla="*/ 44527 w 538884"/>
                <a:gd name="connsiteY38" fmla="*/ 103001 h 492785"/>
                <a:gd name="connsiteX39" fmla="*/ 132151 w 538884"/>
                <a:gd name="connsiteY39" fmla="*/ 15377 h 492785"/>
                <a:gd name="connsiteX40" fmla="*/ 219856 w 538884"/>
                <a:gd name="connsiteY40" fmla="*/ 103001 h 492785"/>
                <a:gd name="connsiteX41" fmla="*/ 132151 w 538884"/>
                <a:gd name="connsiteY41" fmla="*/ 190626 h 492785"/>
                <a:gd name="connsiteX42" fmla="*/ 44527 w 538884"/>
                <a:gd name="connsiteY42" fmla="*/ 103001 h 492785"/>
                <a:gd name="connsiteX43" fmla="*/ 322635 w 538884"/>
                <a:gd name="connsiteY43" fmla="*/ 103001 h 492785"/>
                <a:gd name="connsiteX44" fmla="*/ 410259 w 538884"/>
                <a:gd name="connsiteY44" fmla="*/ 15377 h 492785"/>
                <a:gd name="connsiteX45" fmla="*/ 497963 w 538884"/>
                <a:gd name="connsiteY45" fmla="*/ 103001 h 492785"/>
                <a:gd name="connsiteX46" fmla="*/ 410259 w 538884"/>
                <a:gd name="connsiteY46" fmla="*/ 190626 h 492785"/>
                <a:gd name="connsiteX47" fmla="*/ 322635 w 538884"/>
                <a:gd name="connsiteY47" fmla="*/ 103001 h 49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38884" h="492785">
                  <a:moveTo>
                    <a:pt x="540687" y="246086"/>
                  </a:moveTo>
                  <a:cubicBezTo>
                    <a:pt x="540647" y="216050"/>
                    <a:pt x="516311" y="191714"/>
                    <a:pt x="486275" y="191674"/>
                  </a:cubicBezTo>
                  <a:lnTo>
                    <a:pt x="463462" y="191674"/>
                  </a:lnTo>
                  <a:cubicBezTo>
                    <a:pt x="494706" y="173028"/>
                    <a:pt x="513916" y="139389"/>
                    <a:pt x="514086" y="103001"/>
                  </a:cubicBezTo>
                  <a:cubicBezTo>
                    <a:pt x="513948" y="45728"/>
                    <a:pt x="467533" y="-656"/>
                    <a:pt x="410259" y="-745"/>
                  </a:cubicBezTo>
                  <a:cubicBezTo>
                    <a:pt x="353001" y="-656"/>
                    <a:pt x="306601" y="45743"/>
                    <a:pt x="306512" y="103001"/>
                  </a:cubicBezTo>
                  <a:cubicBezTo>
                    <a:pt x="306682" y="139389"/>
                    <a:pt x="325891" y="173028"/>
                    <a:pt x="357136" y="191674"/>
                  </a:cubicBezTo>
                  <a:lnTo>
                    <a:pt x="185354" y="191674"/>
                  </a:lnTo>
                  <a:cubicBezTo>
                    <a:pt x="216599" y="173028"/>
                    <a:pt x="235808" y="139389"/>
                    <a:pt x="235978" y="103001"/>
                  </a:cubicBezTo>
                  <a:cubicBezTo>
                    <a:pt x="235841" y="45728"/>
                    <a:pt x="189425" y="-656"/>
                    <a:pt x="132151" y="-745"/>
                  </a:cubicBezTo>
                  <a:cubicBezTo>
                    <a:pt x="74893" y="-656"/>
                    <a:pt x="28493" y="45743"/>
                    <a:pt x="28405" y="103001"/>
                  </a:cubicBezTo>
                  <a:cubicBezTo>
                    <a:pt x="28574" y="139389"/>
                    <a:pt x="47783" y="173028"/>
                    <a:pt x="79028" y="191674"/>
                  </a:cubicBezTo>
                  <a:lnTo>
                    <a:pt x="56215" y="191674"/>
                  </a:lnTo>
                  <a:cubicBezTo>
                    <a:pt x="26075" y="191762"/>
                    <a:pt x="1714" y="216268"/>
                    <a:pt x="1803" y="246408"/>
                  </a:cubicBezTo>
                  <a:cubicBezTo>
                    <a:pt x="1803" y="246433"/>
                    <a:pt x="1803" y="246465"/>
                    <a:pt x="1803" y="246489"/>
                  </a:cubicBezTo>
                  <a:lnTo>
                    <a:pt x="13491" y="456077"/>
                  </a:lnTo>
                  <a:cubicBezTo>
                    <a:pt x="13491" y="475892"/>
                    <a:pt x="29549" y="491949"/>
                    <a:pt x="49363" y="491949"/>
                  </a:cubicBezTo>
                  <a:lnTo>
                    <a:pt x="182855" y="491949"/>
                  </a:lnTo>
                  <a:cubicBezTo>
                    <a:pt x="187305" y="491949"/>
                    <a:pt x="190916" y="488338"/>
                    <a:pt x="190916" y="483888"/>
                  </a:cubicBezTo>
                  <a:cubicBezTo>
                    <a:pt x="190916" y="479439"/>
                    <a:pt x="187305" y="475827"/>
                    <a:pt x="182855" y="475827"/>
                  </a:cubicBezTo>
                  <a:lnTo>
                    <a:pt x="49444" y="475827"/>
                  </a:lnTo>
                  <a:cubicBezTo>
                    <a:pt x="38489" y="475787"/>
                    <a:pt x="29646" y="466871"/>
                    <a:pt x="29694" y="455917"/>
                  </a:cubicBezTo>
                  <a:cubicBezTo>
                    <a:pt x="29694" y="455836"/>
                    <a:pt x="29694" y="455755"/>
                    <a:pt x="29694" y="455675"/>
                  </a:cubicBezTo>
                  <a:lnTo>
                    <a:pt x="18005" y="246086"/>
                  </a:lnTo>
                  <a:cubicBezTo>
                    <a:pt x="18005" y="224942"/>
                    <a:pt x="35152" y="207796"/>
                    <a:pt x="56296" y="207796"/>
                  </a:cubicBezTo>
                  <a:lnTo>
                    <a:pt x="295710" y="207796"/>
                  </a:lnTo>
                  <a:cubicBezTo>
                    <a:pt x="285408" y="218041"/>
                    <a:pt x="279604" y="231963"/>
                    <a:pt x="279588" y="246489"/>
                  </a:cubicBezTo>
                  <a:lnTo>
                    <a:pt x="292647" y="484453"/>
                  </a:lnTo>
                  <a:cubicBezTo>
                    <a:pt x="292905" y="488878"/>
                    <a:pt x="296686" y="492256"/>
                    <a:pt x="301111" y="492030"/>
                  </a:cubicBezTo>
                  <a:cubicBezTo>
                    <a:pt x="305375" y="491772"/>
                    <a:pt x="308697" y="488241"/>
                    <a:pt x="308689" y="483969"/>
                  </a:cubicBezTo>
                  <a:lnTo>
                    <a:pt x="295710" y="246086"/>
                  </a:lnTo>
                  <a:cubicBezTo>
                    <a:pt x="295710" y="224942"/>
                    <a:pt x="312856" y="207796"/>
                    <a:pt x="334001" y="207796"/>
                  </a:cubicBezTo>
                  <a:lnTo>
                    <a:pt x="485952" y="207796"/>
                  </a:lnTo>
                  <a:cubicBezTo>
                    <a:pt x="506927" y="207748"/>
                    <a:pt x="524025" y="224627"/>
                    <a:pt x="524242" y="245602"/>
                  </a:cubicBezTo>
                  <a:lnTo>
                    <a:pt x="511264" y="483566"/>
                  </a:lnTo>
                  <a:cubicBezTo>
                    <a:pt x="511256" y="487838"/>
                    <a:pt x="514577" y="491369"/>
                    <a:pt x="518841" y="491627"/>
                  </a:cubicBezTo>
                  <a:lnTo>
                    <a:pt x="518841" y="491627"/>
                  </a:lnTo>
                  <a:cubicBezTo>
                    <a:pt x="523114" y="491635"/>
                    <a:pt x="526645" y="488314"/>
                    <a:pt x="526903" y="484050"/>
                  </a:cubicBezTo>
                  <a:close/>
                  <a:moveTo>
                    <a:pt x="44527" y="103001"/>
                  </a:moveTo>
                  <a:cubicBezTo>
                    <a:pt x="44615" y="54643"/>
                    <a:pt x="83792" y="15466"/>
                    <a:pt x="132151" y="15377"/>
                  </a:cubicBezTo>
                  <a:cubicBezTo>
                    <a:pt x="180542" y="15418"/>
                    <a:pt x="219767" y="54611"/>
                    <a:pt x="219856" y="103001"/>
                  </a:cubicBezTo>
                  <a:cubicBezTo>
                    <a:pt x="219815" y="151408"/>
                    <a:pt x="180558" y="190626"/>
                    <a:pt x="132151" y="190626"/>
                  </a:cubicBezTo>
                  <a:cubicBezTo>
                    <a:pt x="83776" y="190585"/>
                    <a:pt x="44575" y="151376"/>
                    <a:pt x="44527" y="103001"/>
                  </a:cubicBezTo>
                  <a:close/>
                  <a:moveTo>
                    <a:pt x="322635" y="103001"/>
                  </a:moveTo>
                  <a:cubicBezTo>
                    <a:pt x="322723" y="54643"/>
                    <a:pt x="361900" y="15466"/>
                    <a:pt x="410259" y="15377"/>
                  </a:cubicBezTo>
                  <a:cubicBezTo>
                    <a:pt x="458649" y="15418"/>
                    <a:pt x="497874" y="54611"/>
                    <a:pt x="497963" y="103001"/>
                  </a:cubicBezTo>
                  <a:cubicBezTo>
                    <a:pt x="497923" y="151408"/>
                    <a:pt x="458666" y="190626"/>
                    <a:pt x="410259" y="190626"/>
                  </a:cubicBezTo>
                  <a:cubicBezTo>
                    <a:pt x="361884" y="190585"/>
                    <a:pt x="322683" y="151376"/>
                    <a:pt x="322635" y="103001"/>
                  </a:cubicBezTo>
                  <a:close/>
                </a:path>
              </a:pathLst>
            </a:custGeom>
            <a:solidFill>
              <a:schemeClr val="tx1"/>
            </a:solidFill>
            <a:ln w="8058" cap="flat">
              <a:noFill/>
              <a:prstDash val="solid"/>
              <a:miter/>
            </a:ln>
          </p:spPr>
          <p:txBody>
            <a:bodyPr rtlCol="0" anchor="ctr"/>
            <a:lstStyle/>
            <a:p>
              <a:endParaRPr lang="en-GB"/>
            </a:p>
          </p:txBody>
        </p:sp>
        <p:sp>
          <p:nvSpPr>
            <p:cNvPr id="20" name="Graphic 4">
              <a:extLst>
                <a:ext uri="{FF2B5EF4-FFF2-40B4-BE49-F238E27FC236}">
                  <a16:creationId xmlns:a16="http://schemas.microsoft.com/office/drawing/2014/main" id="{24AA1347-6E67-621F-F04C-0F57230AC94F}"/>
                </a:ext>
              </a:extLst>
            </p:cNvPr>
            <p:cNvSpPr/>
            <p:nvPr/>
          </p:nvSpPr>
          <p:spPr>
            <a:xfrm>
              <a:off x="7752294" y="3340395"/>
              <a:ext cx="260857" cy="791116"/>
            </a:xfrm>
            <a:custGeom>
              <a:avLst/>
              <a:gdLst>
                <a:gd name="connsiteX0" fmla="*/ 65646 w 260857"/>
                <a:gd name="connsiteY0" fmla="*/ 790371 h 791116"/>
                <a:gd name="connsiteX1" fmla="*/ 198977 w 260857"/>
                <a:gd name="connsiteY1" fmla="*/ 790371 h 791116"/>
                <a:gd name="connsiteX2" fmla="*/ 234849 w 260857"/>
                <a:gd name="connsiteY2" fmla="*/ 754902 h 791116"/>
                <a:gd name="connsiteX3" fmla="*/ 262660 w 260857"/>
                <a:gd name="connsiteY3" fmla="*/ 246086 h 791116"/>
                <a:gd name="connsiteX4" fmla="*/ 208247 w 260857"/>
                <a:gd name="connsiteY4" fmla="*/ 191674 h 791116"/>
                <a:gd name="connsiteX5" fmla="*/ 185193 w 260857"/>
                <a:gd name="connsiteY5" fmla="*/ 191674 h 791116"/>
                <a:gd name="connsiteX6" fmla="*/ 235816 w 260857"/>
                <a:gd name="connsiteY6" fmla="*/ 103001 h 791116"/>
                <a:gd name="connsiteX7" fmla="*/ 132070 w 260857"/>
                <a:gd name="connsiteY7" fmla="*/ -745 h 791116"/>
                <a:gd name="connsiteX8" fmla="*/ 28323 w 260857"/>
                <a:gd name="connsiteY8" fmla="*/ 103001 h 791116"/>
                <a:gd name="connsiteX9" fmla="*/ 78947 w 260857"/>
                <a:gd name="connsiteY9" fmla="*/ 191674 h 791116"/>
                <a:gd name="connsiteX10" fmla="*/ 56215 w 260857"/>
                <a:gd name="connsiteY10" fmla="*/ 191674 h 791116"/>
                <a:gd name="connsiteX11" fmla="*/ 1803 w 260857"/>
                <a:gd name="connsiteY11" fmla="*/ 246409 h 791116"/>
                <a:gd name="connsiteX12" fmla="*/ 1803 w 260857"/>
                <a:gd name="connsiteY12" fmla="*/ 246570 h 791116"/>
                <a:gd name="connsiteX13" fmla="*/ 29613 w 260857"/>
                <a:gd name="connsiteY13" fmla="*/ 754419 h 791116"/>
                <a:gd name="connsiteX14" fmla="*/ 65405 w 260857"/>
                <a:gd name="connsiteY14" fmla="*/ 790371 h 791116"/>
                <a:gd name="connsiteX15" fmla="*/ 65646 w 260857"/>
                <a:gd name="connsiteY15" fmla="*/ 790371 h 791116"/>
                <a:gd name="connsiteX16" fmla="*/ 44688 w 260857"/>
                <a:gd name="connsiteY16" fmla="*/ 102760 h 791116"/>
                <a:gd name="connsiteX17" fmla="*/ 132312 w 260857"/>
                <a:gd name="connsiteY17" fmla="*/ 15136 h 791116"/>
                <a:gd name="connsiteX18" fmla="*/ 219936 w 260857"/>
                <a:gd name="connsiteY18" fmla="*/ 102760 h 791116"/>
                <a:gd name="connsiteX19" fmla="*/ 132312 w 260857"/>
                <a:gd name="connsiteY19" fmla="*/ 190384 h 791116"/>
                <a:gd name="connsiteX20" fmla="*/ 44688 w 260857"/>
                <a:gd name="connsiteY20" fmla="*/ 102760 h 791116"/>
                <a:gd name="connsiteX21" fmla="*/ 56376 w 260857"/>
                <a:gd name="connsiteY21" fmla="*/ 207554 h 791116"/>
                <a:gd name="connsiteX22" fmla="*/ 208247 w 260857"/>
                <a:gd name="connsiteY22" fmla="*/ 207554 h 791116"/>
                <a:gd name="connsiteX23" fmla="*/ 246537 w 260857"/>
                <a:gd name="connsiteY23" fmla="*/ 245441 h 791116"/>
                <a:gd name="connsiteX24" fmla="*/ 218726 w 260857"/>
                <a:gd name="connsiteY24" fmla="*/ 754258 h 791116"/>
                <a:gd name="connsiteX25" fmla="*/ 198977 w 260857"/>
                <a:gd name="connsiteY25" fmla="*/ 774007 h 791116"/>
                <a:gd name="connsiteX26" fmla="*/ 65646 w 260857"/>
                <a:gd name="connsiteY26" fmla="*/ 774007 h 791116"/>
                <a:gd name="connsiteX27" fmla="*/ 45816 w 260857"/>
                <a:gd name="connsiteY27" fmla="*/ 753854 h 791116"/>
                <a:gd name="connsiteX28" fmla="*/ 45816 w 260857"/>
                <a:gd name="connsiteY28" fmla="*/ 753774 h 791116"/>
                <a:gd name="connsiteX29" fmla="*/ 18086 w 260857"/>
                <a:gd name="connsiteY29" fmla="*/ 245925 h 791116"/>
                <a:gd name="connsiteX30" fmla="*/ 56215 w 260857"/>
                <a:gd name="connsiteY30" fmla="*/ 207796 h 79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0857" h="791116">
                  <a:moveTo>
                    <a:pt x="65646" y="790371"/>
                  </a:moveTo>
                  <a:lnTo>
                    <a:pt x="198977" y="790371"/>
                  </a:lnTo>
                  <a:cubicBezTo>
                    <a:pt x="218654" y="790420"/>
                    <a:pt x="234672" y="774572"/>
                    <a:pt x="234849" y="754902"/>
                  </a:cubicBezTo>
                  <a:lnTo>
                    <a:pt x="262660" y="246086"/>
                  </a:lnTo>
                  <a:cubicBezTo>
                    <a:pt x="262660" y="216034"/>
                    <a:pt x="238299" y="191674"/>
                    <a:pt x="208247" y="191674"/>
                  </a:cubicBezTo>
                  <a:lnTo>
                    <a:pt x="185193" y="191674"/>
                  </a:lnTo>
                  <a:cubicBezTo>
                    <a:pt x="216453" y="173037"/>
                    <a:pt x="235663" y="139390"/>
                    <a:pt x="235816" y="103001"/>
                  </a:cubicBezTo>
                  <a:cubicBezTo>
                    <a:pt x="235776" y="45720"/>
                    <a:pt x="189352" y="-704"/>
                    <a:pt x="132070" y="-745"/>
                  </a:cubicBezTo>
                  <a:cubicBezTo>
                    <a:pt x="74788" y="-704"/>
                    <a:pt x="28372" y="45720"/>
                    <a:pt x="28323" y="103001"/>
                  </a:cubicBezTo>
                  <a:cubicBezTo>
                    <a:pt x="28444" y="139397"/>
                    <a:pt x="47662" y="173061"/>
                    <a:pt x="78947" y="191674"/>
                  </a:cubicBezTo>
                  <a:lnTo>
                    <a:pt x="56215" y="191674"/>
                  </a:lnTo>
                  <a:cubicBezTo>
                    <a:pt x="26074" y="191763"/>
                    <a:pt x="1714" y="216268"/>
                    <a:pt x="1803" y="246409"/>
                  </a:cubicBezTo>
                  <a:cubicBezTo>
                    <a:pt x="1803" y="246465"/>
                    <a:pt x="1803" y="246514"/>
                    <a:pt x="1803" y="246570"/>
                  </a:cubicBezTo>
                  <a:lnTo>
                    <a:pt x="29613" y="754419"/>
                  </a:lnTo>
                  <a:cubicBezTo>
                    <a:pt x="29565" y="774233"/>
                    <a:pt x="45591" y="790323"/>
                    <a:pt x="65405" y="790371"/>
                  </a:cubicBezTo>
                  <a:cubicBezTo>
                    <a:pt x="65485" y="790371"/>
                    <a:pt x="65566" y="790371"/>
                    <a:pt x="65646" y="790371"/>
                  </a:cubicBezTo>
                  <a:close/>
                  <a:moveTo>
                    <a:pt x="44688" y="102760"/>
                  </a:moveTo>
                  <a:cubicBezTo>
                    <a:pt x="44736" y="54385"/>
                    <a:pt x="83937" y="15184"/>
                    <a:pt x="132312" y="15136"/>
                  </a:cubicBezTo>
                  <a:cubicBezTo>
                    <a:pt x="180686" y="15184"/>
                    <a:pt x="219896" y="54385"/>
                    <a:pt x="219936" y="102760"/>
                  </a:cubicBezTo>
                  <a:cubicBezTo>
                    <a:pt x="219847" y="151118"/>
                    <a:pt x="180670" y="190295"/>
                    <a:pt x="132312" y="190384"/>
                  </a:cubicBezTo>
                  <a:cubicBezTo>
                    <a:pt x="83953" y="190295"/>
                    <a:pt x="44776" y="151118"/>
                    <a:pt x="44688" y="102760"/>
                  </a:cubicBezTo>
                  <a:close/>
                  <a:moveTo>
                    <a:pt x="56376" y="207554"/>
                  </a:moveTo>
                  <a:lnTo>
                    <a:pt x="208247" y="207554"/>
                  </a:lnTo>
                  <a:cubicBezTo>
                    <a:pt x="229255" y="207505"/>
                    <a:pt x="246360" y="224434"/>
                    <a:pt x="246537" y="245441"/>
                  </a:cubicBezTo>
                  <a:lnTo>
                    <a:pt x="218726" y="754258"/>
                  </a:lnTo>
                  <a:cubicBezTo>
                    <a:pt x="218726" y="765164"/>
                    <a:pt x="209884" y="774007"/>
                    <a:pt x="198977" y="774007"/>
                  </a:cubicBezTo>
                  <a:lnTo>
                    <a:pt x="65646" y="774007"/>
                  </a:lnTo>
                  <a:cubicBezTo>
                    <a:pt x="54603" y="773919"/>
                    <a:pt x="45727" y="764899"/>
                    <a:pt x="45816" y="753854"/>
                  </a:cubicBezTo>
                  <a:cubicBezTo>
                    <a:pt x="45816" y="753830"/>
                    <a:pt x="45816" y="753798"/>
                    <a:pt x="45816" y="753774"/>
                  </a:cubicBezTo>
                  <a:lnTo>
                    <a:pt x="18086" y="245925"/>
                  </a:lnTo>
                  <a:cubicBezTo>
                    <a:pt x="18175" y="224901"/>
                    <a:pt x="35192" y="207885"/>
                    <a:pt x="56215" y="207796"/>
                  </a:cubicBezTo>
                  <a:close/>
                </a:path>
              </a:pathLst>
            </a:custGeom>
            <a:solidFill>
              <a:schemeClr val="tx1"/>
            </a:solidFill>
            <a:ln w="8058" cap="flat">
              <a:noFill/>
              <a:prstDash val="solid"/>
              <a:miter/>
            </a:ln>
          </p:spPr>
          <p:txBody>
            <a:bodyPr rtlCol="0" anchor="ctr"/>
            <a:lstStyle/>
            <a:p>
              <a:endParaRPr lang="en-GB"/>
            </a:p>
          </p:txBody>
        </p:sp>
        <p:sp>
          <p:nvSpPr>
            <p:cNvPr id="21" name="Graphic 4">
              <a:extLst>
                <a:ext uri="{FF2B5EF4-FFF2-40B4-BE49-F238E27FC236}">
                  <a16:creationId xmlns:a16="http://schemas.microsoft.com/office/drawing/2014/main" id="{77BC9AED-50AE-2E1C-1D6C-888671B9213F}"/>
                </a:ext>
              </a:extLst>
            </p:cNvPr>
            <p:cNvSpPr/>
            <p:nvPr/>
          </p:nvSpPr>
          <p:spPr>
            <a:xfrm>
              <a:off x="7302163" y="3607540"/>
              <a:ext cx="371858" cy="194836"/>
            </a:xfrm>
            <a:custGeom>
              <a:avLst/>
              <a:gdLst>
                <a:gd name="connsiteX0" fmla="*/ 0 w 371858"/>
                <a:gd name="connsiteY0" fmla="*/ 0 h 194836"/>
                <a:gd name="connsiteX1" fmla="*/ 371859 w 371858"/>
                <a:gd name="connsiteY1" fmla="*/ 0 h 194836"/>
                <a:gd name="connsiteX2" fmla="*/ 371859 w 371858"/>
                <a:gd name="connsiteY2" fmla="*/ 194837 h 194836"/>
                <a:gd name="connsiteX3" fmla="*/ 0 w 371858"/>
                <a:gd name="connsiteY3" fmla="*/ 194837 h 194836"/>
              </a:gdLst>
              <a:ahLst/>
              <a:cxnLst>
                <a:cxn ang="0">
                  <a:pos x="connsiteX0" y="connsiteY0"/>
                </a:cxn>
                <a:cxn ang="0">
                  <a:pos x="connsiteX1" y="connsiteY1"/>
                </a:cxn>
                <a:cxn ang="0">
                  <a:pos x="connsiteX2" y="connsiteY2"/>
                </a:cxn>
                <a:cxn ang="0">
                  <a:pos x="connsiteX3" y="connsiteY3"/>
                </a:cxn>
              </a:cxnLst>
              <a:rect l="l" t="t" r="r" b="b"/>
              <a:pathLst>
                <a:path w="371858" h="194836">
                  <a:moveTo>
                    <a:pt x="0" y="0"/>
                  </a:moveTo>
                  <a:lnTo>
                    <a:pt x="371859" y="0"/>
                  </a:lnTo>
                  <a:lnTo>
                    <a:pt x="371859" y="194837"/>
                  </a:lnTo>
                  <a:lnTo>
                    <a:pt x="0" y="194837"/>
                  </a:lnTo>
                  <a:close/>
                </a:path>
              </a:pathLst>
            </a:custGeom>
            <a:solidFill>
              <a:schemeClr val="tx2"/>
            </a:solidFill>
            <a:ln w="8058" cap="flat">
              <a:noFill/>
              <a:prstDash val="solid"/>
              <a:miter/>
            </a:ln>
          </p:spPr>
          <p:txBody>
            <a:bodyPr rtlCol="0" anchor="ctr"/>
            <a:lstStyle/>
            <a:p>
              <a:endParaRPr lang="en-GB"/>
            </a:p>
          </p:txBody>
        </p:sp>
      </p:grpSp>
      <p:sp>
        <p:nvSpPr>
          <p:cNvPr id="22" name="Footer Placeholder 4">
            <a:extLst>
              <a:ext uri="{FF2B5EF4-FFF2-40B4-BE49-F238E27FC236}">
                <a16:creationId xmlns:a16="http://schemas.microsoft.com/office/drawing/2014/main" id="{7D406498-2643-74A8-8A5B-BC3013463C32}"/>
              </a:ext>
            </a:extLst>
          </p:cNvPr>
          <p:cNvSpPr>
            <a:spLocks noGrp="1"/>
          </p:cNvSpPr>
          <p:nvPr>
            <p:ph type="ftr" sz="quarter" idx="11"/>
          </p:nvPr>
        </p:nvSpPr>
        <p:spPr>
          <a:xfrm>
            <a:off x="346891" y="6150247"/>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91275104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09432"/>
          </a:xfrm>
        </p:spPr>
        <p:txBody>
          <a:bodyPr/>
          <a:lstStyle/>
          <a:p>
            <a:r>
              <a:rPr lang="fr-FR"/>
              <a:t>Paquet essentiel d’interventions de santé sexuelle et reproductive</a:t>
            </a:r>
            <a:endParaRPr lang="en-GB"/>
          </a:p>
        </p:txBody>
      </p:sp>
      <p:sp>
        <p:nvSpPr>
          <p:cNvPr id="3" name="Rectangle: Rounded Corners 2" descr="Informations, conseils et soins relatifs à la fonction et à la satisfaction sexuelles.">
            <a:extLst>
              <a:ext uri="{FF2B5EF4-FFF2-40B4-BE49-F238E27FC236}">
                <a16:creationId xmlns:a16="http://schemas.microsoft.com/office/drawing/2014/main" id="{9BACC990-BA22-04E7-AD98-564AF50A1777}"/>
              </a:ext>
            </a:extLst>
          </p:cNvPr>
          <p:cNvSpPr/>
          <p:nvPr/>
        </p:nvSpPr>
        <p:spPr>
          <a:xfrm>
            <a:off x="371475" y="1628775"/>
            <a:ext cx="3606966" cy="4356100"/>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Informations, conseils et soins liés à la </a:t>
            </a:r>
            <a:r>
              <a:rPr lang="fr-FR" sz="2400" b="1">
                <a:solidFill>
                  <a:schemeClr val="bg1"/>
                </a:solidFill>
              </a:rPr>
              <a:t>fonction et à la satisfaction sexuelle</a:t>
            </a:r>
            <a:r>
              <a:rPr lang="en-GB" sz="2400">
                <a:solidFill>
                  <a:schemeClr val="bg1"/>
                </a:solidFill>
              </a:rPr>
              <a:t>.</a:t>
            </a:r>
          </a:p>
        </p:txBody>
      </p:sp>
      <p:sp>
        <p:nvSpPr>
          <p:cNvPr id="4" name="Rectangle: Rounded Corners 3" descr="Des soins prénatals, obstétricaux et postnatals sûrs et efficaces.">
            <a:extLst>
              <a:ext uri="{FF2B5EF4-FFF2-40B4-BE49-F238E27FC236}">
                <a16:creationId xmlns:a16="http://schemas.microsoft.com/office/drawing/2014/main" id="{31BB27DE-D19E-FAB9-6500-2FB8CB7CC4A2}"/>
              </a:ext>
            </a:extLst>
          </p:cNvPr>
          <p:cNvSpPr/>
          <p:nvPr/>
        </p:nvSpPr>
        <p:spPr>
          <a:xfrm>
            <a:off x="4292517" y="1628775"/>
            <a:ext cx="3606966" cy="4356100"/>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b="1">
                <a:solidFill>
                  <a:schemeClr val="bg1"/>
                </a:solidFill>
              </a:rPr>
              <a:t>Soins prénatals, obstétriques et postnatals </a:t>
            </a:r>
            <a:r>
              <a:rPr lang="fr-FR" sz="2400">
                <a:solidFill>
                  <a:schemeClr val="bg1"/>
                </a:solidFill>
              </a:rPr>
              <a:t>sûrs et efficaces</a:t>
            </a:r>
            <a:r>
              <a:rPr lang="en-GB" sz="2400">
                <a:solidFill>
                  <a:schemeClr val="bg1"/>
                </a:solidFill>
              </a:rPr>
              <a:t>.</a:t>
            </a:r>
          </a:p>
        </p:txBody>
      </p:sp>
      <p:grpSp>
        <p:nvGrpSpPr>
          <p:cNvPr id="9" name="Group 8">
            <a:extLst>
              <a:ext uri="{FF2B5EF4-FFF2-40B4-BE49-F238E27FC236}">
                <a16:creationId xmlns:a16="http://schemas.microsoft.com/office/drawing/2014/main" id="{04B33186-41C9-8156-5D7E-4FA029ECEEA7}"/>
              </a:ext>
              <a:ext uri="{C183D7F6-B498-43B3-948B-1728B52AA6E4}">
                <adec:decorative xmlns:adec="http://schemas.microsoft.com/office/drawing/2017/decorative" val="1"/>
              </a:ext>
            </a:extLst>
          </p:cNvPr>
          <p:cNvGrpSpPr>
            <a:grpSpLocks noChangeAspect="1"/>
          </p:cNvGrpSpPr>
          <p:nvPr/>
        </p:nvGrpSpPr>
        <p:grpSpPr>
          <a:xfrm>
            <a:off x="725881" y="4997235"/>
            <a:ext cx="985657" cy="652502"/>
            <a:chOff x="9590457" y="4574918"/>
            <a:chExt cx="985657" cy="652502"/>
          </a:xfrm>
        </p:grpSpPr>
        <p:sp>
          <p:nvSpPr>
            <p:cNvPr id="10" name="Freeform: Shape 9">
              <a:extLst>
                <a:ext uri="{FF2B5EF4-FFF2-40B4-BE49-F238E27FC236}">
                  <a16:creationId xmlns:a16="http://schemas.microsoft.com/office/drawing/2014/main" id="{5F0260EA-0436-6D82-A31E-2212A2F077EE}"/>
                </a:ext>
              </a:extLst>
            </p:cNvPr>
            <p:cNvSpPr/>
            <p:nvPr/>
          </p:nvSpPr>
          <p:spPr>
            <a:xfrm>
              <a:off x="9590457" y="4601500"/>
              <a:ext cx="985657" cy="625920"/>
            </a:xfrm>
            <a:custGeom>
              <a:avLst/>
              <a:gdLst>
                <a:gd name="connsiteX0" fmla="*/ 961238 w 985657"/>
                <a:gd name="connsiteY0" fmla="*/ 100590 h 625920"/>
                <a:gd name="connsiteX1" fmla="*/ 953159 w 985657"/>
                <a:gd name="connsiteY1" fmla="*/ 92995 h 625920"/>
                <a:gd name="connsiteX2" fmla="*/ 953159 w 985657"/>
                <a:gd name="connsiteY2" fmla="*/ 92995 h 625920"/>
                <a:gd name="connsiteX3" fmla="*/ 900480 w 985657"/>
                <a:gd name="connsiteY3" fmla="*/ 92995 h 625920"/>
                <a:gd name="connsiteX4" fmla="*/ 895552 w 985657"/>
                <a:gd name="connsiteY4" fmla="*/ 7595 h 625920"/>
                <a:gd name="connsiteX5" fmla="*/ 887472 w 985657"/>
                <a:gd name="connsiteY5" fmla="*/ 0 h 625920"/>
                <a:gd name="connsiteX6" fmla="*/ 857821 w 985657"/>
                <a:gd name="connsiteY6" fmla="*/ 0 h 625920"/>
                <a:gd name="connsiteX7" fmla="*/ 849741 w 985657"/>
                <a:gd name="connsiteY7" fmla="*/ 8080 h 625920"/>
                <a:gd name="connsiteX8" fmla="*/ 857821 w 985657"/>
                <a:gd name="connsiteY8" fmla="*/ 16159 h 625920"/>
                <a:gd name="connsiteX9" fmla="*/ 879878 w 985657"/>
                <a:gd name="connsiteY9" fmla="*/ 16159 h 625920"/>
                <a:gd name="connsiteX10" fmla="*/ 903388 w 985657"/>
                <a:gd name="connsiteY10" fmla="*/ 425952 h 625920"/>
                <a:gd name="connsiteX11" fmla="*/ 902338 w 985657"/>
                <a:gd name="connsiteY11" fmla="*/ 425952 h 625920"/>
                <a:gd name="connsiteX12" fmla="*/ 506684 w 985657"/>
                <a:gd name="connsiteY12" fmla="*/ 591987 h 625920"/>
                <a:gd name="connsiteX13" fmla="*/ 483173 w 985657"/>
                <a:gd name="connsiteY13" fmla="*/ 591421 h 625920"/>
                <a:gd name="connsiteX14" fmla="*/ 82913 w 985657"/>
                <a:gd name="connsiteY14" fmla="*/ 425791 h 625920"/>
                <a:gd name="connsiteX15" fmla="*/ 106425 w 985657"/>
                <a:gd name="connsiteY15" fmla="*/ 16240 h 625920"/>
                <a:gd name="connsiteX16" fmla="*/ 129936 w 985657"/>
                <a:gd name="connsiteY16" fmla="*/ 16240 h 625920"/>
                <a:gd name="connsiteX17" fmla="*/ 138015 w 985657"/>
                <a:gd name="connsiteY17" fmla="*/ 8160 h 625920"/>
                <a:gd name="connsiteX18" fmla="*/ 129936 w 985657"/>
                <a:gd name="connsiteY18" fmla="*/ 81 h 625920"/>
                <a:gd name="connsiteX19" fmla="*/ 98830 w 985657"/>
                <a:gd name="connsiteY19" fmla="*/ 81 h 625920"/>
                <a:gd name="connsiteX20" fmla="*/ 90750 w 985657"/>
                <a:gd name="connsiteY20" fmla="*/ 7676 h 625920"/>
                <a:gd name="connsiteX21" fmla="*/ 85822 w 985657"/>
                <a:gd name="connsiteY21" fmla="*/ 93076 h 625920"/>
                <a:gd name="connsiteX22" fmla="*/ 32578 w 985657"/>
                <a:gd name="connsiteY22" fmla="*/ 93076 h 625920"/>
                <a:gd name="connsiteX23" fmla="*/ 32578 w 985657"/>
                <a:gd name="connsiteY23" fmla="*/ 93076 h 625920"/>
                <a:gd name="connsiteX24" fmla="*/ 24499 w 985657"/>
                <a:gd name="connsiteY24" fmla="*/ 100671 h 625920"/>
                <a:gd name="connsiteX25" fmla="*/ 17 w 985657"/>
                <a:gd name="connsiteY25" fmla="*/ 491558 h 625920"/>
                <a:gd name="connsiteX26" fmla="*/ 2522 w 985657"/>
                <a:gd name="connsiteY26" fmla="*/ 497941 h 625920"/>
                <a:gd name="connsiteX27" fmla="*/ 9067 w 985657"/>
                <a:gd name="connsiteY27" fmla="*/ 500042 h 625920"/>
                <a:gd name="connsiteX28" fmla="*/ 482123 w 985657"/>
                <a:gd name="connsiteY28" fmla="*/ 621881 h 625920"/>
                <a:gd name="connsiteX29" fmla="*/ 494807 w 985657"/>
                <a:gd name="connsiteY29" fmla="*/ 625921 h 625920"/>
                <a:gd name="connsiteX30" fmla="*/ 506038 w 985657"/>
                <a:gd name="connsiteY30" fmla="*/ 622850 h 625920"/>
                <a:gd name="connsiteX31" fmla="*/ 976832 w 985657"/>
                <a:gd name="connsiteY31" fmla="*/ 500122 h 625920"/>
                <a:gd name="connsiteX32" fmla="*/ 983214 w 985657"/>
                <a:gd name="connsiteY32" fmla="*/ 497860 h 625920"/>
                <a:gd name="connsiteX33" fmla="*/ 985638 w 985657"/>
                <a:gd name="connsiteY33" fmla="*/ 491558 h 625920"/>
                <a:gd name="connsiteX34" fmla="*/ 961238 w 985657"/>
                <a:gd name="connsiteY34" fmla="*/ 100590 h 625920"/>
                <a:gd name="connsiteX35" fmla="*/ 16742 w 985657"/>
                <a:gd name="connsiteY35" fmla="*/ 483075 h 625920"/>
                <a:gd name="connsiteX36" fmla="*/ 40172 w 985657"/>
                <a:gd name="connsiteY36" fmla="*/ 109235 h 625920"/>
                <a:gd name="connsiteX37" fmla="*/ 84933 w 985657"/>
                <a:gd name="connsiteY37" fmla="*/ 109235 h 625920"/>
                <a:gd name="connsiteX38" fmla="*/ 66269 w 985657"/>
                <a:gd name="connsiteY38" fmla="*/ 433709 h 625920"/>
                <a:gd name="connsiteX39" fmla="*/ 68693 w 985657"/>
                <a:gd name="connsiteY39" fmla="*/ 439930 h 625920"/>
                <a:gd name="connsiteX40" fmla="*/ 74996 w 985657"/>
                <a:gd name="connsiteY40" fmla="*/ 442192 h 625920"/>
                <a:gd name="connsiteX41" fmla="*/ 442210 w 985657"/>
                <a:gd name="connsiteY41" fmla="*/ 577444 h 625920"/>
                <a:gd name="connsiteX42" fmla="*/ 16742 w 985657"/>
                <a:gd name="connsiteY42" fmla="*/ 483075 h 625920"/>
                <a:gd name="connsiteX43" fmla="*/ 537790 w 985657"/>
                <a:gd name="connsiteY43" fmla="*/ 587785 h 625920"/>
                <a:gd name="connsiteX44" fmla="*/ 911791 w 985657"/>
                <a:gd name="connsiteY44" fmla="*/ 442273 h 625920"/>
                <a:gd name="connsiteX45" fmla="*/ 917770 w 985657"/>
                <a:gd name="connsiteY45" fmla="*/ 439849 h 625920"/>
                <a:gd name="connsiteX46" fmla="*/ 920033 w 985657"/>
                <a:gd name="connsiteY46" fmla="*/ 433790 h 625920"/>
                <a:gd name="connsiteX47" fmla="*/ 901369 w 985657"/>
                <a:gd name="connsiteY47" fmla="*/ 109316 h 625920"/>
                <a:gd name="connsiteX48" fmla="*/ 945483 w 985657"/>
                <a:gd name="connsiteY48" fmla="*/ 109316 h 625920"/>
                <a:gd name="connsiteX49" fmla="*/ 968914 w 985657"/>
                <a:gd name="connsiteY49" fmla="*/ 483317 h 625920"/>
                <a:gd name="connsiteX50" fmla="*/ 537790 w 985657"/>
                <a:gd name="connsiteY50" fmla="*/ 587785 h 62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85657" h="625920">
                  <a:moveTo>
                    <a:pt x="961238" y="100590"/>
                  </a:moveTo>
                  <a:cubicBezTo>
                    <a:pt x="960996" y="96308"/>
                    <a:pt x="957441" y="92995"/>
                    <a:pt x="953159" y="92995"/>
                  </a:cubicBezTo>
                  <a:lnTo>
                    <a:pt x="953159" y="92995"/>
                  </a:lnTo>
                  <a:lnTo>
                    <a:pt x="900480" y="92995"/>
                  </a:lnTo>
                  <a:lnTo>
                    <a:pt x="895552" y="7595"/>
                  </a:lnTo>
                  <a:cubicBezTo>
                    <a:pt x="895309" y="3313"/>
                    <a:pt x="891754" y="0"/>
                    <a:pt x="887472" y="0"/>
                  </a:cubicBezTo>
                  <a:lnTo>
                    <a:pt x="857821" y="0"/>
                  </a:lnTo>
                  <a:cubicBezTo>
                    <a:pt x="853377" y="0"/>
                    <a:pt x="849741" y="3636"/>
                    <a:pt x="849741" y="8080"/>
                  </a:cubicBezTo>
                  <a:cubicBezTo>
                    <a:pt x="849741" y="12523"/>
                    <a:pt x="853377" y="16159"/>
                    <a:pt x="857821" y="16159"/>
                  </a:cubicBezTo>
                  <a:lnTo>
                    <a:pt x="879878" y="16159"/>
                  </a:lnTo>
                  <a:lnTo>
                    <a:pt x="903388" y="425952"/>
                  </a:lnTo>
                  <a:cubicBezTo>
                    <a:pt x="903066" y="425952"/>
                    <a:pt x="902662" y="425952"/>
                    <a:pt x="902338" y="425952"/>
                  </a:cubicBezTo>
                  <a:cubicBezTo>
                    <a:pt x="720065" y="425952"/>
                    <a:pt x="553949" y="552559"/>
                    <a:pt x="506684" y="591987"/>
                  </a:cubicBezTo>
                  <a:cubicBezTo>
                    <a:pt x="499817" y="597723"/>
                    <a:pt x="489717" y="597400"/>
                    <a:pt x="483173" y="591421"/>
                  </a:cubicBezTo>
                  <a:cubicBezTo>
                    <a:pt x="308736" y="431770"/>
                    <a:pt x="125574" y="425064"/>
                    <a:pt x="82913" y="425791"/>
                  </a:cubicBezTo>
                  <a:lnTo>
                    <a:pt x="106425" y="16240"/>
                  </a:lnTo>
                  <a:lnTo>
                    <a:pt x="129936" y="16240"/>
                  </a:lnTo>
                  <a:cubicBezTo>
                    <a:pt x="134380" y="16240"/>
                    <a:pt x="138015" y="12604"/>
                    <a:pt x="138015" y="8160"/>
                  </a:cubicBezTo>
                  <a:cubicBezTo>
                    <a:pt x="138015" y="3717"/>
                    <a:pt x="134380" y="81"/>
                    <a:pt x="129936" y="81"/>
                  </a:cubicBezTo>
                  <a:lnTo>
                    <a:pt x="98830" y="81"/>
                  </a:lnTo>
                  <a:cubicBezTo>
                    <a:pt x="94548" y="81"/>
                    <a:pt x="90993" y="3394"/>
                    <a:pt x="90750" y="7676"/>
                  </a:cubicBezTo>
                  <a:lnTo>
                    <a:pt x="85822" y="93076"/>
                  </a:lnTo>
                  <a:lnTo>
                    <a:pt x="32578" y="93076"/>
                  </a:lnTo>
                  <a:lnTo>
                    <a:pt x="32578" y="93076"/>
                  </a:lnTo>
                  <a:cubicBezTo>
                    <a:pt x="28296" y="93076"/>
                    <a:pt x="24821" y="96389"/>
                    <a:pt x="24499" y="100671"/>
                  </a:cubicBezTo>
                  <a:lnTo>
                    <a:pt x="17" y="491558"/>
                  </a:lnTo>
                  <a:cubicBezTo>
                    <a:pt x="-144" y="493982"/>
                    <a:pt x="825" y="496325"/>
                    <a:pt x="2522" y="497941"/>
                  </a:cubicBezTo>
                  <a:cubicBezTo>
                    <a:pt x="4300" y="499557"/>
                    <a:pt x="6642" y="500365"/>
                    <a:pt x="9067" y="500042"/>
                  </a:cubicBezTo>
                  <a:cubicBezTo>
                    <a:pt x="11571" y="499719"/>
                    <a:pt x="264218" y="468936"/>
                    <a:pt x="482123" y="621881"/>
                  </a:cubicBezTo>
                  <a:cubicBezTo>
                    <a:pt x="485920" y="624547"/>
                    <a:pt x="490363" y="625921"/>
                    <a:pt x="494807" y="625921"/>
                  </a:cubicBezTo>
                  <a:cubicBezTo>
                    <a:pt x="498685" y="625921"/>
                    <a:pt x="502563" y="624870"/>
                    <a:pt x="506038" y="622850"/>
                  </a:cubicBezTo>
                  <a:cubicBezTo>
                    <a:pt x="553869" y="594007"/>
                    <a:pt x="787852" y="481540"/>
                    <a:pt x="976832" y="500122"/>
                  </a:cubicBezTo>
                  <a:cubicBezTo>
                    <a:pt x="979174" y="500365"/>
                    <a:pt x="981518" y="499557"/>
                    <a:pt x="983214" y="497860"/>
                  </a:cubicBezTo>
                  <a:cubicBezTo>
                    <a:pt x="984912" y="496164"/>
                    <a:pt x="985800" y="493901"/>
                    <a:pt x="985638" y="491558"/>
                  </a:cubicBezTo>
                  <a:lnTo>
                    <a:pt x="961238" y="100590"/>
                  </a:lnTo>
                  <a:close/>
                  <a:moveTo>
                    <a:pt x="16742" y="483075"/>
                  </a:moveTo>
                  <a:lnTo>
                    <a:pt x="40172" y="109235"/>
                  </a:lnTo>
                  <a:lnTo>
                    <a:pt x="84933" y="109235"/>
                  </a:lnTo>
                  <a:lnTo>
                    <a:pt x="66269" y="433709"/>
                  </a:lnTo>
                  <a:cubicBezTo>
                    <a:pt x="66107" y="436052"/>
                    <a:pt x="66997" y="438314"/>
                    <a:pt x="68693" y="439930"/>
                  </a:cubicBezTo>
                  <a:cubicBezTo>
                    <a:pt x="70390" y="441546"/>
                    <a:pt x="72652" y="442354"/>
                    <a:pt x="74996" y="442192"/>
                  </a:cubicBezTo>
                  <a:cubicBezTo>
                    <a:pt x="76935" y="442031"/>
                    <a:pt x="259127" y="428619"/>
                    <a:pt x="442210" y="577444"/>
                  </a:cubicBezTo>
                  <a:cubicBezTo>
                    <a:pt x="256866" y="470794"/>
                    <a:pt x="61907" y="479358"/>
                    <a:pt x="16742" y="483075"/>
                  </a:cubicBezTo>
                  <a:close/>
                  <a:moveTo>
                    <a:pt x="537790" y="587785"/>
                  </a:moveTo>
                  <a:cubicBezTo>
                    <a:pt x="602507" y="537773"/>
                    <a:pt x="751978" y="438233"/>
                    <a:pt x="911791" y="442273"/>
                  </a:cubicBezTo>
                  <a:cubicBezTo>
                    <a:pt x="914216" y="442516"/>
                    <a:pt x="916236" y="441465"/>
                    <a:pt x="917770" y="439849"/>
                  </a:cubicBezTo>
                  <a:cubicBezTo>
                    <a:pt x="919306" y="438233"/>
                    <a:pt x="920195" y="436052"/>
                    <a:pt x="920033" y="433790"/>
                  </a:cubicBezTo>
                  <a:lnTo>
                    <a:pt x="901369" y="109316"/>
                  </a:lnTo>
                  <a:lnTo>
                    <a:pt x="945483" y="109316"/>
                  </a:lnTo>
                  <a:lnTo>
                    <a:pt x="968914" y="483317"/>
                  </a:lnTo>
                  <a:cubicBezTo>
                    <a:pt x="810474" y="471117"/>
                    <a:pt x="624403" y="545368"/>
                    <a:pt x="537790" y="587785"/>
                  </a:cubicBezTo>
                  <a:close/>
                </a:path>
              </a:pathLst>
            </a:custGeom>
            <a:solidFill>
              <a:schemeClr val="bg1"/>
            </a:solidFill>
            <a:ln w="808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4935280-15F0-36C0-32A5-09558D36B9FA}"/>
                </a:ext>
              </a:extLst>
            </p:cNvPr>
            <p:cNvSpPr/>
            <p:nvPr/>
          </p:nvSpPr>
          <p:spPr>
            <a:xfrm>
              <a:off x="9729603" y="4574918"/>
              <a:ext cx="710674" cy="580352"/>
            </a:xfrm>
            <a:custGeom>
              <a:avLst/>
              <a:gdLst>
                <a:gd name="connsiteX0" fmla="*/ 686275 w 710674"/>
                <a:gd name="connsiteY0" fmla="*/ 0 h 580352"/>
                <a:gd name="connsiteX1" fmla="*/ 355337 w 710674"/>
                <a:gd name="connsiteY1" fmla="*/ 159086 h 580352"/>
                <a:gd name="connsiteX2" fmla="*/ 24400 w 710674"/>
                <a:gd name="connsiteY2" fmla="*/ 0 h 580352"/>
                <a:gd name="connsiteX3" fmla="*/ 0 w 710674"/>
                <a:gd name="connsiteY3" fmla="*/ 412217 h 580352"/>
                <a:gd name="connsiteX4" fmla="*/ 355337 w 710674"/>
                <a:gd name="connsiteY4" fmla="*/ 580352 h 580352"/>
                <a:gd name="connsiteX5" fmla="*/ 710675 w 710674"/>
                <a:gd name="connsiteY5" fmla="*/ 412217 h 580352"/>
                <a:gd name="connsiteX6" fmla="*/ 686275 w 710674"/>
                <a:gd name="connsiteY6" fmla="*/ 0 h 58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674" h="580352">
                  <a:moveTo>
                    <a:pt x="686275" y="0"/>
                  </a:moveTo>
                  <a:cubicBezTo>
                    <a:pt x="686275" y="0"/>
                    <a:pt x="489216" y="2182"/>
                    <a:pt x="355337" y="159086"/>
                  </a:cubicBezTo>
                  <a:cubicBezTo>
                    <a:pt x="221460" y="2182"/>
                    <a:pt x="24400" y="0"/>
                    <a:pt x="24400" y="0"/>
                  </a:cubicBezTo>
                  <a:lnTo>
                    <a:pt x="0" y="412217"/>
                  </a:lnTo>
                  <a:cubicBezTo>
                    <a:pt x="0" y="412217"/>
                    <a:pt x="247314" y="432659"/>
                    <a:pt x="355337" y="580352"/>
                  </a:cubicBezTo>
                  <a:cubicBezTo>
                    <a:pt x="477015" y="428619"/>
                    <a:pt x="710675" y="412217"/>
                    <a:pt x="710675" y="412217"/>
                  </a:cubicBezTo>
                  <a:lnTo>
                    <a:pt x="686275" y="0"/>
                  </a:lnTo>
                  <a:close/>
                </a:path>
              </a:pathLst>
            </a:custGeom>
            <a:solidFill>
              <a:srgbClr val="FFBB22"/>
            </a:solidFill>
            <a:ln w="8080" cap="flat">
              <a:noFill/>
              <a:prstDash val="solid"/>
              <a:miter/>
            </a:ln>
          </p:spPr>
          <p:txBody>
            <a:bodyPr rtlCol="0" anchor="ctr"/>
            <a:lstStyle/>
            <a:p>
              <a:endParaRPr lang="en-GB"/>
            </a:p>
          </p:txBody>
        </p:sp>
      </p:grpSp>
      <p:grpSp>
        <p:nvGrpSpPr>
          <p:cNvPr id="22" name="Group 21">
            <a:extLst>
              <a:ext uri="{FF2B5EF4-FFF2-40B4-BE49-F238E27FC236}">
                <a16:creationId xmlns:a16="http://schemas.microsoft.com/office/drawing/2014/main" id="{EC7F57FD-73C2-AFA6-493F-AF6EB817BDBB}"/>
              </a:ext>
              <a:ext uri="{C183D7F6-B498-43B3-948B-1728B52AA6E4}">
                <adec:decorative xmlns:adec="http://schemas.microsoft.com/office/drawing/2017/decorative" val="1"/>
              </a:ext>
            </a:extLst>
          </p:cNvPr>
          <p:cNvGrpSpPr>
            <a:grpSpLocks noChangeAspect="1"/>
          </p:cNvGrpSpPr>
          <p:nvPr/>
        </p:nvGrpSpPr>
        <p:grpSpPr>
          <a:xfrm>
            <a:off x="4693185" y="4990892"/>
            <a:ext cx="279138" cy="586695"/>
            <a:chOff x="6656694" y="3017771"/>
            <a:chExt cx="279138" cy="586695"/>
          </a:xfrm>
        </p:grpSpPr>
        <p:sp>
          <p:nvSpPr>
            <p:cNvPr id="23" name="Freeform: Shape 22">
              <a:extLst>
                <a:ext uri="{FF2B5EF4-FFF2-40B4-BE49-F238E27FC236}">
                  <a16:creationId xmlns:a16="http://schemas.microsoft.com/office/drawing/2014/main" id="{4B0C759E-3727-B5D9-B97F-07EB00ECDF2C}"/>
                </a:ext>
              </a:extLst>
            </p:cNvPr>
            <p:cNvSpPr/>
            <p:nvPr/>
          </p:nvSpPr>
          <p:spPr>
            <a:xfrm>
              <a:off x="6656694" y="3017771"/>
              <a:ext cx="279138" cy="586695"/>
            </a:xfrm>
            <a:custGeom>
              <a:avLst/>
              <a:gdLst>
                <a:gd name="connsiteX0" fmla="*/ 278205 w 279138"/>
                <a:gd name="connsiteY0" fmla="*/ 128677 h 586695"/>
                <a:gd name="connsiteX1" fmla="*/ 242448 w 279138"/>
                <a:gd name="connsiteY1" fmla="*/ 86736 h 586695"/>
                <a:gd name="connsiteX2" fmla="*/ 216761 w 279138"/>
                <a:gd name="connsiteY2" fmla="*/ 83882 h 586695"/>
                <a:gd name="connsiteX3" fmla="*/ 113613 w 279138"/>
                <a:gd name="connsiteY3" fmla="*/ 0 h 586695"/>
                <a:gd name="connsiteX4" fmla="*/ 8246 w 279138"/>
                <a:gd name="connsiteY4" fmla="*/ 105367 h 586695"/>
                <a:gd name="connsiteX5" fmla="*/ 58273 w 279138"/>
                <a:gd name="connsiteY5" fmla="*/ 194878 h 586695"/>
                <a:gd name="connsiteX6" fmla="*/ 34568 w 279138"/>
                <a:gd name="connsiteY6" fmla="*/ 194878 h 586695"/>
                <a:gd name="connsiteX7" fmla="*/ 0 w 279138"/>
                <a:gd name="connsiteY7" fmla="*/ 229446 h 586695"/>
                <a:gd name="connsiteX8" fmla="*/ 0 w 279138"/>
                <a:gd name="connsiteY8" fmla="*/ 552129 h 586695"/>
                <a:gd name="connsiteX9" fmla="*/ 34568 w 279138"/>
                <a:gd name="connsiteY9" fmla="*/ 586696 h 586695"/>
                <a:gd name="connsiteX10" fmla="*/ 192579 w 279138"/>
                <a:gd name="connsiteY10" fmla="*/ 586696 h 586695"/>
                <a:gd name="connsiteX11" fmla="*/ 227147 w 279138"/>
                <a:gd name="connsiteY11" fmla="*/ 552129 h 586695"/>
                <a:gd name="connsiteX12" fmla="*/ 227147 w 279138"/>
                <a:gd name="connsiteY12" fmla="*/ 229446 h 586695"/>
                <a:gd name="connsiteX13" fmla="*/ 192579 w 279138"/>
                <a:gd name="connsiteY13" fmla="*/ 194878 h 586695"/>
                <a:gd name="connsiteX14" fmla="*/ 168874 w 279138"/>
                <a:gd name="connsiteY14" fmla="*/ 194878 h 586695"/>
                <a:gd name="connsiteX15" fmla="*/ 212876 w 279138"/>
                <a:gd name="connsiteY15" fmla="*/ 140252 h 586695"/>
                <a:gd name="connsiteX16" fmla="*/ 230794 w 279138"/>
                <a:gd name="connsiteY16" fmla="*/ 163244 h 586695"/>
                <a:gd name="connsiteX17" fmla="*/ 226195 w 279138"/>
                <a:gd name="connsiteY17" fmla="*/ 181796 h 586695"/>
                <a:gd name="connsiteX18" fmla="*/ 226830 w 279138"/>
                <a:gd name="connsiteY18" fmla="*/ 190280 h 586695"/>
                <a:gd name="connsiteX19" fmla="*/ 233172 w 279138"/>
                <a:gd name="connsiteY19" fmla="*/ 193451 h 586695"/>
                <a:gd name="connsiteX20" fmla="*/ 234758 w 279138"/>
                <a:gd name="connsiteY20" fmla="*/ 193293 h 586695"/>
                <a:gd name="connsiteX21" fmla="*/ 278205 w 279138"/>
                <a:gd name="connsiteY21" fmla="*/ 128677 h 586695"/>
                <a:gd name="connsiteX22" fmla="*/ 200270 w 279138"/>
                <a:gd name="connsiteY22" fmla="*/ 83327 h 586695"/>
                <a:gd name="connsiteX23" fmla="*/ 123523 w 279138"/>
                <a:gd name="connsiteY23" fmla="*/ 16570 h 586695"/>
                <a:gd name="connsiteX24" fmla="*/ 200270 w 279138"/>
                <a:gd name="connsiteY24" fmla="*/ 83327 h 586695"/>
                <a:gd name="connsiteX25" fmla="*/ 103782 w 279138"/>
                <a:gd name="connsiteY25" fmla="*/ 16491 h 586695"/>
                <a:gd name="connsiteX26" fmla="*/ 26956 w 279138"/>
                <a:gd name="connsiteY26" fmla="*/ 83406 h 586695"/>
                <a:gd name="connsiteX27" fmla="*/ 103782 w 279138"/>
                <a:gd name="connsiteY27" fmla="*/ 16491 h 586695"/>
                <a:gd name="connsiteX28" fmla="*/ 192659 w 279138"/>
                <a:gd name="connsiteY28" fmla="*/ 210735 h 586695"/>
                <a:gd name="connsiteX29" fmla="*/ 211369 w 279138"/>
                <a:gd name="connsiteY29" fmla="*/ 229446 h 586695"/>
                <a:gd name="connsiteX30" fmla="*/ 211369 w 279138"/>
                <a:gd name="connsiteY30" fmla="*/ 552129 h 586695"/>
                <a:gd name="connsiteX31" fmla="*/ 192659 w 279138"/>
                <a:gd name="connsiteY31" fmla="*/ 570839 h 586695"/>
                <a:gd name="connsiteX32" fmla="*/ 34647 w 279138"/>
                <a:gd name="connsiteY32" fmla="*/ 570839 h 586695"/>
                <a:gd name="connsiteX33" fmla="*/ 15936 w 279138"/>
                <a:gd name="connsiteY33" fmla="*/ 552129 h 586695"/>
                <a:gd name="connsiteX34" fmla="*/ 15936 w 279138"/>
                <a:gd name="connsiteY34" fmla="*/ 229446 h 586695"/>
                <a:gd name="connsiteX35" fmla="*/ 34647 w 279138"/>
                <a:gd name="connsiteY35" fmla="*/ 210735 h 586695"/>
                <a:gd name="connsiteX36" fmla="*/ 192659 w 279138"/>
                <a:gd name="connsiteY36" fmla="*/ 210735 h 586695"/>
                <a:gd name="connsiteX37" fmla="*/ 113613 w 279138"/>
                <a:gd name="connsiteY37" fmla="*/ 194878 h 586695"/>
                <a:gd name="connsiteX38" fmla="*/ 24102 w 279138"/>
                <a:gd name="connsiteY38" fmla="*/ 105367 h 586695"/>
                <a:gd name="connsiteX39" fmla="*/ 24419 w 279138"/>
                <a:gd name="connsiteY39" fmla="*/ 99262 h 586695"/>
                <a:gd name="connsiteX40" fmla="*/ 26005 w 279138"/>
                <a:gd name="connsiteY40" fmla="*/ 99262 h 586695"/>
                <a:gd name="connsiteX41" fmla="*/ 113613 w 279138"/>
                <a:gd name="connsiteY41" fmla="*/ 36232 h 586695"/>
                <a:gd name="connsiteX42" fmla="*/ 201221 w 279138"/>
                <a:gd name="connsiteY42" fmla="*/ 99262 h 586695"/>
                <a:gd name="connsiteX43" fmla="*/ 202807 w 279138"/>
                <a:gd name="connsiteY43" fmla="*/ 99262 h 586695"/>
                <a:gd name="connsiteX44" fmla="*/ 203124 w 279138"/>
                <a:gd name="connsiteY44" fmla="*/ 105367 h 586695"/>
                <a:gd name="connsiteX45" fmla="*/ 113613 w 279138"/>
                <a:gd name="connsiteY45" fmla="*/ 194878 h 586695"/>
                <a:gd name="connsiteX46" fmla="*/ 246016 w 279138"/>
                <a:gd name="connsiteY46" fmla="*/ 171727 h 586695"/>
                <a:gd name="connsiteX47" fmla="*/ 246651 w 279138"/>
                <a:gd name="connsiteY47" fmla="*/ 163244 h 586695"/>
                <a:gd name="connsiteX48" fmla="*/ 218981 w 279138"/>
                <a:gd name="connsiteY48" fmla="*/ 125584 h 586695"/>
                <a:gd name="connsiteX49" fmla="*/ 218981 w 279138"/>
                <a:gd name="connsiteY49" fmla="*/ 99659 h 586695"/>
                <a:gd name="connsiteX50" fmla="*/ 237136 w 279138"/>
                <a:gd name="connsiteY50" fmla="*/ 101721 h 586695"/>
                <a:gd name="connsiteX51" fmla="*/ 262587 w 279138"/>
                <a:gd name="connsiteY51" fmla="*/ 131531 h 586695"/>
                <a:gd name="connsiteX52" fmla="*/ 246016 w 279138"/>
                <a:gd name="connsiteY52" fmla="*/ 171727 h 5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9138" h="586695">
                  <a:moveTo>
                    <a:pt x="278205" y="128677"/>
                  </a:moveTo>
                  <a:cubicBezTo>
                    <a:pt x="274796" y="109728"/>
                    <a:pt x="260763" y="93316"/>
                    <a:pt x="242448" y="86736"/>
                  </a:cubicBezTo>
                  <a:cubicBezTo>
                    <a:pt x="233965" y="83723"/>
                    <a:pt x="225323" y="82772"/>
                    <a:pt x="216761" y="83882"/>
                  </a:cubicBezTo>
                  <a:cubicBezTo>
                    <a:pt x="206850" y="36074"/>
                    <a:pt x="164354" y="0"/>
                    <a:pt x="113613" y="0"/>
                  </a:cubicBezTo>
                  <a:cubicBezTo>
                    <a:pt x="55498" y="0"/>
                    <a:pt x="8246" y="47253"/>
                    <a:pt x="8246" y="105367"/>
                  </a:cubicBezTo>
                  <a:cubicBezTo>
                    <a:pt x="8246" y="143186"/>
                    <a:pt x="28304" y="176246"/>
                    <a:pt x="58273" y="194878"/>
                  </a:cubicBezTo>
                  <a:lnTo>
                    <a:pt x="34568" y="194878"/>
                  </a:lnTo>
                  <a:cubicBezTo>
                    <a:pt x="15460" y="194878"/>
                    <a:pt x="0" y="210418"/>
                    <a:pt x="0" y="229446"/>
                  </a:cubicBezTo>
                  <a:lnTo>
                    <a:pt x="0" y="552129"/>
                  </a:lnTo>
                  <a:cubicBezTo>
                    <a:pt x="0" y="571236"/>
                    <a:pt x="15540" y="586696"/>
                    <a:pt x="34568" y="586696"/>
                  </a:cubicBezTo>
                  <a:lnTo>
                    <a:pt x="192579" y="586696"/>
                  </a:lnTo>
                  <a:cubicBezTo>
                    <a:pt x="211686" y="586696"/>
                    <a:pt x="227147" y="571156"/>
                    <a:pt x="227147" y="552129"/>
                  </a:cubicBezTo>
                  <a:lnTo>
                    <a:pt x="227147" y="229446"/>
                  </a:lnTo>
                  <a:cubicBezTo>
                    <a:pt x="227147" y="210338"/>
                    <a:pt x="211607" y="194878"/>
                    <a:pt x="192579" y="194878"/>
                  </a:cubicBezTo>
                  <a:lnTo>
                    <a:pt x="168874" y="194878"/>
                  </a:lnTo>
                  <a:cubicBezTo>
                    <a:pt x="189170" y="182272"/>
                    <a:pt x="204789" y="163086"/>
                    <a:pt x="212876" y="140252"/>
                  </a:cubicBezTo>
                  <a:cubicBezTo>
                    <a:pt x="225720" y="146515"/>
                    <a:pt x="230794" y="151193"/>
                    <a:pt x="230794" y="163244"/>
                  </a:cubicBezTo>
                  <a:cubicBezTo>
                    <a:pt x="230794" y="169825"/>
                    <a:pt x="229208" y="176009"/>
                    <a:pt x="226195" y="181796"/>
                  </a:cubicBezTo>
                  <a:cubicBezTo>
                    <a:pt x="224768" y="184492"/>
                    <a:pt x="225006" y="187822"/>
                    <a:pt x="226830" y="190280"/>
                  </a:cubicBezTo>
                  <a:cubicBezTo>
                    <a:pt x="228336" y="192341"/>
                    <a:pt x="230715" y="193451"/>
                    <a:pt x="233172" y="193451"/>
                  </a:cubicBezTo>
                  <a:cubicBezTo>
                    <a:pt x="233727" y="193451"/>
                    <a:pt x="234203" y="193372"/>
                    <a:pt x="234758" y="193293"/>
                  </a:cubicBezTo>
                  <a:cubicBezTo>
                    <a:pt x="264569" y="187267"/>
                    <a:pt x="283676" y="158883"/>
                    <a:pt x="278205" y="128677"/>
                  </a:cubicBezTo>
                  <a:close/>
                  <a:moveTo>
                    <a:pt x="200270" y="83327"/>
                  </a:moveTo>
                  <a:cubicBezTo>
                    <a:pt x="146833" y="82534"/>
                    <a:pt x="128835" y="36946"/>
                    <a:pt x="123523" y="16570"/>
                  </a:cubicBezTo>
                  <a:cubicBezTo>
                    <a:pt x="160787" y="20613"/>
                    <a:pt x="191152" y="47728"/>
                    <a:pt x="200270" y="83327"/>
                  </a:cubicBezTo>
                  <a:close/>
                  <a:moveTo>
                    <a:pt x="103782" y="16491"/>
                  </a:moveTo>
                  <a:cubicBezTo>
                    <a:pt x="98470" y="36946"/>
                    <a:pt x="80631" y="82851"/>
                    <a:pt x="26956" y="83406"/>
                  </a:cubicBezTo>
                  <a:cubicBezTo>
                    <a:pt x="36074" y="47808"/>
                    <a:pt x="66439" y="20613"/>
                    <a:pt x="103782" y="16491"/>
                  </a:cubicBezTo>
                  <a:close/>
                  <a:moveTo>
                    <a:pt x="192659" y="210735"/>
                  </a:moveTo>
                  <a:cubicBezTo>
                    <a:pt x="202965" y="210735"/>
                    <a:pt x="211369" y="219139"/>
                    <a:pt x="211369" y="229446"/>
                  </a:cubicBezTo>
                  <a:lnTo>
                    <a:pt x="211369" y="552129"/>
                  </a:lnTo>
                  <a:cubicBezTo>
                    <a:pt x="211369" y="562435"/>
                    <a:pt x="202965" y="570839"/>
                    <a:pt x="192659" y="570839"/>
                  </a:cubicBezTo>
                  <a:lnTo>
                    <a:pt x="34647" y="570839"/>
                  </a:lnTo>
                  <a:cubicBezTo>
                    <a:pt x="24340" y="570839"/>
                    <a:pt x="15936" y="562435"/>
                    <a:pt x="15936" y="552129"/>
                  </a:cubicBezTo>
                  <a:lnTo>
                    <a:pt x="15936" y="229446"/>
                  </a:lnTo>
                  <a:cubicBezTo>
                    <a:pt x="15936" y="219139"/>
                    <a:pt x="24340" y="210735"/>
                    <a:pt x="34647" y="210735"/>
                  </a:cubicBezTo>
                  <a:lnTo>
                    <a:pt x="192659" y="210735"/>
                  </a:lnTo>
                  <a:close/>
                  <a:moveTo>
                    <a:pt x="113613" y="194878"/>
                  </a:moveTo>
                  <a:cubicBezTo>
                    <a:pt x="64299" y="194878"/>
                    <a:pt x="24102" y="154761"/>
                    <a:pt x="24102" y="105367"/>
                  </a:cubicBezTo>
                  <a:cubicBezTo>
                    <a:pt x="24102" y="103306"/>
                    <a:pt x="24261" y="101324"/>
                    <a:pt x="24419" y="99262"/>
                  </a:cubicBezTo>
                  <a:cubicBezTo>
                    <a:pt x="24974" y="99262"/>
                    <a:pt x="25450" y="99262"/>
                    <a:pt x="26005" y="99262"/>
                  </a:cubicBezTo>
                  <a:cubicBezTo>
                    <a:pt x="78570" y="99262"/>
                    <a:pt x="102910" y="62872"/>
                    <a:pt x="113613" y="36232"/>
                  </a:cubicBezTo>
                  <a:cubicBezTo>
                    <a:pt x="124317" y="62792"/>
                    <a:pt x="148577" y="99262"/>
                    <a:pt x="201221" y="99262"/>
                  </a:cubicBezTo>
                  <a:cubicBezTo>
                    <a:pt x="201776" y="99262"/>
                    <a:pt x="202252" y="99262"/>
                    <a:pt x="202807" y="99262"/>
                  </a:cubicBezTo>
                  <a:cubicBezTo>
                    <a:pt x="202965" y="101324"/>
                    <a:pt x="203124" y="103306"/>
                    <a:pt x="203124" y="105367"/>
                  </a:cubicBezTo>
                  <a:cubicBezTo>
                    <a:pt x="203124" y="154761"/>
                    <a:pt x="163007" y="194878"/>
                    <a:pt x="113613" y="194878"/>
                  </a:cubicBezTo>
                  <a:close/>
                  <a:moveTo>
                    <a:pt x="246016" y="171727"/>
                  </a:moveTo>
                  <a:cubicBezTo>
                    <a:pt x="246492" y="168953"/>
                    <a:pt x="246651" y="166098"/>
                    <a:pt x="246651" y="163244"/>
                  </a:cubicBezTo>
                  <a:cubicBezTo>
                    <a:pt x="246651" y="140807"/>
                    <a:pt x="232776" y="132165"/>
                    <a:pt x="218981" y="125584"/>
                  </a:cubicBezTo>
                  <a:lnTo>
                    <a:pt x="218981" y="99659"/>
                  </a:lnTo>
                  <a:cubicBezTo>
                    <a:pt x="225006" y="98945"/>
                    <a:pt x="231111" y="99659"/>
                    <a:pt x="237136" y="101721"/>
                  </a:cubicBezTo>
                  <a:cubicBezTo>
                    <a:pt x="250218" y="106398"/>
                    <a:pt x="260208" y="118053"/>
                    <a:pt x="262587" y="131531"/>
                  </a:cubicBezTo>
                  <a:cubicBezTo>
                    <a:pt x="265520" y="147705"/>
                    <a:pt x="258622" y="163165"/>
                    <a:pt x="246016" y="171727"/>
                  </a:cubicBezTo>
                  <a:close/>
                </a:path>
              </a:pathLst>
            </a:custGeom>
            <a:solidFill>
              <a:schemeClr val="bg1"/>
            </a:solidFill>
            <a:ln w="7928"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3BFD8F3-461F-6274-9E1A-3B9BA77F988E}"/>
                </a:ext>
              </a:extLst>
            </p:cNvPr>
            <p:cNvSpPr/>
            <p:nvPr/>
          </p:nvSpPr>
          <p:spPr>
            <a:xfrm>
              <a:off x="6700380" y="3260219"/>
              <a:ext cx="139935" cy="295884"/>
            </a:xfrm>
            <a:custGeom>
              <a:avLst/>
              <a:gdLst>
                <a:gd name="connsiteX0" fmla="*/ 124237 w 139935"/>
                <a:gd name="connsiteY0" fmla="*/ 295885 h 295884"/>
                <a:gd name="connsiteX1" fmla="*/ 15698 w 139935"/>
                <a:gd name="connsiteY1" fmla="*/ 295885 h 295884"/>
                <a:gd name="connsiteX2" fmla="*/ 0 w 139935"/>
                <a:gd name="connsiteY2" fmla="*/ 280187 h 295884"/>
                <a:gd name="connsiteX3" fmla="*/ 0 w 139935"/>
                <a:gd name="connsiteY3" fmla="*/ 15698 h 295884"/>
                <a:gd name="connsiteX4" fmla="*/ 15698 w 139935"/>
                <a:gd name="connsiteY4" fmla="*/ 0 h 295884"/>
                <a:gd name="connsiteX5" fmla="*/ 124237 w 139935"/>
                <a:gd name="connsiteY5" fmla="*/ 0 h 295884"/>
                <a:gd name="connsiteX6" fmla="*/ 139935 w 139935"/>
                <a:gd name="connsiteY6" fmla="*/ 15698 h 295884"/>
                <a:gd name="connsiteX7" fmla="*/ 139935 w 139935"/>
                <a:gd name="connsiteY7" fmla="*/ 280187 h 295884"/>
                <a:gd name="connsiteX8" fmla="*/ 124237 w 139935"/>
                <a:gd name="connsiteY8" fmla="*/ 295885 h 29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5" h="295884">
                  <a:moveTo>
                    <a:pt x="124237" y="295885"/>
                  </a:moveTo>
                  <a:lnTo>
                    <a:pt x="15698" y="295885"/>
                  </a:lnTo>
                  <a:cubicBezTo>
                    <a:pt x="6977" y="295885"/>
                    <a:pt x="0" y="288829"/>
                    <a:pt x="0" y="280187"/>
                  </a:cubicBezTo>
                  <a:lnTo>
                    <a:pt x="0" y="15698"/>
                  </a:lnTo>
                  <a:cubicBezTo>
                    <a:pt x="0" y="6976"/>
                    <a:pt x="7056" y="0"/>
                    <a:pt x="15698" y="0"/>
                  </a:cubicBezTo>
                  <a:lnTo>
                    <a:pt x="124237" y="0"/>
                  </a:lnTo>
                  <a:cubicBezTo>
                    <a:pt x="132958" y="0"/>
                    <a:pt x="139935" y="7056"/>
                    <a:pt x="139935" y="15698"/>
                  </a:cubicBezTo>
                  <a:lnTo>
                    <a:pt x="139935" y="280187"/>
                  </a:lnTo>
                  <a:cubicBezTo>
                    <a:pt x="139935" y="288829"/>
                    <a:pt x="132879" y="295885"/>
                    <a:pt x="124237" y="295885"/>
                  </a:cubicBezTo>
                  <a:close/>
                </a:path>
              </a:pathLst>
            </a:custGeom>
            <a:solidFill>
              <a:srgbClr val="FFBB22"/>
            </a:solidFill>
            <a:ln w="7928" cap="flat">
              <a:noFill/>
              <a:prstDash val="solid"/>
              <a:miter/>
            </a:ln>
          </p:spPr>
          <p:txBody>
            <a:bodyPr rtlCol="0" anchor="ctr"/>
            <a:lstStyle/>
            <a:p>
              <a:endParaRPr lang="en-GB"/>
            </a:p>
          </p:txBody>
        </p:sp>
      </p:grpSp>
      <p:grpSp>
        <p:nvGrpSpPr>
          <p:cNvPr id="25" name="Group 24">
            <a:extLst>
              <a:ext uri="{FF2B5EF4-FFF2-40B4-BE49-F238E27FC236}">
                <a16:creationId xmlns:a16="http://schemas.microsoft.com/office/drawing/2014/main" id="{3BD3F4B5-D86F-9CF5-D323-B644678FAC1D}"/>
              </a:ext>
              <a:ext uri="{C183D7F6-B498-43B3-948B-1728B52AA6E4}">
                <adec:decorative xmlns:adec="http://schemas.microsoft.com/office/drawing/2017/decorative" val="1"/>
              </a:ext>
            </a:extLst>
          </p:cNvPr>
          <p:cNvGrpSpPr>
            <a:grpSpLocks noChangeAspect="1"/>
          </p:cNvGrpSpPr>
          <p:nvPr/>
        </p:nvGrpSpPr>
        <p:grpSpPr>
          <a:xfrm>
            <a:off x="5065992" y="4680038"/>
            <a:ext cx="440814" cy="926507"/>
            <a:chOff x="6656694" y="3017771"/>
            <a:chExt cx="279138" cy="586695"/>
          </a:xfrm>
        </p:grpSpPr>
        <p:sp>
          <p:nvSpPr>
            <p:cNvPr id="26" name="Freeform: Shape 25">
              <a:extLst>
                <a:ext uri="{FF2B5EF4-FFF2-40B4-BE49-F238E27FC236}">
                  <a16:creationId xmlns:a16="http://schemas.microsoft.com/office/drawing/2014/main" id="{391AF03B-2CE7-43B8-A913-3D1E3C1DEA74}"/>
                </a:ext>
              </a:extLst>
            </p:cNvPr>
            <p:cNvSpPr/>
            <p:nvPr/>
          </p:nvSpPr>
          <p:spPr>
            <a:xfrm>
              <a:off x="6656694" y="3017771"/>
              <a:ext cx="279138" cy="586695"/>
            </a:xfrm>
            <a:custGeom>
              <a:avLst/>
              <a:gdLst>
                <a:gd name="connsiteX0" fmla="*/ 278205 w 279138"/>
                <a:gd name="connsiteY0" fmla="*/ 128677 h 586695"/>
                <a:gd name="connsiteX1" fmla="*/ 242448 w 279138"/>
                <a:gd name="connsiteY1" fmla="*/ 86736 h 586695"/>
                <a:gd name="connsiteX2" fmla="*/ 216761 w 279138"/>
                <a:gd name="connsiteY2" fmla="*/ 83882 h 586695"/>
                <a:gd name="connsiteX3" fmla="*/ 113613 w 279138"/>
                <a:gd name="connsiteY3" fmla="*/ 0 h 586695"/>
                <a:gd name="connsiteX4" fmla="*/ 8246 w 279138"/>
                <a:gd name="connsiteY4" fmla="*/ 105367 h 586695"/>
                <a:gd name="connsiteX5" fmla="*/ 58273 w 279138"/>
                <a:gd name="connsiteY5" fmla="*/ 194878 h 586695"/>
                <a:gd name="connsiteX6" fmla="*/ 34568 w 279138"/>
                <a:gd name="connsiteY6" fmla="*/ 194878 h 586695"/>
                <a:gd name="connsiteX7" fmla="*/ 0 w 279138"/>
                <a:gd name="connsiteY7" fmla="*/ 229446 h 586695"/>
                <a:gd name="connsiteX8" fmla="*/ 0 w 279138"/>
                <a:gd name="connsiteY8" fmla="*/ 552129 h 586695"/>
                <a:gd name="connsiteX9" fmla="*/ 34568 w 279138"/>
                <a:gd name="connsiteY9" fmla="*/ 586696 h 586695"/>
                <a:gd name="connsiteX10" fmla="*/ 192579 w 279138"/>
                <a:gd name="connsiteY10" fmla="*/ 586696 h 586695"/>
                <a:gd name="connsiteX11" fmla="*/ 227147 w 279138"/>
                <a:gd name="connsiteY11" fmla="*/ 552129 h 586695"/>
                <a:gd name="connsiteX12" fmla="*/ 227147 w 279138"/>
                <a:gd name="connsiteY12" fmla="*/ 229446 h 586695"/>
                <a:gd name="connsiteX13" fmla="*/ 192579 w 279138"/>
                <a:gd name="connsiteY13" fmla="*/ 194878 h 586695"/>
                <a:gd name="connsiteX14" fmla="*/ 168874 w 279138"/>
                <a:gd name="connsiteY14" fmla="*/ 194878 h 586695"/>
                <a:gd name="connsiteX15" fmla="*/ 212876 w 279138"/>
                <a:gd name="connsiteY15" fmla="*/ 140252 h 586695"/>
                <a:gd name="connsiteX16" fmla="*/ 230794 w 279138"/>
                <a:gd name="connsiteY16" fmla="*/ 163244 h 586695"/>
                <a:gd name="connsiteX17" fmla="*/ 226195 w 279138"/>
                <a:gd name="connsiteY17" fmla="*/ 181796 h 586695"/>
                <a:gd name="connsiteX18" fmla="*/ 226830 w 279138"/>
                <a:gd name="connsiteY18" fmla="*/ 190280 h 586695"/>
                <a:gd name="connsiteX19" fmla="*/ 233172 w 279138"/>
                <a:gd name="connsiteY19" fmla="*/ 193451 h 586695"/>
                <a:gd name="connsiteX20" fmla="*/ 234758 w 279138"/>
                <a:gd name="connsiteY20" fmla="*/ 193293 h 586695"/>
                <a:gd name="connsiteX21" fmla="*/ 278205 w 279138"/>
                <a:gd name="connsiteY21" fmla="*/ 128677 h 586695"/>
                <a:gd name="connsiteX22" fmla="*/ 200270 w 279138"/>
                <a:gd name="connsiteY22" fmla="*/ 83327 h 586695"/>
                <a:gd name="connsiteX23" fmla="*/ 123523 w 279138"/>
                <a:gd name="connsiteY23" fmla="*/ 16570 h 586695"/>
                <a:gd name="connsiteX24" fmla="*/ 200270 w 279138"/>
                <a:gd name="connsiteY24" fmla="*/ 83327 h 586695"/>
                <a:gd name="connsiteX25" fmla="*/ 103782 w 279138"/>
                <a:gd name="connsiteY25" fmla="*/ 16491 h 586695"/>
                <a:gd name="connsiteX26" fmla="*/ 26956 w 279138"/>
                <a:gd name="connsiteY26" fmla="*/ 83406 h 586695"/>
                <a:gd name="connsiteX27" fmla="*/ 103782 w 279138"/>
                <a:gd name="connsiteY27" fmla="*/ 16491 h 586695"/>
                <a:gd name="connsiteX28" fmla="*/ 192659 w 279138"/>
                <a:gd name="connsiteY28" fmla="*/ 210735 h 586695"/>
                <a:gd name="connsiteX29" fmla="*/ 211369 w 279138"/>
                <a:gd name="connsiteY29" fmla="*/ 229446 h 586695"/>
                <a:gd name="connsiteX30" fmla="*/ 211369 w 279138"/>
                <a:gd name="connsiteY30" fmla="*/ 552129 h 586695"/>
                <a:gd name="connsiteX31" fmla="*/ 192659 w 279138"/>
                <a:gd name="connsiteY31" fmla="*/ 570839 h 586695"/>
                <a:gd name="connsiteX32" fmla="*/ 34647 w 279138"/>
                <a:gd name="connsiteY32" fmla="*/ 570839 h 586695"/>
                <a:gd name="connsiteX33" fmla="*/ 15936 w 279138"/>
                <a:gd name="connsiteY33" fmla="*/ 552129 h 586695"/>
                <a:gd name="connsiteX34" fmla="*/ 15936 w 279138"/>
                <a:gd name="connsiteY34" fmla="*/ 229446 h 586695"/>
                <a:gd name="connsiteX35" fmla="*/ 34647 w 279138"/>
                <a:gd name="connsiteY35" fmla="*/ 210735 h 586695"/>
                <a:gd name="connsiteX36" fmla="*/ 192659 w 279138"/>
                <a:gd name="connsiteY36" fmla="*/ 210735 h 586695"/>
                <a:gd name="connsiteX37" fmla="*/ 113613 w 279138"/>
                <a:gd name="connsiteY37" fmla="*/ 194878 h 586695"/>
                <a:gd name="connsiteX38" fmla="*/ 24102 w 279138"/>
                <a:gd name="connsiteY38" fmla="*/ 105367 h 586695"/>
                <a:gd name="connsiteX39" fmla="*/ 24419 w 279138"/>
                <a:gd name="connsiteY39" fmla="*/ 99262 h 586695"/>
                <a:gd name="connsiteX40" fmla="*/ 26005 w 279138"/>
                <a:gd name="connsiteY40" fmla="*/ 99262 h 586695"/>
                <a:gd name="connsiteX41" fmla="*/ 113613 w 279138"/>
                <a:gd name="connsiteY41" fmla="*/ 36232 h 586695"/>
                <a:gd name="connsiteX42" fmla="*/ 201221 w 279138"/>
                <a:gd name="connsiteY42" fmla="*/ 99262 h 586695"/>
                <a:gd name="connsiteX43" fmla="*/ 202807 w 279138"/>
                <a:gd name="connsiteY43" fmla="*/ 99262 h 586695"/>
                <a:gd name="connsiteX44" fmla="*/ 203124 w 279138"/>
                <a:gd name="connsiteY44" fmla="*/ 105367 h 586695"/>
                <a:gd name="connsiteX45" fmla="*/ 113613 w 279138"/>
                <a:gd name="connsiteY45" fmla="*/ 194878 h 586695"/>
                <a:gd name="connsiteX46" fmla="*/ 246016 w 279138"/>
                <a:gd name="connsiteY46" fmla="*/ 171727 h 586695"/>
                <a:gd name="connsiteX47" fmla="*/ 246651 w 279138"/>
                <a:gd name="connsiteY47" fmla="*/ 163244 h 586695"/>
                <a:gd name="connsiteX48" fmla="*/ 218981 w 279138"/>
                <a:gd name="connsiteY48" fmla="*/ 125584 h 586695"/>
                <a:gd name="connsiteX49" fmla="*/ 218981 w 279138"/>
                <a:gd name="connsiteY49" fmla="*/ 99659 h 586695"/>
                <a:gd name="connsiteX50" fmla="*/ 237136 w 279138"/>
                <a:gd name="connsiteY50" fmla="*/ 101721 h 586695"/>
                <a:gd name="connsiteX51" fmla="*/ 262587 w 279138"/>
                <a:gd name="connsiteY51" fmla="*/ 131531 h 586695"/>
                <a:gd name="connsiteX52" fmla="*/ 246016 w 279138"/>
                <a:gd name="connsiteY52" fmla="*/ 171727 h 5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9138" h="586695">
                  <a:moveTo>
                    <a:pt x="278205" y="128677"/>
                  </a:moveTo>
                  <a:cubicBezTo>
                    <a:pt x="274796" y="109728"/>
                    <a:pt x="260763" y="93316"/>
                    <a:pt x="242448" y="86736"/>
                  </a:cubicBezTo>
                  <a:cubicBezTo>
                    <a:pt x="233965" y="83723"/>
                    <a:pt x="225323" y="82772"/>
                    <a:pt x="216761" y="83882"/>
                  </a:cubicBezTo>
                  <a:cubicBezTo>
                    <a:pt x="206850" y="36074"/>
                    <a:pt x="164354" y="0"/>
                    <a:pt x="113613" y="0"/>
                  </a:cubicBezTo>
                  <a:cubicBezTo>
                    <a:pt x="55498" y="0"/>
                    <a:pt x="8246" y="47253"/>
                    <a:pt x="8246" y="105367"/>
                  </a:cubicBezTo>
                  <a:cubicBezTo>
                    <a:pt x="8246" y="143186"/>
                    <a:pt x="28304" y="176246"/>
                    <a:pt x="58273" y="194878"/>
                  </a:cubicBezTo>
                  <a:lnTo>
                    <a:pt x="34568" y="194878"/>
                  </a:lnTo>
                  <a:cubicBezTo>
                    <a:pt x="15460" y="194878"/>
                    <a:pt x="0" y="210418"/>
                    <a:pt x="0" y="229446"/>
                  </a:cubicBezTo>
                  <a:lnTo>
                    <a:pt x="0" y="552129"/>
                  </a:lnTo>
                  <a:cubicBezTo>
                    <a:pt x="0" y="571236"/>
                    <a:pt x="15540" y="586696"/>
                    <a:pt x="34568" y="586696"/>
                  </a:cubicBezTo>
                  <a:lnTo>
                    <a:pt x="192579" y="586696"/>
                  </a:lnTo>
                  <a:cubicBezTo>
                    <a:pt x="211686" y="586696"/>
                    <a:pt x="227147" y="571156"/>
                    <a:pt x="227147" y="552129"/>
                  </a:cubicBezTo>
                  <a:lnTo>
                    <a:pt x="227147" y="229446"/>
                  </a:lnTo>
                  <a:cubicBezTo>
                    <a:pt x="227147" y="210338"/>
                    <a:pt x="211607" y="194878"/>
                    <a:pt x="192579" y="194878"/>
                  </a:cubicBezTo>
                  <a:lnTo>
                    <a:pt x="168874" y="194878"/>
                  </a:lnTo>
                  <a:cubicBezTo>
                    <a:pt x="189170" y="182272"/>
                    <a:pt x="204789" y="163086"/>
                    <a:pt x="212876" y="140252"/>
                  </a:cubicBezTo>
                  <a:cubicBezTo>
                    <a:pt x="225720" y="146515"/>
                    <a:pt x="230794" y="151193"/>
                    <a:pt x="230794" y="163244"/>
                  </a:cubicBezTo>
                  <a:cubicBezTo>
                    <a:pt x="230794" y="169825"/>
                    <a:pt x="229208" y="176009"/>
                    <a:pt x="226195" y="181796"/>
                  </a:cubicBezTo>
                  <a:cubicBezTo>
                    <a:pt x="224768" y="184492"/>
                    <a:pt x="225006" y="187822"/>
                    <a:pt x="226830" y="190280"/>
                  </a:cubicBezTo>
                  <a:cubicBezTo>
                    <a:pt x="228336" y="192341"/>
                    <a:pt x="230715" y="193451"/>
                    <a:pt x="233172" y="193451"/>
                  </a:cubicBezTo>
                  <a:cubicBezTo>
                    <a:pt x="233727" y="193451"/>
                    <a:pt x="234203" y="193372"/>
                    <a:pt x="234758" y="193293"/>
                  </a:cubicBezTo>
                  <a:cubicBezTo>
                    <a:pt x="264569" y="187267"/>
                    <a:pt x="283676" y="158883"/>
                    <a:pt x="278205" y="128677"/>
                  </a:cubicBezTo>
                  <a:close/>
                  <a:moveTo>
                    <a:pt x="200270" y="83327"/>
                  </a:moveTo>
                  <a:cubicBezTo>
                    <a:pt x="146833" y="82534"/>
                    <a:pt x="128835" y="36946"/>
                    <a:pt x="123523" y="16570"/>
                  </a:cubicBezTo>
                  <a:cubicBezTo>
                    <a:pt x="160787" y="20613"/>
                    <a:pt x="191152" y="47728"/>
                    <a:pt x="200270" y="83327"/>
                  </a:cubicBezTo>
                  <a:close/>
                  <a:moveTo>
                    <a:pt x="103782" y="16491"/>
                  </a:moveTo>
                  <a:cubicBezTo>
                    <a:pt x="98470" y="36946"/>
                    <a:pt x="80631" y="82851"/>
                    <a:pt x="26956" y="83406"/>
                  </a:cubicBezTo>
                  <a:cubicBezTo>
                    <a:pt x="36074" y="47808"/>
                    <a:pt x="66439" y="20613"/>
                    <a:pt x="103782" y="16491"/>
                  </a:cubicBezTo>
                  <a:close/>
                  <a:moveTo>
                    <a:pt x="192659" y="210735"/>
                  </a:moveTo>
                  <a:cubicBezTo>
                    <a:pt x="202965" y="210735"/>
                    <a:pt x="211369" y="219139"/>
                    <a:pt x="211369" y="229446"/>
                  </a:cubicBezTo>
                  <a:lnTo>
                    <a:pt x="211369" y="552129"/>
                  </a:lnTo>
                  <a:cubicBezTo>
                    <a:pt x="211369" y="562435"/>
                    <a:pt x="202965" y="570839"/>
                    <a:pt x="192659" y="570839"/>
                  </a:cubicBezTo>
                  <a:lnTo>
                    <a:pt x="34647" y="570839"/>
                  </a:lnTo>
                  <a:cubicBezTo>
                    <a:pt x="24340" y="570839"/>
                    <a:pt x="15936" y="562435"/>
                    <a:pt x="15936" y="552129"/>
                  </a:cubicBezTo>
                  <a:lnTo>
                    <a:pt x="15936" y="229446"/>
                  </a:lnTo>
                  <a:cubicBezTo>
                    <a:pt x="15936" y="219139"/>
                    <a:pt x="24340" y="210735"/>
                    <a:pt x="34647" y="210735"/>
                  </a:cubicBezTo>
                  <a:lnTo>
                    <a:pt x="192659" y="210735"/>
                  </a:lnTo>
                  <a:close/>
                  <a:moveTo>
                    <a:pt x="113613" y="194878"/>
                  </a:moveTo>
                  <a:cubicBezTo>
                    <a:pt x="64299" y="194878"/>
                    <a:pt x="24102" y="154761"/>
                    <a:pt x="24102" y="105367"/>
                  </a:cubicBezTo>
                  <a:cubicBezTo>
                    <a:pt x="24102" y="103306"/>
                    <a:pt x="24261" y="101324"/>
                    <a:pt x="24419" y="99262"/>
                  </a:cubicBezTo>
                  <a:cubicBezTo>
                    <a:pt x="24974" y="99262"/>
                    <a:pt x="25450" y="99262"/>
                    <a:pt x="26005" y="99262"/>
                  </a:cubicBezTo>
                  <a:cubicBezTo>
                    <a:pt x="78570" y="99262"/>
                    <a:pt x="102910" y="62872"/>
                    <a:pt x="113613" y="36232"/>
                  </a:cubicBezTo>
                  <a:cubicBezTo>
                    <a:pt x="124317" y="62792"/>
                    <a:pt x="148577" y="99262"/>
                    <a:pt x="201221" y="99262"/>
                  </a:cubicBezTo>
                  <a:cubicBezTo>
                    <a:pt x="201776" y="99262"/>
                    <a:pt x="202252" y="99262"/>
                    <a:pt x="202807" y="99262"/>
                  </a:cubicBezTo>
                  <a:cubicBezTo>
                    <a:pt x="202965" y="101324"/>
                    <a:pt x="203124" y="103306"/>
                    <a:pt x="203124" y="105367"/>
                  </a:cubicBezTo>
                  <a:cubicBezTo>
                    <a:pt x="203124" y="154761"/>
                    <a:pt x="163007" y="194878"/>
                    <a:pt x="113613" y="194878"/>
                  </a:cubicBezTo>
                  <a:close/>
                  <a:moveTo>
                    <a:pt x="246016" y="171727"/>
                  </a:moveTo>
                  <a:cubicBezTo>
                    <a:pt x="246492" y="168953"/>
                    <a:pt x="246651" y="166098"/>
                    <a:pt x="246651" y="163244"/>
                  </a:cubicBezTo>
                  <a:cubicBezTo>
                    <a:pt x="246651" y="140807"/>
                    <a:pt x="232776" y="132165"/>
                    <a:pt x="218981" y="125584"/>
                  </a:cubicBezTo>
                  <a:lnTo>
                    <a:pt x="218981" y="99659"/>
                  </a:lnTo>
                  <a:cubicBezTo>
                    <a:pt x="225006" y="98945"/>
                    <a:pt x="231111" y="99659"/>
                    <a:pt x="237136" y="101721"/>
                  </a:cubicBezTo>
                  <a:cubicBezTo>
                    <a:pt x="250218" y="106398"/>
                    <a:pt x="260208" y="118053"/>
                    <a:pt x="262587" y="131531"/>
                  </a:cubicBezTo>
                  <a:cubicBezTo>
                    <a:pt x="265520" y="147705"/>
                    <a:pt x="258622" y="163165"/>
                    <a:pt x="246016" y="171727"/>
                  </a:cubicBezTo>
                  <a:close/>
                </a:path>
              </a:pathLst>
            </a:custGeom>
            <a:solidFill>
              <a:schemeClr val="bg1"/>
            </a:solidFill>
            <a:ln w="7928"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32AC8D24-A581-8274-2F54-0A466EB10431}"/>
                </a:ext>
              </a:extLst>
            </p:cNvPr>
            <p:cNvSpPr/>
            <p:nvPr/>
          </p:nvSpPr>
          <p:spPr>
            <a:xfrm>
              <a:off x="6700380" y="3260219"/>
              <a:ext cx="139935" cy="295884"/>
            </a:xfrm>
            <a:custGeom>
              <a:avLst/>
              <a:gdLst>
                <a:gd name="connsiteX0" fmla="*/ 124237 w 139935"/>
                <a:gd name="connsiteY0" fmla="*/ 295885 h 295884"/>
                <a:gd name="connsiteX1" fmla="*/ 15698 w 139935"/>
                <a:gd name="connsiteY1" fmla="*/ 295885 h 295884"/>
                <a:gd name="connsiteX2" fmla="*/ 0 w 139935"/>
                <a:gd name="connsiteY2" fmla="*/ 280187 h 295884"/>
                <a:gd name="connsiteX3" fmla="*/ 0 w 139935"/>
                <a:gd name="connsiteY3" fmla="*/ 15698 h 295884"/>
                <a:gd name="connsiteX4" fmla="*/ 15698 w 139935"/>
                <a:gd name="connsiteY4" fmla="*/ 0 h 295884"/>
                <a:gd name="connsiteX5" fmla="*/ 124237 w 139935"/>
                <a:gd name="connsiteY5" fmla="*/ 0 h 295884"/>
                <a:gd name="connsiteX6" fmla="*/ 139935 w 139935"/>
                <a:gd name="connsiteY6" fmla="*/ 15698 h 295884"/>
                <a:gd name="connsiteX7" fmla="*/ 139935 w 139935"/>
                <a:gd name="connsiteY7" fmla="*/ 280187 h 295884"/>
                <a:gd name="connsiteX8" fmla="*/ 124237 w 139935"/>
                <a:gd name="connsiteY8" fmla="*/ 295885 h 29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5" h="295884">
                  <a:moveTo>
                    <a:pt x="124237" y="295885"/>
                  </a:moveTo>
                  <a:lnTo>
                    <a:pt x="15698" y="295885"/>
                  </a:lnTo>
                  <a:cubicBezTo>
                    <a:pt x="6977" y="295885"/>
                    <a:pt x="0" y="288829"/>
                    <a:pt x="0" y="280187"/>
                  </a:cubicBezTo>
                  <a:lnTo>
                    <a:pt x="0" y="15698"/>
                  </a:lnTo>
                  <a:cubicBezTo>
                    <a:pt x="0" y="6976"/>
                    <a:pt x="7056" y="0"/>
                    <a:pt x="15698" y="0"/>
                  </a:cubicBezTo>
                  <a:lnTo>
                    <a:pt x="124237" y="0"/>
                  </a:lnTo>
                  <a:cubicBezTo>
                    <a:pt x="132958" y="0"/>
                    <a:pt x="139935" y="7056"/>
                    <a:pt x="139935" y="15698"/>
                  </a:cubicBezTo>
                  <a:lnTo>
                    <a:pt x="139935" y="280187"/>
                  </a:lnTo>
                  <a:cubicBezTo>
                    <a:pt x="139935" y="288829"/>
                    <a:pt x="132879" y="295885"/>
                    <a:pt x="124237" y="295885"/>
                  </a:cubicBezTo>
                  <a:close/>
                </a:path>
              </a:pathLst>
            </a:custGeom>
            <a:solidFill>
              <a:srgbClr val="FFBB22"/>
            </a:solidFill>
            <a:ln w="7928" cap="flat">
              <a:noFill/>
              <a:prstDash val="solid"/>
              <a:miter/>
            </a:ln>
          </p:spPr>
          <p:txBody>
            <a:bodyPr rtlCol="0" anchor="ctr"/>
            <a:lstStyle/>
            <a:p>
              <a:endParaRPr lang="en-GB"/>
            </a:p>
          </p:txBody>
        </p:sp>
      </p:grpSp>
      <p:grpSp>
        <p:nvGrpSpPr>
          <p:cNvPr id="28" name="Group 27">
            <a:extLst>
              <a:ext uri="{FF2B5EF4-FFF2-40B4-BE49-F238E27FC236}">
                <a16:creationId xmlns:a16="http://schemas.microsoft.com/office/drawing/2014/main" id="{EE68CFD8-8420-40A4-6356-9FE3C769C0A0}"/>
              </a:ext>
              <a:ext uri="{C183D7F6-B498-43B3-948B-1728B52AA6E4}">
                <adec:decorative xmlns:adec="http://schemas.microsoft.com/office/drawing/2017/decorative" val="1"/>
              </a:ext>
            </a:extLst>
          </p:cNvPr>
          <p:cNvGrpSpPr>
            <a:grpSpLocks noChangeAspect="1"/>
          </p:cNvGrpSpPr>
          <p:nvPr/>
        </p:nvGrpSpPr>
        <p:grpSpPr>
          <a:xfrm>
            <a:off x="5600475" y="4403558"/>
            <a:ext cx="572357" cy="1202986"/>
            <a:chOff x="6656694" y="3017771"/>
            <a:chExt cx="279138" cy="586695"/>
          </a:xfrm>
        </p:grpSpPr>
        <p:sp>
          <p:nvSpPr>
            <p:cNvPr id="29" name="Freeform: Shape 28">
              <a:extLst>
                <a:ext uri="{FF2B5EF4-FFF2-40B4-BE49-F238E27FC236}">
                  <a16:creationId xmlns:a16="http://schemas.microsoft.com/office/drawing/2014/main" id="{AA389B20-9132-D2A5-A3F8-7DF5BE6A2BD0}"/>
                </a:ext>
              </a:extLst>
            </p:cNvPr>
            <p:cNvSpPr/>
            <p:nvPr/>
          </p:nvSpPr>
          <p:spPr>
            <a:xfrm>
              <a:off x="6656694" y="3017771"/>
              <a:ext cx="279138" cy="586695"/>
            </a:xfrm>
            <a:custGeom>
              <a:avLst/>
              <a:gdLst>
                <a:gd name="connsiteX0" fmla="*/ 278205 w 279138"/>
                <a:gd name="connsiteY0" fmla="*/ 128677 h 586695"/>
                <a:gd name="connsiteX1" fmla="*/ 242448 w 279138"/>
                <a:gd name="connsiteY1" fmla="*/ 86736 h 586695"/>
                <a:gd name="connsiteX2" fmla="*/ 216761 w 279138"/>
                <a:gd name="connsiteY2" fmla="*/ 83882 h 586695"/>
                <a:gd name="connsiteX3" fmla="*/ 113613 w 279138"/>
                <a:gd name="connsiteY3" fmla="*/ 0 h 586695"/>
                <a:gd name="connsiteX4" fmla="*/ 8246 w 279138"/>
                <a:gd name="connsiteY4" fmla="*/ 105367 h 586695"/>
                <a:gd name="connsiteX5" fmla="*/ 58273 w 279138"/>
                <a:gd name="connsiteY5" fmla="*/ 194878 h 586695"/>
                <a:gd name="connsiteX6" fmla="*/ 34568 w 279138"/>
                <a:gd name="connsiteY6" fmla="*/ 194878 h 586695"/>
                <a:gd name="connsiteX7" fmla="*/ 0 w 279138"/>
                <a:gd name="connsiteY7" fmla="*/ 229446 h 586695"/>
                <a:gd name="connsiteX8" fmla="*/ 0 w 279138"/>
                <a:gd name="connsiteY8" fmla="*/ 552129 h 586695"/>
                <a:gd name="connsiteX9" fmla="*/ 34568 w 279138"/>
                <a:gd name="connsiteY9" fmla="*/ 586696 h 586695"/>
                <a:gd name="connsiteX10" fmla="*/ 192579 w 279138"/>
                <a:gd name="connsiteY10" fmla="*/ 586696 h 586695"/>
                <a:gd name="connsiteX11" fmla="*/ 227147 w 279138"/>
                <a:gd name="connsiteY11" fmla="*/ 552129 h 586695"/>
                <a:gd name="connsiteX12" fmla="*/ 227147 w 279138"/>
                <a:gd name="connsiteY12" fmla="*/ 229446 h 586695"/>
                <a:gd name="connsiteX13" fmla="*/ 192579 w 279138"/>
                <a:gd name="connsiteY13" fmla="*/ 194878 h 586695"/>
                <a:gd name="connsiteX14" fmla="*/ 168874 w 279138"/>
                <a:gd name="connsiteY14" fmla="*/ 194878 h 586695"/>
                <a:gd name="connsiteX15" fmla="*/ 212876 w 279138"/>
                <a:gd name="connsiteY15" fmla="*/ 140252 h 586695"/>
                <a:gd name="connsiteX16" fmla="*/ 230794 w 279138"/>
                <a:gd name="connsiteY16" fmla="*/ 163244 h 586695"/>
                <a:gd name="connsiteX17" fmla="*/ 226195 w 279138"/>
                <a:gd name="connsiteY17" fmla="*/ 181796 h 586695"/>
                <a:gd name="connsiteX18" fmla="*/ 226830 w 279138"/>
                <a:gd name="connsiteY18" fmla="*/ 190280 h 586695"/>
                <a:gd name="connsiteX19" fmla="*/ 233172 w 279138"/>
                <a:gd name="connsiteY19" fmla="*/ 193451 h 586695"/>
                <a:gd name="connsiteX20" fmla="*/ 234758 w 279138"/>
                <a:gd name="connsiteY20" fmla="*/ 193293 h 586695"/>
                <a:gd name="connsiteX21" fmla="*/ 278205 w 279138"/>
                <a:gd name="connsiteY21" fmla="*/ 128677 h 586695"/>
                <a:gd name="connsiteX22" fmla="*/ 200270 w 279138"/>
                <a:gd name="connsiteY22" fmla="*/ 83327 h 586695"/>
                <a:gd name="connsiteX23" fmla="*/ 123523 w 279138"/>
                <a:gd name="connsiteY23" fmla="*/ 16570 h 586695"/>
                <a:gd name="connsiteX24" fmla="*/ 200270 w 279138"/>
                <a:gd name="connsiteY24" fmla="*/ 83327 h 586695"/>
                <a:gd name="connsiteX25" fmla="*/ 103782 w 279138"/>
                <a:gd name="connsiteY25" fmla="*/ 16491 h 586695"/>
                <a:gd name="connsiteX26" fmla="*/ 26956 w 279138"/>
                <a:gd name="connsiteY26" fmla="*/ 83406 h 586695"/>
                <a:gd name="connsiteX27" fmla="*/ 103782 w 279138"/>
                <a:gd name="connsiteY27" fmla="*/ 16491 h 586695"/>
                <a:gd name="connsiteX28" fmla="*/ 192659 w 279138"/>
                <a:gd name="connsiteY28" fmla="*/ 210735 h 586695"/>
                <a:gd name="connsiteX29" fmla="*/ 211369 w 279138"/>
                <a:gd name="connsiteY29" fmla="*/ 229446 h 586695"/>
                <a:gd name="connsiteX30" fmla="*/ 211369 w 279138"/>
                <a:gd name="connsiteY30" fmla="*/ 552129 h 586695"/>
                <a:gd name="connsiteX31" fmla="*/ 192659 w 279138"/>
                <a:gd name="connsiteY31" fmla="*/ 570839 h 586695"/>
                <a:gd name="connsiteX32" fmla="*/ 34647 w 279138"/>
                <a:gd name="connsiteY32" fmla="*/ 570839 h 586695"/>
                <a:gd name="connsiteX33" fmla="*/ 15936 w 279138"/>
                <a:gd name="connsiteY33" fmla="*/ 552129 h 586695"/>
                <a:gd name="connsiteX34" fmla="*/ 15936 w 279138"/>
                <a:gd name="connsiteY34" fmla="*/ 229446 h 586695"/>
                <a:gd name="connsiteX35" fmla="*/ 34647 w 279138"/>
                <a:gd name="connsiteY35" fmla="*/ 210735 h 586695"/>
                <a:gd name="connsiteX36" fmla="*/ 192659 w 279138"/>
                <a:gd name="connsiteY36" fmla="*/ 210735 h 586695"/>
                <a:gd name="connsiteX37" fmla="*/ 113613 w 279138"/>
                <a:gd name="connsiteY37" fmla="*/ 194878 h 586695"/>
                <a:gd name="connsiteX38" fmla="*/ 24102 w 279138"/>
                <a:gd name="connsiteY38" fmla="*/ 105367 h 586695"/>
                <a:gd name="connsiteX39" fmla="*/ 24419 w 279138"/>
                <a:gd name="connsiteY39" fmla="*/ 99262 h 586695"/>
                <a:gd name="connsiteX40" fmla="*/ 26005 w 279138"/>
                <a:gd name="connsiteY40" fmla="*/ 99262 h 586695"/>
                <a:gd name="connsiteX41" fmla="*/ 113613 w 279138"/>
                <a:gd name="connsiteY41" fmla="*/ 36232 h 586695"/>
                <a:gd name="connsiteX42" fmla="*/ 201221 w 279138"/>
                <a:gd name="connsiteY42" fmla="*/ 99262 h 586695"/>
                <a:gd name="connsiteX43" fmla="*/ 202807 w 279138"/>
                <a:gd name="connsiteY43" fmla="*/ 99262 h 586695"/>
                <a:gd name="connsiteX44" fmla="*/ 203124 w 279138"/>
                <a:gd name="connsiteY44" fmla="*/ 105367 h 586695"/>
                <a:gd name="connsiteX45" fmla="*/ 113613 w 279138"/>
                <a:gd name="connsiteY45" fmla="*/ 194878 h 586695"/>
                <a:gd name="connsiteX46" fmla="*/ 246016 w 279138"/>
                <a:gd name="connsiteY46" fmla="*/ 171727 h 586695"/>
                <a:gd name="connsiteX47" fmla="*/ 246651 w 279138"/>
                <a:gd name="connsiteY47" fmla="*/ 163244 h 586695"/>
                <a:gd name="connsiteX48" fmla="*/ 218981 w 279138"/>
                <a:gd name="connsiteY48" fmla="*/ 125584 h 586695"/>
                <a:gd name="connsiteX49" fmla="*/ 218981 w 279138"/>
                <a:gd name="connsiteY49" fmla="*/ 99659 h 586695"/>
                <a:gd name="connsiteX50" fmla="*/ 237136 w 279138"/>
                <a:gd name="connsiteY50" fmla="*/ 101721 h 586695"/>
                <a:gd name="connsiteX51" fmla="*/ 262587 w 279138"/>
                <a:gd name="connsiteY51" fmla="*/ 131531 h 586695"/>
                <a:gd name="connsiteX52" fmla="*/ 246016 w 279138"/>
                <a:gd name="connsiteY52" fmla="*/ 171727 h 58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9138" h="586695">
                  <a:moveTo>
                    <a:pt x="278205" y="128677"/>
                  </a:moveTo>
                  <a:cubicBezTo>
                    <a:pt x="274796" y="109728"/>
                    <a:pt x="260763" y="93316"/>
                    <a:pt x="242448" y="86736"/>
                  </a:cubicBezTo>
                  <a:cubicBezTo>
                    <a:pt x="233965" y="83723"/>
                    <a:pt x="225323" y="82772"/>
                    <a:pt x="216761" y="83882"/>
                  </a:cubicBezTo>
                  <a:cubicBezTo>
                    <a:pt x="206850" y="36074"/>
                    <a:pt x="164354" y="0"/>
                    <a:pt x="113613" y="0"/>
                  </a:cubicBezTo>
                  <a:cubicBezTo>
                    <a:pt x="55498" y="0"/>
                    <a:pt x="8246" y="47253"/>
                    <a:pt x="8246" y="105367"/>
                  </a:cubicBezTo>
                  <a:cubicBezTo>
                    <a:pt x="8246" y="143186"/>
                    <a:pt x="28304" y="176246"/>
                    <a:pt x="58273" y="194878"/>
                  </a:cubicBezTo>
                  <a:lnTo>
                    <a:pt x="34568" y="194878"/>
                  </a:lnTo>
                  <a:cubicBezTo>
                    <a:pt x="15460" y="194878"/>
                    <a:pt x="0" y="210418"/>
                    <a:pt x="0" y="229446"/>
                  </a:cubicBezTo>
                  <a:lnTo>
                    <a:pt x="0" y="552129"/>
                  </a:lnTo>
                  <a:cubicBezTo>
                    <a:pt x="0" y="571236"/>
                    <a:pt x="15540" y="586696"/>
                    <a:pt x="34568" y="586696"/>
                  </a:cubicBezTo>
                  <a:lnTo>
                    <a:pt x="192579" y="586696"/>
                  </a:lnTo>
                  <a:cubicBezTo>
                    <a:pt x="211686" y="586696"/>
                    <a:pt x="227147" y="571156"/>
                    <a:pt x="227147" y="552129"/>
                  </a:cubicBezTo>
                  <a:lnTo>
                    <a:pt x="227147" y="229446"/>
                  </a:lnTo>
                  <a:cubicBezTo>
                    <a:pt x="227147" y="210338"/>
                    <a:pt x="211607" y="194878"/>
                    <a:pt x="192579" y="194878"/>
                  </a:cubicBezTo>
                  <a:lnTo>
                    <a:pt x="168874" y="194878"/>
                  </a:lnTo>
                  <a:cubicBezTo>
                    <a:pt x="189170" y="182272"/>
                    <a:pt x="204789" y="163086"/>
                    <a:pt x="212876" y="140252"/>
                  </a:cubicBezTo>
                  <a:cubicBezTo>
                    <a:pt x="225720" y="146515"/>
                    <a:pt x="230794" y="151193"/>
                    <a:pt x="230794" y="163244"/>
                  </a:cubicBezTo>
                  <a:cubicBezTo>
                    <a:pt x="230794" y="169825"/>
                    <a:pt x="229208" y="176009"/>
                    <a:pt x="226195" y="181796"/>
                  </a:cubicBezTo>
                  <a:cubicBezTo>
                    <a:pt x="224768" y="184492"/>
                    <a:pt x="225006" y="187822"/>
                    <a:pt x="226830" y="190280"/>
                  </a:cubicBezTo>
                  <a:cubicBezTo>
                    <a:pt x="228336" y="192341"/>
                    <a:pt x="230715" y="193451"/>
                    <a:pt x="233172" y="193451"/>
                  </a:cubicBezTo>
                  <a:cubicBezTo>
                    <a:pt x="233727" y="193451"/>
                    <a:pt x="234203" y="193372"/>
                    <a:pt x="234758" y="193293"/>
                  </a:cubicBezTo>
                  <a:cubicBezTo>
                    <a:pt x="264569" y="187267"/>
                    <a:pt x="283676" y="158883"/>
                    <a:pt x="278205" y="128677"/>
                  </a:cubicBezTo>
                  <a:close/>
                  <a:moveTo>
                    <a:pt x="200270" y="83327"/>
                  </a:moveTo>
                  <a:cubicBezTo>
                    <a:pt x="146833" y="82534"/>
                    <a:pt x="128835" y="36946"/>
                    <a:pt x="123523" y="16570"/>
                  </a:cubicBezTo>
                  <a:cubicBezTo>
                    <a:pt x="160787" y="20613"/>
                    <a:pt x="191152" y="47728"/>
                    <a:pt x="200270" y="83327"/>
                  </a:cubicBezTo>
                  <a:close/>
                  <a:moveTo>
                    <a:pt x="103782" y="16491"/>
                  </a:moveTo>
                  <a:cubicBezTo>
                    <a:pt x="98470" y="36946"/>
                    <a:pt x="80631" y="82851"/>
                    <a:pt x="26956" y="83406"/>
                  </a:cubicBezTo>
                  <a:cubicBezTo>
                    <a:pt x="36074" y="47808"/>
                    <a:pt x="66439" y="20613"/>
                    <a:pt x="103782" y="16491"/>
                  </a:cubicBezTo>
                  <a:close/>
                  <a:moveTo>
                    <a:pt x="192659" y="210735"/>
                  </a:moveTo>
                  <a:cubicBezTo>
                    <a:pt x="202965" y="210735"/>
                    <a:pt x="211369" y="219139"/>
                    <a:pt x="211369" y="229446"/>
                  </a:cubicBezTo>
                  <a:lnTo>
                    <a:pt x="211369" y="552129"/>
                  </a:lnTo>
                  <a:cubicBezTo>
                    <a:pt x="211369" y="562435"/>
                    <a:pt x="202965" y="570839"/>
                    <a:pt x="192659" y="570839"/>
                  </a:cubicBezTo>
                  <a:lnTo>
                    <a:pt x="34647" y="570839"/>
                  </a:lnTo>
                  <a:cubicBezTo>
                    <a:pt x="24340" y="570839"/>
                    <a:pt x="15936" y="562435"/>
                    <a:pt x="15936" y="552129"/>
                  </a:cubicBezTo>
                  <a:lnTo>
                    <a:pt x="15936" y="229446"/>
                  </a:lnTo>
                  <a:cubicBezTo>
                    <a:pt x="15936" y="219139"/>
                    <a:pt x="24340" y="210735"/>
                    <a:pt x="34647" y="210735"/>
                  </a:cubicBezTo>
                  <a:lnTo>
                    <a:pt x="192659" y="210735"/>
                  </a:lnTo>
                  <a:close/>
                  <a:moveTo>
                    <a:pt x="113613" y="194878"/>
                  </a:moveTo>
                  <a:cubicBezTo>
                    <a:pt x="64299" y="194878"/>
                    <a:pt x="24102" y="154761"/>
                    <a:pt x="24102" y="105367"/>
                  </a:cubicBezTo>
                  <a:cubicBezTo>
                    <a:pt x="24102" y="103306"/>
                    <a:pt x="24261" y="101324"/>
                    <a:pt x="24419" y="99262"/>
                  </a:cubicBezTo>
                  <a:cubicBezTo>
                    <a:pt x="24974" y="99262"/>
                    <a:pt x="25450" y="99262"/>
                    <a:pt x="26005" y="99262"/>
                  </a:cubicBezTo>
                  <a:cubicBezTo>
                    <a:pt x="78570" y="99262"/>
                    <a:pt x="102910" y="62872"/>
                    <a:pt x="113613" y="36232"/>
                  </a:cubicBezTo>
                  <a:cubicBezTo>
                    <a:pt x="124317" y="62792"/>
                    <a:pt x="148577" y="99262"/>
                    <a:pt x="201221" y="99262"/>
                  </a:cubicBezTo>
                  <a:cubicBezTo>
                    <a:pt x="201776" y="99262"/>
                    <a:pt x="202252" y="99262"/>
                    <a:pt x="202807" y="99262"/>
                  </a:cubicBezTo>
                  <a:cubicBezTo>
                    <a:pt x="202965" y="101324"/>
                    <a:pt x="203124" y="103306"/>
                    <a:pt x="203124" y="105367"/>
                  </a:cubicBezTo>
                  <a:cubicBezTo>
                    <a:pt x="203124" y="154761"/>
                    <a:pt x="163007" y="194878"/>
                    <a:pt x="113613" y="194878"/>
                  </a:cubicBezTo>
                  <a:close/>
                  <a:moveTo>
                    <a:pt x="246016" y="171727"/>
                  </a:moveTo>
                  <a:cubicBezTo>
                    <a:pt x="246492" y="168953"/>
                    <a:pt x="246651" y="166098"/>
                    <a:pt x="246651" y="163244"/>
                  </a:cubicBezTo>
                  <a:cubicBezTo>
                    <a:pt x="246651" y="140807"/>
                    <a:pt x="232776" y="132165"/>
                    <a:pt x="218981" y="125584"/>
                  </a:cubicBezTo>
                  <a:lnTo>
                    <a:pt x="218981" y="99659"/>
                  </a:lnTo>
                  <a:cubicBezTo>
                    <a:pt x="225006" y="98945"/>
                    <a:pt x="231111" y="99659"/>
                    <a:pt x="237136" y="101721"/>
                  </a:cubicBezTo>
                  <a:cubicBezTo>
                    <a:pt x="250218" y="106398"/>
                    <a:pt x="260208" y="118053"/>
                    <a:pt x="262587" y="131531"/>
                  </a:cubicBezTo>
                  <a:cubicBezTo>
                    <a:pt x="265520" y="147705"/>
                    <a:pt x="258622" y="163165"/>
                    <a:pt x="246016" y="171727"/>
                  </a:cubicBezTo>
                  <a:close/>
                </a:path>
              </a:pathLst>
            </a:custGeom>
            <a:solidFill>
              <a:schemeClr val="bg1"/>
            </a:solidFill>
            <a:ln w="7928"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2A729F51-C06E-115A-D56D-483647CB2216}"/>
                </a:ext>
              </a:extLst>
            </p:cNvPr>
            <p:cNvSpPr/>
            <p:nvPr/>
          </p:nvSpPr>
          <p:spPr>
            <a:xfrm>
              <a:off x="6700380" y="3260219"/>
              <a:ext cx="139935" cy="295884"/>
            </a:xfrm>
            <a:custGeom>
              <a:avLst/>
              <a:gdLst>
                <a:gd name="connsiteX0" fmla="*/ 124237 w 139935"/>
                <a:gd name="connsiteY0" fmla="*/ 295885 h 295884"/>
                <a:gd name="connsiteX1" fmla="*/ 15698 w 139935"/>
                <a:gd name="connsiteY1" fmla="*/ 295885 h 295884"/>
                <a:gd name="connsiteX2" fmla="*/ 0 w 139935"/>
                <a:gd name="connsiteY2" fmla="*/ 280187 h 295884"/>
                <a:gd name="connsiteX3" fmla="*/ 0 w 139935"/>
                <a:gd name="connsiteY3" fmla="*/ 15698 h 295884"/>
                <a:gd name="connsiteX4" fmla="*/ 15698 w 139935"/>
                <a:gd name="connsiteY4" fmla="*/ 0 h 295884"/>
                <a:gd name="connsiteX5" fmla="*/ 124237 w 139935"/>
                <a:gd name="connsiteY5" fmla="*/ 0 h 295884"/>
                <a:gd name="connsiteX6" fmla="*/ 139935 w 139935"/>
                <a:gd name="connsiteY6" fmla="*/ 15698 h 295884"/>
                <a:gd name="connsiteX7" fmla="*/ 139935 w 139935"/>
                <a:gd name="connsiteY7" fmla="*/ 280187 h 295884"/>
                <a:gd name="connsiteX8" fmla="*/ 124237 w 139935"/>
                <a:gd name="connsiteY8" fmla="*/ 295885 h 295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5" h="295884">
                  <a:moveTo>
                    <a:pt x="124237" y="295885"/>
                  </a:moveTo>
                  <a:lnTo>
                    <a:pt x="15698" y="295885"/>
                  </a:lnTo>
                  <a:cubicBezTo>
                    <a:pt x="6977" y="295885"/>
                    <a:pt x="0" y="288829"/>
                    <a:pt x="0" y="280187"/>
                  </a:cubicBezTo>
                  <a:lnTo>
                    <a:pt x="0" y="15698"/>
                  </a:lnTo>
                  <a:cubicBezTo>
                    <a:pt x="0" y="6976"/>
                    <a:pt x="7056" y="0"/>
                    <a:pt x="15698" y="0"/>
                  </a:cubicBezTo>
                  <a:lnTo>
                    <a:pt x="124237" y="0"/>
                  </a:lnTo>
                  <a:cubicBezTo>
                    <a:pt x="132958" y="0"/>
                    <a:pt x="139935" y="7056"/>
                    <a:pt x="139935" y="15698"/>
                  </a:cubicBezTo>
                  <a:lnTo>
                    <a:pt x="139935" y="280187"/>
                  </a:lnTo>
                  <a:cubicBezTo>
                    <a:pt x="139935" y="288829"/>
                    <a:pt x="132879" y="295885"/>
                    <a:pt x="124237" y="295885"/>
                  </a:cubicBezTo>
                  <a:close/>
                </a:path>
              </a:pathLst>
            </a:custGeom>
            <a:solidFill>
              <a:srgbClr val="FFBB22"/>
            </a:solidFill>
            <a:ln w="7928" cap="flat">
              <a:noFill/>
              <a:prstDash val="solid"/>
              <a:miter/>
            </a:ln>
          </p:spPr>
          <p:txBody>
            <a:bodyPr rtlCol="0" anchor="ctr"/>
            <a:lstStyle/>
            <a:p>
              <a:endParaRPr lang="en-GB"/>
            </a:p>
          </p:txBody>
        </p:sp>
      </p:grpSp>
      <p:sp>
        <p:nvSpPr>
          <p:cNvPr id="31" name="Rectangle: Rounded Corners 30" descr="Des services et des soins d'avortement sûrs et efficaces.&#10;">
            <a:extLst>
              <a:ext uri="{FF2B5EF4-FFF2-40B4-BE49-F238E27FC236}">
                <a16:creationId xmlns:a16="http://schemas.microsoft.com/office/drawing/2014/main" id="{1D75A6E1-D6D1-0355-E385-C09FE5458B85}"/>
              </a:ext>
            </a:extLst>
          </p:cNvPr>
          <p:cNvSpPr/>
          <p:nvPr/>
        </p:nvSpPr>
        <p:spPr>
          <a:xfrm>
            <a:off x="8213559" y="1628775"/>
            <a:ext cx="3606966" cy="4356100"/>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b="1">
                <a:solidFill>
                  <a:schemeClr val="tx1"/>
                </a:solidFill>
              </a:rPr>
              <a:t>Services et soins liés à l'avortement </a:t>
            </a:r>
            <a:r>
              <a:rPr lang="fr-FR" sz="2400">
                <a:solidFill>
                  <a:schemeClr val="tx1"/>
                </a:solidFill>
              </a:rPr>
              <a:t>sans risques et efficaces</a:t>
            </a:r>
            <a:r>
              <a:rPr lang="en-GB" sz="2400">
                <a:solidFill>
                  <a:schemeClr val="tx1"/>
                </a:solidFill>
              </a:rPr>
              <a:t>.</a:t>
            </a:r>
          </a:p>
        </p:txBody>
      </p:sp>
      <p:grpSp>
        <p:nvGrpSpPr>
          <p:cNvPr id="36" name="Group 35">
            <a:extLst>
              <a:ext uri="{FF2B5EF4-FFF2-40B4-BE49-F238E27FC236}">
                <a16:creationId xmlns:a16="http://schemas.microsoft.com/office/drawing/2014/main" id="{453368BA-AD44-4080-DF7E-D517E36D7A6B}"/>
              </a:ext>
              <a:ext uri="{C183D7F6-B498-43B3-948B-1728B52AA6E4}">
                <adec:decorative xmlns:adec="http://schemas.microsoft.com/office/drawing/2017/decorative" val="1"/>
              </a:ext>
            </a:extLst>
          </p:cNvPr>
          <p:cNvGrpSpPr>
            <a:grpSpLocks noChangeAspect="1"/>
          </p:cNvGrpSpPr>
          <p:nvPr/>
        </p:nvGrpSpPr>
        <p:grpSpPr>
          <a:xfrm>
            <a:off x="8601445" y="4616249"/>
            <a:ext cx="988753" cy="990295"/>
            <a:chOff x="7978860" y="4440400"/>
            <a:chExt cx="988753" cy="990295"/>
          </a:xfrm>
        </p:grpSpPr>
        <p:grpSp>
          <p:nvGrpSpPr>
            <p:cNvPr id="37" name="Graphic 3">
              <a:extLst>
                <a:ext uri="{FF2B5EF4-FFF2-40B4-BE49-F238E27FC236}">
                  <a16:creationId xmlns:a16="http://schemas.microsoft.com/office/drawing/2014/main" id="{A7A26CAB-BB4A-5ACA-DAC6-58E309795E8E}"/>
                </a:ext>
              </a:extLst>
            </p:cNvPr>
            <p:cNvGrpSpPr/>
            <p:nvPr/>
          </p:nvGrpSpPr>
          <p:grpSpPr>
            <a:xfrm>
              <a:off x="7978860" y="4440400"/>
              <a:ext cx="988753" cy="990295"/>
              <a:chOff x="7978860" y="4440400"/>
              <a:chExt cx="988753" cy="990295"/>
            </a:xfrm>
            <a:solidFill>
              <a:srgbClr val="000000"/>
            </a:solidFill>
          </p:grpSpPr>
          <p:sp>
            <p:nvSpPr>
              <p:cNvPr id="39" name="Freeform: Shape 38">
                <a:extLst>
                  <a:ext uri="{FF2B5EF4-FFF2-40B4-BE49-F238E27FC236}">
                    <a16:creationId xmlns:a16="http://schemas.microsoft.com/office/drawing/2014/main" id="{236DD1CE-50AC-2467-0253-439EC44ADD10}"/>
                  </a:ext>
                </a:extLst>
              </p:cNvPr>
              <p:cNvSpPr/>
              <p:nvPr/>
            </p:nvSpPr>
            <p:spPr>
              <a:xfrm>
                <a:off x="7978860" y="4440400"/>
                <a:ext cx="988753" cy="990295"/>
              </a:xfrm>
              <a:custGeom>
                <a:avLst/>
                <a:gdLst>
                  <a:gd name="connsiteX0" fmla="*/ 980474 w 988753"/>
                  <a:gd name="connsiteY0" fmla="*/ 200251 h 990295"/>
                  <a:gd name="connsiteX1" fmla="*/ 703516 w 988753"/>
                  <a:gd name="connsiteY1" fmla="*/ 200251 h 990295"/>
                  <a:gd name="connsiteX2" fmla="*/ 703516 w 988753"/>
                  <a:gd name="connsiteY2" fmla="*/ 55927 h 990295"/>
                  <a:gd name="connsiteX3" fmla="*/ 647588 w 988753"/>
                  <a:gd name="connsiteY3" fmla="*/ 0 h 990295"/>
                  <a:gd name="connsiteX4" fmla="*/ 334509 w 988753"/>
                  <a:gd name="connsiteY4" fmla="*/ 0 h 990295"/>
                  <a:gd name="connsiteX5" fmla="*/ 278582 w 988753"/>
                  <a:gd name="connsiteY5" fmla="*/ 55927 h 990295"/>
                  <a:gd name="connsiteX6" fmla="*/ 278582 w 988753"/>
                  <a:gd name="connsiteY6" fmla="*/ 200251 h 990295"/>
                  <a:gd name="connsiteX7" fmla="*/ 8117 w 988753"/>
                  <a:gd name="connsiteY7" fmla="*/ 200251 h 990295"/>
                  <a:gd name="connsiteX8" fmla="*/ 0 w 988753"/>
                  <a:gd name="connsiteY8" fmla="*/ 208368 h 990295"/>
                  <a:gd name="connsiteX9" fmla="*/ 0 w 988753"/>
                  <a:gd name="connsiteY9" fmla="*/ 982178 h 990295"/>
                  <a:gd name="connsiteX10" fmla="*/ 8117 w 988753"/>
                  <a:gd name="connsiteY10" fmla="*/ 990296 h 990295"/>
                  <a:gd name="connsiteX11" fmla="*/ 980636 w 988753"/>
                  <a:gd name="connsiteY11" fmla="*/ 990296 h 990295"/>
                  <a:gd name="connsiteX12" fmla="*/ 988753 w 988753"/>
                  <a:gd name="connsiteY12" fmla="*/ 982178 h 990295"/>
                  <a:gd name="connsiteX13" fmla="*/ 988753 w 988753"/>
                  <a:gd name="connsiteY13" fmla="*/ 208368 h 990295"/>
                  <a:gd name="connsiteX14" fmla="*/ 980474 w 988753"/>
                  <a:gd name="connsiteY14" fmla="*/ 200251 h 990295"/>
                  <a:gd name="connsiteX15" fmla="*/ 294735 w 988753"/>
                  <a:gd name="connsiteY15" fmla="*/ 55927 h 990295"/>
                  <a:gd name="connsiteX16" fmla="*/ 334428 w 988753"/>
                  <a:gd name="connsiteY16" fmla="*/ 16234 h 990295"/>
                  <a:gd name="connsiteX17" fmla="*/ 647507 w 988753"/>
                  <a:gd name="connsiteY17" fmla="*/ 16234 h 990295"/>
                  <a:gd name="connsiteX18" fmla="*/ 687200 w 988753"/>
                  <a:gd name="connsiteY18" fmla="*/ 55927 h 990295"/>
                  <a:gd name="connsiteX19" fmla="*/ 687200 w 988753"/>
                  <a:gd name="connsiteY19" fmla="*/ 200251 h 990295"/>
                  <a:gd name="connsiteX20" fmla="*/ 638253 w 988753"/>
                  <a:gd name="connsiteY20" fmla="*/ 200251 h 990295"/>
                  <a:gd name="connsiteX21" fmla="*/ 638253 w 988753"/>
                  <a:gd name="connsiteY21" fmla="*/ 87341 h 990295"/>
                  <a:gd name="connsiteX22" fmla="*/ 608788 w 988753"/>
                  <a:gd name="connsiteY22" fmla="*/ 57876 h 990295"/>
                  <a:gd name="connsiteX23" fmla="*/ 373147 w 988753"/>
                  <a:gd name="connsiteY23" fmla="*/ 57876 h 990295"/>
                  <a:gd name="connsiteX24" fmla="*/ 343682 w 988753"/>
                  <a:gd name="connsiteY24" fmla="*/ 87341 h 990295"/>
                  <a:gd name="connsiteX25" fmla="*/ 343682 w 988753"/>
                  <a:gd name="connsiteY25" fmla="*/ 200251 h 990295"/>
                  <a:gd name="connsiteX26" fmla="*/ 294653 w 988753"/>
                  <a:gd name="connsiteY26" fmla="*/ 200251 h 990295"/>
                  <a:gd name="connsiteX27" fmla="*/ 294653 w 988753"/>
                  <a:gd name="connsiteY27" fmla="*/ 55927 h 990295"/>
                  <a:gd name="connsiteX28" fmla="*/ 622019 w 988753"/>
                  <a:gd name="connsiteY28" fmla="*/ 200251 h 990295"/>
                  <a:gd name="connsiteX29" fmla="*/ 359916 w 988753"/>
                  <a:gd name="connsiteY29" fmla="*/ 200251 h 990295"/>
                  <a:gd name="connsiteX30" fmla="*/ 359916 w 988753"/>
                  <a:gd name="connsiteY30" fmla="*/ 87341 h 990295"/>
                  <a:gd name="connsiteX31" fmla="*/ 373147 w 988753"/>
                  <a:gd name="connsiteY31" fmla="*/ 74110 h 990295"/>
                  <a:gd name="connsiteX32" fmla="*/ 608788 w 988753"/>
                  <a:gd name="connsiteY32" fmla="*/ 74110 h 990295"/>
                  <a:gd name="connsiteX33" fmla="*/ 622019 w 988753"/>
                  <a:gd name="connsiteY33" fmla="*/ 87341 h 990295"/>
                  <a:gd name="connsiteX34" fmla="*/ 622019 w 988753"/>
                  <a:gd name="connsiteY34" fmla="*/ 200251 h 990295"/>
                  <a:gd name="connsiteX35" fmla="*/ 972356 w 988753"/>
                  <a:gd name="connsiteY35" fmla="*/ 974061 h 990295"/>
                  <a:gd name="connsiteX36" fmla="*/ 16153 w 988753"/>
                  <a:gd name="connsiteY36" fmla="*/ 974061 h 990295"/>
                  <a:gd name="connsiteX37" fmla="*/ 16153 w 988753"/>
                  <a:gd name="connsiteY37" fmla="*/ 216485 h 990295"/>
                  <a:gd name="connsiteX38" fmla="*/ 286618 w 988753"/>
                  <a:gd name="connsiteY38" fmla="*/ 216485 h 990295"/>
                  <a:gd name="connsiteX39" fmla="*/ 351880 w 988753"/>
                  <a:gd name="connsiteY39" fmla="*/ 216485 h 990295"/>
                  <a:gd name="connsiteX40" fmla="*/ 630217 w 988753"/>
                  <a:gd name="connsiteY40" fmla="*/ 216485 h 990295"/>
                  <a:gd name="connsiteX41" fmla="*/ 695398 w 988753"/>
                  <a:gd name="connsiteY41" fmla="*/ 216485 h 990295"/>
                  <a:gd name="connsiteX42" fmla="*/ 972356 w 988753"/>
                  <a:gd name="connsiteY42" fmla="*/ 216485 h 990295"/>
                  <a:gd name="connsiteX43" fmla="*/ 972356 w 988753"/>
                  <a:gd name="connsiteY43" fmla="*/ 974061 h 99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88753" h="990295">
                    <a:moveTo>
                      <a:pt x="980474" y="200251"/>
                    </a:moveTo>
                    <a:lnTo>
                      <a:pt x="703516" y="200251"/>
                    </a:lnTo>
                    <a:lnTo>
                      <a:pt x="703516" y="55927"/>
                    </a:lnTo>
                    <a:cubicBezTo>
                      <a:pt x="703516" y="25082"/>
                      <a:pt x="678434" y="0"/>
                      <a:pt x="647588" y="0"/>
                    </a:cubicBezTo>
                    <a:lnTo>
                      <a:pt x="334509" y="0"/>
                    </a:lnTo>
                    <a:cubicBezTo>
                      <a:pt x="303663" y="0"/>
                      <a:pt x="278582" y="25082"/>
                      <a:pt x="278582" y="55927"/>
                    </a:cubicBezTo>
                    <a:lnTo>
                      <a:pt x="278582" y="200251"/>
                    </a:lnTo>
                    <a:lnTo>
                      <a:pt x="8117" y="200251"/>
                    </a:lnTo>
                    <a:cubicBezTo>
                      <a:pt x="3652" y="200251"/>
                      <a:pt x="0" y="203903"/>
                      <a:pt x="0" y="208368"/>
                    </a:cubicBezTo>
                    <a:lnTo>
                      <a:pt x="0" y="982178"/>
                    </a:lnTo>
                    <a:cubicBezTo>
                      <a:pt x="0" y="986643"/>
                      <a:pt x="3652" y="990296"/>
                      <a:pt x="8117" y="990296"/>
                    </a:cubicBezTo>
                    <a:lnTo>
                      <a:pt x="980636" y="990296"/>
                    </a:lnTo>
                    <a:cubicBezTo>
                      <a:pt x="985100" y="990296"/>
                      <a:pt x="988753" y="986643"/>
                      <a:pt x="988753" y="982178"/>
                    </a:cubicBezTo>
                    <a:lnTo>
                      <a:pt x="988753" y="208368"/>
                    </a:lnTo>
                    <a:cubicBezTo>
                      <a:pt x="988591" y="203903"/>
                      <a:pt x="985020" y="200251"/>
                      <a:pt x="980474" y="200251"/>
                    </a:cubicBezTo>
                    <a:close/>
                    <a:moveTo>
                      <a:pt x="294735" y="55927"/>
                    </a:moveTo>
                    <a:cubicBezTo>
                      <a:pt x="294735" y="34011"/>
                      <a:pt x="312511" y="16234"/>
                      <a:pt x="334428" y="16234"/>
                    </a:cubicBezTo>
                    <a:lnTo>
                      <a:pt x="647507" y="16234"/>
                    </a:lnTo>
                    <a:cubicBezTo>
                      <a:pt x="669424" y="16234"/>
                      <a:pt x="687200" y="34011"/>
                      <a:pt x="687200" y="55927"/>
                    </a:cubicBezTo>
                    <a:lnTo>
                      <a:pt x="687200" y="200251"/>
                    </a:lnTo>
                    <a:lnTo>
                      <a:pt x="638253" y="200251"/>
                    </a:lnTo>
                    <a:lnTo>
                      <a:pt x="638253" y="87341"/>
                    </a:lnTo>
                    <a:cubicBezTo>
                      <a:pt x="638253" y="71106"/>
                      <a:pt x="625022" y="57876"/>
                      <a:pt x="608788" y="57876"/>
                    </a:cubicBezTo>
                    <a:lnTo>
                      <a:pt x="373147" y="57876"/>
                    </a:lnTo>
                    <a:cubicBezTo>
                      <a:pt x="356913" y="57876"/>
                      <a:pt x="343682" y="71106"/>
                      <a:pt x="343682" y="87341"/>
                    </a:cubicBezTo>
                    <a:lnTo>
                      <a:pt x="343682" y="200251"/>
                    </a:lnTo>
                    <a:lnTo>
                      <a:pt x="294653" y="200251"/>
                    </a:lnTo>
                    <a:lnTo>
                      <a:pt x="294653" y="55927"/>
                    </a:lnTo>
                    <a:close/>
                    <a:moveTo>
                      <a:pt x="622019" y="200251"/>
                    </a:moveTo>
                    <a:lnTo>
                      <a:pt x="359916" y="200251"/>
                    </a:lnTo>
                    <a:lnTo>
                      <a:pt x="359916" y="87341"/>
                    </a:lnTo>
                    <a:cubicBezTo>
                      <a:pt x="359916" y="80035"/>
                      <a:pt x="365841" y="74110"/>
                      <a:pt x="373147" y="74110"/>
                    </a:cubicBezTo>
                    <a:lnTo>
                      <a:pt x="608788" y="74110"/>
                    </a:lnTo>
                    <a:cubicBezTo>
                      <a:pt x="616093" y="74110"/>
                      <a:pt x="622019" y="80035"/>
                      <a:pt x="622019" y="87341"/>
                    </a:cubicBezTo>
                    <a:lnTo>
                      <a:pt x="622019" y="200251"/>
                    </a:lnTo>
                    <a:close/>
                    <a:moveTo>
                      <a:pt x="972356" y="974061"/>
                    </a:moveTo>
                    <a:lnTo>
                      <a:pt x="16153" y="974061"/>
                    </a:lnTo>
                    <a:lnTo>
                      <a:pt x="16153" y="216485"/>
                    </a:lnTo>
                    <a:lnTo>
                      <a:pt x="286618" y="216485"/>
                    </a:lnTo>
                    <a:lnTo>
                      <a:pt x="351880" y="216485"/>
                    </a:lnTo>
                    <a:lnTo>
                      <a:pt x="630217" y="216485"/>
                    </a:lnTo>
                    <a:lnTo>
                      <a:pt x="695398" y="216485"/>
                    </a:lnTo>
                    <a:lnTo>
                      <a:pt x="972356" y="216485"/>
                    </a:lnTo>
                    <a:lnTo>
                      <a:pt x="972356" y="974061"/>
                    </a:lnTo>
                    <a:close/>
                  </a:path>
                </a:pathLst>
              </a:custGeom>
              <a:solidFill>
                <a:srgbClr val="000000"/>
              </a:solidFill>
              <a:ln w="8117"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BF3CA8B7-C8FF-0B83-8CDF-FD3E98C89F1F}"/>
                  </a:ext>
                </a:extLst>
              </p:cNvPr>
              <p:cNvSpPr/>
              <p:nvPr/>
            </p:nvSpPr>
            <p:spPr>
              <a:xfrm>
                <a:off x="8194127" y="4756645"/>
                <a:ext cx="557974" cy="557974"/>
              </a:xfrm>
              <a:custGeom>
                <a:avLst/>
                <a:gdLst>
                  <a:gd name="connsiteX0" fmla="*/ 278987 w 557974"/>
                  <a:gd name="connsiteY0" fmla="*/ 0 h 557974"/>
                  <a:gd name="connsiteX1" fmla="*/ 0 w 557974"/>
                  <a:gd name="connsiteY1" fmla="*/ 278987 h 557974"/>
                  <a:gd name="connsiteX2" fmla="*/ 278987 w 557974"/>
                  <a:gd name="connsiteY2" fmla="*/ 557975 h 557974"/>
                  <a:gd name="connsiteX3" fmla="*/ 557975 w 557974"/>
                  <a:gd name="connsiteY3" fmla="*/ 278987 h 557974"/>
                  <a:gd name="connsiteX4" fmla="*/ 278987 w 557974"/>
                  <a:gd name="connsiteY4" fmla="*/ 0 h 557974"/>
                  <a:gd name="connsiteX5" fmla="*/ 278987 w 557974"/>
                  <a:gd name="connsiteY5" fmla="*/ 541822 h 557974"/>
                  <a:gd name="connsiteX6" fmla="*/ 16234 w 557974"/>
                  <a:gd name="connsiteY6" fmla="*/ 279069 h 557974"/>
                  <a:gd name="connsiteX7" fmla="*/ 278987 w 557974"/>
                  <a:gd name="connsiteY7" fmla="*/ 16316 h 557974"/>
                  <a:gd name="connsiteX8" fmla="*/ 541740 w 557974"/>
                  <a:gd name="connsiteY8" fmla="*/ 279069 h 557974"/>
                  <a:gd name="connsiteX9" fmla="*/ 278987 w 557974"/>
                  <a:gd name="connsiteY9" fmla="*/ 541822 h 55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974" h="557974">
                    <a:moveTo>
                      <a:pt x="278987" y="0"/>
                    </a:moveTo>
                    <a:cubicBezTo>
                      <a:pt x="125167" y="0"/>
                      <a:pt x="0" y="125167"/>
                      <a:pt x="0" y="278987"/>
                    </a:cubicBezTo>
                    <a:cubicBezTo>
                      <a:pt x="0" y="432808"/>
                      <a:pt x="125167" y="557975"/>
                      <a:pt x="278987" y="557975"/>
                    </a:cubicBezTo>
                    <a:cubicBezTo>
                      <a:pt x="432808" y="557975"/>
                      <a:pt x="557975" y="432808"/>
                      <a:pt x="557975" y="278987"/>
                    </a:cubicBezTo>
                    <a:cubicBezTo>
                      <a:pt x="557975" y="125167"/>
                      <a:pt x="432808" y="0"/>
                      <a:pt x="278987" y="0"/>
                    </a:cubicBezTo>
                    <a:close/>
                    <a:moveTo>
                      <a:pt x="278987" y="541822"/>
                    </a:moveTo>
                    <a:cubicBezTo>
                      <a:pt x="134096" y="541822"/>
                      <a:pt x="16234" y="423960"/>
                      <a:pt x="16234" y="279069"/>
                    </a:cubicBezTo>
                    <a:cubicBezTo>
                      <a:pt x="16234" y="134177"/>
                      <a:pt x="134096" y="16316"/>
                      <a:pt x="278987" y="16316"/>
                    </a:cubicBezTo>
                    <a:cubicBezTo>
                      <a:pt x="423879" y="16316"/>
                      <a:pt x="541740" y="134177"/>
                      <a:pt x="541740" y="279069"/>
                    </a:cubicBezTo>
                    <a:cubicBezTo>
                      <a:pt x="541740" y="423960"/>
                      <a:pt x="423879" y="541822"/>
                      <a:pt x="278987" y="541822"/>
                    </a:cubicBezTo>
                    <a:close/>
                  </a:path>
                </a:pathLst>
              </a:custGeom>
              <a:solidFill>
                <a:srgbClr val="000000"/>
              </a:solidFill>
              <a:ln w="8117" cap="flat">
                <a:noFill/>
                <a:prstDash val="solid"/>
                <a:miter/>
              </a:ln>
            </p:spPr>
            <p:txBody>
              <a:bodyPr rtlCol="0" anchor="ctr"/>
              <a:lstStyle/>
              <a:p>
                <a:endParaRPr lang="en-GB"/>
              </a:p>
            </p:txBody>
          </p:sp>
        </p:grpSp>
        <p:sp>
          <p:nvSpPr>
            <p:cNvPr id="38" name="Freeform: Shape 37">
              <a:extLst>
                <a:ext uri="{FF2B5EF4-FFF2-40B4-BE49-F238E27FC236}">
                  <a16:creationId xmlns:a16="http://schemas.microsoft.com/office/drawing/2014/main" id="{9BA3A1FF-2535-9F31-32F2-E31F07E0C971}"/>
                </a:ext>
              </a:extLst>
            </p:cNvPr>
            <p:cNvSpPr/>
            <p:nvPr/>
          </p:nvSpPr>
          <p:spPr>
            <a:xfrm>
              <a:off x="8283903" y="4845122"/>
              <a:ext cx="378423" cy="378422"/>
            </a:xfrm>
            <a:custGeom>
              <a:avLst/>
              <a:gdLst>
                <a:gd name="connsiteX0" fmla="*/ 378423 w 378423"/>
                <a:gd name="connsiteY0" fmla="*/ 158610 h 378422"/>
                <a:gd name="connsiteX1" fmla="*/ 219813 w 378423"/>
                <a:gd name="connsiteY1" fmla="*/ 158610 h 378422"/>
                <a:gd name="connsiteX2" fmla="*/ 219813 w 378423"/>
                <a:gd name="connsiteY2" fmla="*/ 0 h 378422"/>
                <a:gd name="connsiteX3" fmla="*/ 158609 w 378423"/>
                <a:gd name="connsiteY3" fmla="*/ 0 h 378422"/>
                <a:gd name="connsiteX4" fmla="*/ 158609 w 378423"/>
                <a:gd name="connsiteY4" fmla="*/ 158610 h 378422"/>
                <a:gd name="connsiteX5" fmla="*/ 0 w 378423"/>
                <a:gd name="connsiteY5" fmla="*/ 158610 h 378422"/>
                <a:gd name="connsiteX6" fmla="*/ 0 w 378423"/>
                <a:gd name="connsiteY6" fmla="*/ 219813 h 378422"/>
                <a:gd name="connsiteX7" fmla="*/ 158609 w 378423"/>
                <a:gd name="connsiteY7" fmla="*/ 219813 h 378422"/>
                <a:gd name="connsiteX8" fmla="*/ 158609 w 378423"/>
                <a:gd name="connsiteY8" fmla="*/ 378423 h 378422"/>
                <a:gd name="connsiteX9" fmla="*/ 219813 w 378423"/>
                <a:gd name="connsiteY9" fmla="*/ 378423 h 378422"/>
                <a:gd name="connsiteX10" fmla="*/ 219813 w 378423"/>
                <a:gd name="connsiteY10" fmla="*/ 219813 h 378422"/>
                <a:gd name="connsiteX11" fmla="*/ 378423 w 378423"/>
                <a:gd name="connsiteY11" fmla="*/ 219813 h 37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423" h="378422">
                  <a:moveTo>
                    <a:pt x="378423" y="158610"/>
                  </a:moveTo>
                  <a:lnTo>
                    <a:pt x="219813" y="158610"/>
                  </a:lnTo>
                  <a:lnTo>
                    <a:pt x="219813" y="0"/>
                  </a:lnTo>
                  <a:lnTo>
                    <a:pt x="158609" y="0"/>
                  </a:lnTo>
                  <a:lnTo>
                    <a:pt x="158609" y="158610"/>
                  </a:lnTo>
                  <a:lnTo>
                    <a:pt x="0" y="158610"/>
                  </a:lnTo>
                  <a:lnTo>
                    <a:pt x="0" y="219813"/>
                  </a:lnTo>
                  <a:lnTo>
                    <a:pt x="158609" y="219813"/>
                  </a:lnTo>
                  <a:lnTo>
                    <a:pt x="158609" y="378423"/>
                  </a:lnTo>
                  <a:lnTo>
                    <a:pt x="219813" y="378423"/>
                  </a:lnTo>
                  <a:lnTo>
                    <a:pt x="219813" y="219813"/>
                  </a:lnTo>
                  <a:lnTo>
                    <a:pt x="378423" y="219813"/>
                  </a:lnTo>
                  <a:close/>
                </a:path>
              </a:pathLst>
            </a:custGeom>
            <a:solidFill>
              <a:schemeClr val="tx2"/>
            </a:solidFill>
            <a:ln w="8117" cap="flat">
              <a:noFill/>
              <a:prstDash val="solid"/>
              <a:miter/>
            </a:ln>
          </p:spPr>
          <p:txBody>
            <a:bodyPr rtlCol="0" anchor="ctr"/>
            <a:lstStyle/>
            <a:p>
              <a:endParaRPr lang="en-GB"/>
            </a:p>
          </p:txBody>
        </p:sp>
      </p:grpSp>
      <p:sp>
        <p:nvSpPr>
          <p:cNvPr id="6" name="Footer Placeholder 4">
            <a:extLst>
              <a:ext uri="{FF2B5EF4-FFF2-40B4-BE49-F238E27FC236}">
                <a16:creationId xmlns:a16="http://schemas.microsoft.com/office/drawing/2014/main" id="{E1AFA659-84A2-C61F-8BB7-134E30A384F4}"/>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47554358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09432"/>
          </a:xfrm>
        </p:spPr>
        <p:txBody>
          <a:bodyPr/>
          <a:lstStyle/>
          <a:p>
            <a:r>
              <a:rPr lang="fr-FR"/>
              <a:t>Paquet essentiel d’interventions de santé sexuelle et reproductive</a:t>
            </a:r>
            <a:endParaRPr lang="en-GB"/>
          </a:p>
        </p:txBody>
      </p:sp>
      <p:sp>
        <p:nvSpPr>
          <p:cNvPr id="8" name="Rectangle: Rounded Corners 7" descr="Prévention, détection et traitement des cancers de la reproduction.">
            <a:extLst>
              <a:ext uri="{FF2B5EF4-FFF2-40B4-BE49-F238E27FC236}">
                <a16:creationId xmlns:a16="http://schemas.microsoft.com/office/drawing/2014/main" id="{CF1930D6-6EA0-EAD9-5E6D-62EE9044F5DC}"/>
              </a:ext>
            </a:extLst>
          </p:cNvPr>
          <p:cNvSpPr/>
          <p:nvPr/>
        </p:nvSpPr>
        <p:spPr>
          <a:xfrm>
            <a:off x="371475" y="1385888"/>
            <a:ext cx="3606966" cy="4777970"/>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tx1"/>
                </a:solidFill>
              </a:rPr>
              <a:t>Prévention, dépistage, et traitement des </a:t>
            </a:r>
            <a:r>
              <a:rPr lang="fr-FR" sz="2400" b="1">
                <a:solidFill>
                  <a:schemeClr val="tx1"/>
                </a:solidFill>
              </a:rPr>
              <a:t>cancers de l’appareil génital</a:t>
            </a:r>
            <a:r>
              <a:rPr lang="en-GB" sz="2400">
                <a:solidFill>
                  <a:schemeClr val="tx1"/>
                </a:solidFill>
              </a:rPr>
              <a:t>.</a:t>
            </a:r>
          </a:p>
        </p:txBody>
      </p:sp>
      <p:sp>
        <p:nvSpPr>
          <p:cNvPr id="3" name="Rectangle: Rounded Corners 2" descr="Prévention, détection et traitement des infections sexuellement transmissibles, y compris le VIH, et des infections de l'appareil reproducteur.">
            <a:extLst>
              <a:ext uri="{FF2B5EF4-FFF2-40B4-BE49-F238E27FC236}">
                <a16:creationId xmlns:a16="http://schemas.microsoft.com/office/drawing/2014/main" id="{9BACC990-BA22-04E7-AD98-564AF50A1777}"/>
              </a:ext>
            </a:extLst>
          </p:cNvPr>
          <p:cNvSpPr/>
          <p:nvPr/>
        </p:nvSpPr>
        <p:spPr>
          <a:xfrm>
            <a:off x="8082618" y="1445821"/>
            <a:ext cx="3606966" cy="4718037"/>
          </a:xfrm>
          <a:prstGeom prst="roundRect">
            <a:avLst>
              <a:gd name="adj" fmla="val 669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Prévention, dépistage et traitement des </a:t>
            </a:r>
            <a:r>
              <a:rPr lang="fr-FR" sz="2400" b="1">
                <a:solidFill>
                  <a:schemeClr val="bg1"/>
                </a:solidFill>
              </a:rPr>
              <a:t>infections sexuellement transmissibles </a:t>
            </a:r>
            <a:r>
              <a:rPr lang="fr-FR" sz="2400">
                <a:solidFill>
                  <a:schemeClr val="bg1"/>
                </a:solidFill>
              </a:rPr>
              <a:t>y compris le </a:t>
            </a:r>
            <a:r>
              <a:rPr lang="fr-FR" sz="2400" b="1">
                <a:solidFill>
                  <a:schemeClr val="bg1"/>
                </a:solidFill>
              </a:rPr>
              <a:t>VIH</a:t>
            </a:r>
            <a:r>
              <a:rPr lang="fr-FR" sz="2400">
                <a:solidFill>
                  <a:schemeClr val="bg1"/>
                </a:solidFill>
              </a:rPr>
              <a:t> et les </a:t>
            </a:r>
            <a:r>
              <a:rPr lang="fr-FR" sz="2400" b="1">
                <a:solidFill>
                  <a:schemeClr val="bg1"/>
                </a:solidFill>
              </a:rPr>
              <a:t>infections de l'appareil génital</a:t>
            </a:r>
            <a:r>
              <a:rPr lang="en-GB" sz="2400" b="1">
                <a:solidFill>
                  <a:schemeClr val="bg1"/>
                </a:solidFill>
              </a:rPr>
              <a:t>.</a:t>
            </a:r>
          </a:p>
        </p:txBody>
      </p:sp>
      <p:sp>
        <p:nvSpPr>
          <p:cNvPr id="4" name="Rectangle: Rounded Corners 3" descr="Prévention, gestion et traitement de l'infertilité.">
            <a:extLst>
              <a:ext uri="{FF2B5EF4-FFF2-40B4-BE49-F238E27FC236}">
                <a16:creationId xmlns:a16="http://schemas.microsoft.com/office/drawing/2014/main" id="{31BB27DE-D19E-FAB9-6500-2FB8CB7CC4A2}"/>
              </a:ext>
            </a:extLst>
          </p:cNvPr>
          <p:cNvSpPr/>
          <p:nvPr/>
        </p:nvSpPr>
        <p:spPr>
          <a:xfrm>
            <a:off x="4142165" y="1385886"/>
            <a:ext cx="3757318" cy="4777972"/>
          </a:xfrm>
          <a:prstGeom prst="roundRect">
            <a:avLst>
              <a:gd name="adj" fmla="val 669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Prévention, prise en charge et traitement de </a:t>
            </a:r>
            <a:r>
              <a:rPr lang="fr-FR" sz="2400" b="1">
                <a:solidFill>
                  <a:schemeClr val="bg1"/>
                </a:solidFill>
              </a:rPr>
              <a:t>l’infertilité</a:t>
            </a:r>
            <a:r>
              <a:rPr lang="en-GB" sz="2400">
                <a:solidFill>
                  <a:schemeClr val="bg1"/>
                </a:solidFill>
              </a:rPr>
              <a:t>.</a:t>
            </a:r>
          </a:p>
        </p:txBody>
      </p:sp>
      <p:grpSp>
        <p:nvGrpSpPr>
          <p:cNvPr id="9" name="Group 8">
            <a:extLst>
              <a:ext uri="{FF2B5EF4-FFF2-40B4-BE49-F238E27FC236}">
                <a16:creationId xmlns:a16="http://schemas.microsoft.com/office/drawing/2014/main" id="{624A1D86-315C-3F33-2492-2A7C146CA192}"/>
              </a:ext>
              <a:ext uri="{C183D7F6-B498-43B3-948B-1728B52AA6E4}">
                <adec:decorative xmlns:adec="http://schemas.microsoft.com/office/drawing/2017/decorative" val="1"/>
              </a:ext>
            </a:extLst>
          </p:cNvPr>
          <p:cNvGrpSpPr>
            <a:grpSpLocks noChangeAspect="1"/>
          </p:cNvGrpSpPr>
          <p:nvPr/>
        </p:nvGrpSpPr>
        <p:grpSpPr>
          <a:xfrm>
            <a:off x="716793" y="4770691"/>
            <a:ext cx="519360" cy="867920"/>
            <a:chOff x="13644039" y="7271436"/>
            <a:chExt cx="519360" cy="867920"/>
          </a:xfrm>
        </p:grpSpPr>
        <p:sp>
          <p:nvSpPr>
            <p:cNvPr id="10" name="Graphic 6">
              <a:extLst>
                <a:ext uri="{FF2B5EF4-FFF2-40B4-BE49-F238E27FC236}">
                  <a16:creationId xmlns:a16="http://schemas.microsoft.com/office/drawing/2014/main" id="{C78B9F21-3C67-C52E-3776-05F7BB1DEA77}"/>
                </a:ext>
              </a:extLst>
            </p:cNvPr>
            <p:cNvSpPr/>
            <p:nvPr/>
          </p:nvSpPr>
          <p:spPr>
            <a:xfrm>
              <a:off x="13838127" y="7340137"/>
              <a:ext cx="131269" cy="131269"/>
            </a:xfrm>
            <a:custGeom>
              <a:avLst/>
              <a:gdLst>
                <a:gd name="connsiteX0" fmla="*/ 131269 w 131269"/>
                <a:gd name="connsiteY0" fmla="*/ 65635 h 131269"/>
                <a:gd name="connsiteX1" fmla="*/ 65634 w 131269"/>
                <a:gd name="connsiteY1" fmla="*/ 131270 h 131269"/>
                <a:gd name="connsiteX2" fmla="*/ -1 w 131269"/>
                <a:gd name="connsiteY2" fmla="*/ 65635 h 131269"/>
                <a:gd name="connsiteX3" fmla="*/ 65634 w 131269"/>
                <a:gd name="connsiteY3" fmla="*/ 0 h 131269"/>
                <a:gd name="connsiteX4" fmla="*/ 131269 w 131269"/>
                <a:gd name="connsiteY4" fmla="*/ 65635 h 13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69" h="131269">
                  <a:moveTo>
                    <a:pt x="131269" y="65635"/>
                  </a:moveTo>
                  <a:cubicBezTo>
                    <a:pt x="131269" y="101884"/>
                    <a:pt x="101883" y="131270"/>
                    <a:pt x="65634" y="131270"/>
                  </a:cubicBezTo>
                  <a:cubicBezTo>
                    <a:pt x="29384" y="131270"/>
                    <a:pt x="-1" y="101884"/>
                    <a:pt x="-1" y="65635"/>
                  </a:cubicBezTo>
                  <a:cubicBezTo>
                    <a:pt x="-1" y="29386"/>
                    <a:pt x="29384" y="0"/>
                    <a:pt x="65634" y="0"/>
                  </a:cubicBezTo>
                  <a:cubicBezTo>
                    <a:pt x="101883" y="0"/>
                    <a:pt x="131269" y="29386"/>
                    <a:pt x="131269" y="65635"/>
                  </a:cubicBezTo>
                  <a:close/>
                </a:path>
              </a:pathLst>
            </a:custGeom>
            <a:solidFill>
              <a:schemeClr val="tx2"/>
            </a:solidFill>
            <a:ln w="8280" cap="flat">
              <a:noFill/>
              <a:prstDash val="solid"/>
              <a:miter/>
            </a:ln>
          </p:spPr>
          <p:txBody>
            <a:bodyPr rtlCol="0" anchor="ctr"/>
            <a:lstStyle/>
            <a:p>
              <a:endParaRPr lang="en-GB"/>
            </a:p>
          </p:txBody>
        </p:sp>
        <p:sp>
          <p:nvSpPr>
            <p:cNvPr id="11" name="Graphic 6">
              <a:extLst>
                <a:ext uri="{FF2B5EF4-FFF2-40B4-BE49-F238E27FC236}">
                  <a16:creationId xmlns:a16="http://schemas.microsoft.com/office/drawing/2014/main" id="{16B8BE80-663F-E0CC-77D1-7874D2A78BE3}"/>
                </a:ext>
              </a:extLst>
            </p:cNvPr>
            <p:cNvSpPr/>
            <p:nvPr/>
          </p:nvSpPr>
          <p:spPr>
            <a:xfrm>
              <a:off x="13644039" y="7271436"/>
              <a:ext cx="519360" cy="867920"/>
            </a:xfrm>
            <a:custGeom>
              <a:avLst/>
              <a:gdLst>
                <a:gd name="connsiteX0" fmla="*/ 416025 w 519360"/>
                <a:gd name="connsiteY0" fmla="*/ 396319 h 867920"/>
                <a:gd name="connsiteX1" fmla="*/ 333899 w 519360"/>
                <a:gd name="connsiteY1" fmla="*/ 396319 h 867920"/>
                <a:gd name="connsiteX2" fmla="*/ 464837 w 519360"/>
                <a:gd name="connsiteY2" fmla="*/ 205713 h 867920"/>
                <a:gd name="connsiteX3" fmla="*/ 259977 w 519360"/>
                <a:gd name="connsiteY3" fmla="*/ 356 h 867920"/>
                <a:gd name="connsiteX4" fmla="*/ 259811 w 519360"/>
                <a:gd name="connsiteY4" fmla="*/ 356 h 867920"/>
                <a:gd name="connsiteX5" fmla="*/ 58515 w 519360"/>
                <a:gd name="connsiteY5" fmla="*/ 166598 h 867920"/>
                <a:gd name="connsiteX6" fmla="*/ 54868 w 519360"/>
                <a:gd name="connsiteY6" fmla="*/ 205299 h 867920"/>
                <a:gd name="connsiteX7" fmla="*/ 185806 w 519360"/>
                <a:gd name="connsiteY7" fmla="*/ 395905 h 867920"/>
                <a:gd name="connsiteX8" fmla="*/ 103680 w 519360"/>
                <a:gd name="connsiteY8" fmla="*/ 395905 h 867920"/>
                <a:gd name="connsiteX9" fmla="*/ 172 w 519360"/>
                <a:gd name="connsiteY9" fmla="*/ 499910 h 867920"/>
                <a:gd name="connsiteX10" fmla="*/ 19896 w 519360"/>
                <a:gd name="connsiteY10" fmla="*/ 860072 h 867920"/>
                <a:gd name="connsiteX11" fmla="*/ 28597 w 519360"/>
                <a:gd name="connsiteY11" fmla="*/ 867862 h 867920"/>
                <a:gd name="connsiteX12" fmla="*/ 36387 w 519360"/>
                <a:gd name="connsiteY12" fmla="*/ 859161 h 867920"/>
                <a:gd name="connsiteX13" fmla="*/ 16830 w 519360"/>
                <a:gd name="connsiteY13" fmla="*/ 499744 h 867920"/>
                <a:gd name="connsiteX14" fmla="*/ 103763 w 519360"/>
                <a:gd name="connsiteY14" fmla="*/ 412728 h 867920"/>
                <a:gd name="connsiteX15" fmla="*/ 175613 w 519360"/>
                <a:gd name="connsiteY15" fmla="*/ 412728 h 867920"/>
                <a:gd name="connsiteX16" fmla="*/ 175613 w 519360"/>
                <a:gd name="connsiteY16" fmla="*/ 603748 h 867920"/>
                <a:gd name="connsiteX17" fmla="*/ 129619 w 519360"/>
                <a:gd name="connsiteY17" fmla="*/ 627119 h 867920"/>
                <a:gd name="connsiteX18" fmla="*/ 98542 w 519360"/>
                <a:gd name="connsiteY18" fmla="*/ 786648 h 867920"/>
                <a:gd name="connsiteX19" fmla="*/ 106829 w 519360"/>
                <a:gd name="connsiteY19" fmla="*/ 793940 h 867920"/>
                <a:gd name="connsiteX20" fmla="*/ 146276 w 519360"/>
                <a:gd name="connsiteY20" fmla="*/ 793940 h 867920"/>
                <a:gd name="connsiteX21" fmla="*/ 154563 w 519360"/>
                <a:gd name="connsiteY21" fmla="*/ 785653 h 867920"/>
                <a:gd name="connsiteX22" fmla="*/ 146276 w 519360"/>
                <a:gd name="connsiteY22" fmla="*/ 777366 h 867920"/>
                <a:gd name="connsiteX23" fmla="*/ 114371 w 519360"/>
                <a:gd name="connsiteY23" fmla="*/ 777366 h 867920"/>
                <a:gd name="connsiteX24" fmla="*/ 142050 w 519360"/>
                <a:gd name="connsiteY24" fmla="*/ 638141 h 867920"/>
                <a:gd name="connsiteX25" fmla="*/ 183983 w 519360"/>
                <a:gd name="connsiteY25" fmla="*/ 619909 h 867920"/>
                <a:gd name="connsiteX26" fmla="*/ 225419 w 519360"/>
                <a:gd name="connsiteY26" fmla="*/ 638141 h 867920"/>
                <a:gd name="connsiteX27" fmla="*/ 253016 w 519360"/>
                <a:gd name="connsiteY27" fmla="*/ 777366 h 867920"/>
                <a:gd name="connsiteX28" fmla="*/ 221275 w 519360"/>
                <a:gd name="connsiteY28" fmla="*/ 777366 h 867920"/>
                <a:gd name="connsiteX29" fmla="*/ 212988 w 519360"/>
                <a:gd name="connsiteY29" fmla="*/ 785653 h 867920"/>
                <a:gd name="connsiteX30" fmla="*/ 221275 w 519360"/>
                <a:gd name="connsiteY30" fmla="*/ 793940 h 867920"/>
                <a:gd name="connsiteX31" fmla="*/ 260640 w 519360"/>
                <a:gd name="connsiteY31" fmla="*/ 793940 h 867920"/>
                <a:gd name="connsiteX32" fmla="*/ 268927 w 519360"/>
                <a:gd name="connsiteY32" fmla="*/ 786648 h 867920"/>
                <a:gd name="connsiteX33" fmla="*/ 237850 w 519360"/>
                <a:gd name="connsiteY33" fmla="*/ 627119 h 867920"/>
                <a:gd name="connsiteX34" fmla="*/ 191939 w 519360"/>
                <a:gd name="connsiteY34" fmla="*/ 603748 h 867920"/>
                <a:gd name="connsiteX35" fmla="*/ 191939 w 519360"/>
                <a:gd name="connsiteY35" fmla="*/ 412728 h 867920"/>
                <a:gd name="connsiteX36" fmla="*/ 340529 w 519360"/>
                <a:gd name="connsiteY36" fmla="*/ 412728 h 867920"/>
                <a:gd name="connsiteX37" fmla="*/ 340529 w 519360"/>
                <a:gd name="connsiteY37" fmla="*/ 489882 h 867920"/>
                <a:gd name="connsiteX38" fmla="*/ 295943 w 519360"/>
                <a:gd name="connsiteY38" fmla="*/ 542092 h 867920"/>
                <a:gd name="connsiteX39" fmla="*/ 348816 w 519360"/>
                <a:gd name="connsiteY39" fmla="*/ 594964 h 867920"/>
                <a:gd name="connsiteX40" fmla="*/ 401771 w 519360"/>
                <a:gd name="connsiteY40" fmla="*/ 542092 h 867920"/>
                <a:gd name="connsiteX41" fmla="*/ 357103 w 519360"/>
                <a:gd name="connsiteY41" fmla="*/ 489882 h 867920"/>
                <a:gd name="connsiteX42" fmla="*/ 357103 w 519360"/>
                <a:gd name="connsiteY42" fmla="*/ 412728 h 867920"/>
                <a:gd name="connsiteX43" fmla="*/ 415777 w 519360"/>
                <a:gd name="connsiteY43" fmla="*/ 412728 h 867920"/>
                <a:gd name="connsiteX44" fmla="*/ 502959 w 519360"/>
                <a:gd name="connsiteY44" fmla="*/ 499578 h 867920"/>
                <a:gd name="connsiteX45" fmla="*/ 502959 w 519360"/>
                <a:gd name="connsiteY45" fmla="*/ 499744 h 867920"/>
                <a:gd name="connsiteX46" fmla="*/ 483566 w 519360"/>
                <a:gd name="connsiteY46" fmla="*/ 859575 h 867920"/>
                <a:gd name="connsiteX47" fmla="*/ 491356 w 519360"/>
                <a:gd name="connsiteY47" fmla="*/ 868277 h 867920"/>
                <a:gd name="connsiteX48" fmla="*/ 491853 w 519360"/>
                <a:gd name="connsiteY48" fmla="*/ 868277 h 867920"/>
                <a:gd name="connsiteX49" fmla="*/ 500141 w 519360"/>
                <a:gd name="connsiteY49" fmla="*/ 860404 h 867920"/>
                <a:gd name="connsiteX50" fmla="*/ 519533 w 519360"/>
                <a:gd name="connsiteY50" fmla="*/ 499744 h 867920"/>
                <a:gd name="connsiteX51" fmla="*/ 416025 w 519360"/>
                <a:gd name="connsiteY51" fmla="*/ 396319 h 867920"/>
                <a:gd name="connsiteX52" fmla="*/ 71526 w 519360"/>
                <a:gd name="connsiteY52" fmla="*/ 205713 h 867920"/>
                <a:gd name="connsiteX53" fmla="*/ 74923 w 519360"/>
                <a:gd name="connsiteY53" fmla="*/ 170078 h 867920"/>
                <a:gd name="connsiteX54" fmla="*/ 82216 w 519360"/>
                <a:gd name="connsiteY54" fmla="*/ 143393 h 867920"/>
                <a:gd name="connsiteX55" fmla="*/ 157795 w 519360"/>
                <a:gd name="connsiteY55" fmla="*/ 143393 h 867920"/>
                <a:gd name="connsiteX56" fmla="*/ 166083 w 519360"/>
                <a:gd name="connsiteY56" fmla="*/ 135106 h 867920"/>
                <a:gd name="connsiteX57" fmla="*/ 157795 w 519360"/>
                <a:gd name="connsiteY57" fmla="*/ 126819 h 867920"/>
                <a:gd name="connsiteX58" fmla="*/ 88929 w 519360"/>
                <a:gd name="connsiteY58" fmla="*/ 126819 h 867920"/>
                <a:gd name="connsiteX59" fmla="*/ 259811 w 519360"/>
                <a:gd name="connsiteY59" fmla="*/ 16930 h 867920"/>
                <a:gd name="connsiteX60" fmla="*/ 430860 w 519360"/>
                <a:gd name="connsiteY60" fmla="*/ 126819 h 867920"/>
                <a:gd name="connsiteX61" fmla="*/ 362904 w 519360"/>
                <a:gd name="connsiteY61" fmla="*/ 126819 h 867920"/>
                <a:gd name="connsiteX62" fmla="*/ 354617 w 519360"/>
                <a:gd name="connsiteY62" fmla="*/ 135106 h 867920"/>
                <a:gd name="connsiteX63" fmla="*/ 362904 w 519360"/>
                <a:gd name="connsiteY63" fmla="*/ 143393 h 867920"/>
                <a:gd name="connsiteX64" fmla="*/ 437489 w 519360"/>
                <a:gd name="connsiteY64" fmla="*/ 143393 h 867920"/>
                <a:gd name="connsiteX65" fmla="*/ 448097 w 519360"/>
                <a:gd name="connsiteY65" fmla="*/ 205713 h 867920"/>
                <a:gd name="connsiteX66" fmla="*/ 259811 w 519360"/>
                <a:gd name="connsiteY66" fmla="*/ 393668 h 867920"/>
                <a:gd name="connsiteX67" fmla="*/ 71526 w 519360"/>
                <a:gd name="connsiteY67" fmla="*/ 205299 h 867920"/>
                <a:gd name="connsiteX68" fmla="*/ 385445 w 519360"/>
                <a:gd name="connsiteY68" fmla="*/ 542672 h 867920"/>
                <a:gd name="connsiteX69" fmla="*/ 349065 w 519360"/>
                <a:gd name="connsiteY69" fmla="*/ 578970 h 867920"/>
                <a:gd name="connsiteX70" fmla="*/ 312767 w 519360"/>
                <a:gd name="connsiteY70" fmla="*/ 542672 h 867920"/>
                <a:gd name="connsiteX71" fmla="*/ 349065 w 519360"/>
                <a:gd name="connsiteY71" fmla="*/ 506291 h 867920"/>
                <a:gd name="connsiteX72" fmla="*/ 385445 w 519360"/>
                <a:gd name="connsiteY72" fmla="*/ 542257 h 86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9360" h="867920">
                  <a:moveTo>
                    <a:pt x="416025" y="396319"/>
                  </a:moveTo>
                  <a:lnTo>
                    <a:pt x="333899" y="396319"/>
                  </a:lnTo>
                  <a:cubicBezTo>
                    <a:pt x="412603" y="365773"/>
                    <a:pt x="464555" y="290135"/>
                    <a:pt x="464837" y="205713"/>
                  </a:cubicBezTo>
                  <a:cubicBezTo>
                    <a:pt x="464978" y="92435"/>
                    <a:pt x="373255" y="497"/>
                    <a:pt x="259977" y="356"/>
                  </a:cubicBezTo>
                  <a:cubicBezTo>
                    <a:pt x="259919" y="356"/>
                    <a:pt x="259869" y="356"/>
                    <a:pt x="259811" y="356"/>
                  </a:cubicBezTo>
                  <a:cubicBezTo>
                    <a:pt x="161558" y="406"/>
                    <a:pt x="77136" y="70118"/>
                    <a:pt x="58515" y="166598"/>
                  </a:cubicBezTo>
                  <a:cubicBezTo>
                    <a:pt x="56095" y="179352"/>
                    <a:pt x="54868" y="192313"/>
                    <a:pt x="54868" y="205299"/>
                  </a:cubicBezTo>
                  <a:cubicBezTo>
                    <a:pt x="55150" y="289721"/>
                    <a:pt x="107103" y="365358"/>
                    <a:pt x="185806" y="395905"/>
                  </a:cubicBezTo>
                  <a:lnTo>
                    <a:pt x="103680" y="395905"/>
                  </a:lnTo>
                  <a:cubicBezTo>
                    <a:pt x="46374" y="396046"/>
                    <a:pt x="32" y="442604"/>
                    <a:pt x="172" y="499910"/>
                  </a:cubicBezTo>
                  <a:lnTo>
                    <a:pt x="19896" y="860072"/>
                  </a:lnTo>
                  <a:cubicBezTo>
                    <a:pt x="20161" y="864622"/>
                    <a:pt x="24048" y="868094"/>
                    <a:pt x="28597" y="867862"/>
                  </a:cubicBezTo>
                  <a:cubicBezTo>
                    <a:pt x="33147" y="867597"/>
                    <a:pt x="36620" y="863710"/>
                    <a:pt x="36387" y="859161"/>
                  </a:cubicBezTo>
                  <a:lnTo>
                    <a:pt x="16830" y="499744"/>
                  </a:lnTo>
                  <a:cubicBezTo>
                    <a:pt x="16871" y="451736"/>
                    <a:pt x="55755" y="412819"/>
                    <a:pt x="103763" y="412728"/>
                  </a:cubicBezTo>
                  <a:lnTo>
                    <a:pt x="175613" y="412728"/>
                  </a:lnTo>
                  <a:lnTo>
                    <a:pt x="175613" y="603748"/>
                  </a:lnTo>
                  <a:cubicBezTo>
                    <a:pt x="157828" y="605274"/>
                    <a:pt x="141337" y="613660"/>
                    <a:pt x="129619" y="627119"/>
                  </a:cubicBezTo>
                  <a:cubicBezTo>
                    <a:pt x="86360" y="675682"/>
                    <a:pt x="97961" y="782090"/>
                    <a:pt x="98542" y="786648"/>
                  </a:cubicBezTo>
                  <a:cubicBezTo>
                    <a:pt x="99047" y="790833"/>
                    <a:pt x="102611" y="793973"/>
                    <a:pt x="106829" y="793940"/>
                  </a:cubicBezTo>
                  <a:lnTo>
                    <a:pt x="146276" y="793940"/>
                  </a:lnTo>
                  <a:cubicBezTo>
                    <a:pt x="150851" y="793940"/>
                    <a:pt x="154563" y="790228"/>
                    <a:pt x="154563" y="785653"/>
                  </a:cubicBezTo>
                  <a:cubicBezTo>
                    <a:pt x="154563" y="781079"/>
                    <a:pt x="150851" y="777366"/>
                    <a:pt x="146276" y="777366"/>
                  </a:cubicBezTo>
                  <a:lnTo>
                    <a:pt x="114371" y="777366"/>
                  </a:lnTo>
                  <a:cubicBezTo>
                    <a:pt x="112630" y="753001"/>
                    <a:pt x="109730" y="674438"/>
                    <a:pt x="142050" y="638141"/>
                  </a:cubicBezTo>
                  <a:cubicBezTo>
                    <a:pt x="152566" y="626058"/>
                    <a:pt x="167972" y="619362"/>
                    <a:pt x="183983" y="619909"/>
                  </a:cubicBezTo>
                  <a:cubicBezTo>
                    <a:pt x="199820" y="619528"/>
                    <a:pt x="215002" y="626207"/>
                    <a:pt x="225419" y="638141"/>
                  </a:cubicBezTo>
                  <a:cubicBezTo>
                    <a:pt x="257739" y="674356"/>
                    <a:pt x="254839" y="753001"/>
                    <a:pt x="253016" y="777366"/>
                  </a:cubicBezTo>
                  <a:lnTo>
                    <a:pt x="221275" y="777366"/>
                  </a:lnTo>
                  <a:cubicBezTo>
                    <a:pt x="216701" y="777366"/>
                    <a:pt x="212988" y="781079"/>
                    <a:pt x="212988" y="785653"/>
                  </a:cubicBezTo>
                  <a:cubicBezTo>
                    <a:pt x="212988" y="790228"/>
                    <a:pt x="216701" y="793940"/>
                    <a:pt x="221275" y="793940"/>
                  </a:cubicBezTo>
                  <a:lnTo>
                    <a:pt x="260640" y="793940"/>
                  </a:lnTo>
                  <a:cubicBezTo>
                    <a:pt x="264858" y="793973"/>
                    <a:pt x="268422" y="790833"/>
                    <a:pt x="268927" y="786648"/>
                  </a:cubicBezTo>
                  <a:cubicBezTo>
                    <a:pt x="269507" y="782090"/>
                    <a:pt x="281109" y="675682"/>
                    <a:pt x="237850" y="627119"/>
                  </a:cubicBezTo>
                  <a:cubicBezTo>
                    <a:pt x="226148" y="613677"/>
                    <a:pt x="209690" y="605298"/>
                    <a:pt x="191939" y="603748"/>
                  </a:cubicBezTo>
                  <a:lnTo>
                    <a:pt x="191939" y="412728"/>
                  </a:lnTo>
                  <a:lnTo>
                    <a:pt x="340529" y="412728"/>
                  </a:lnTo>
                  <a:lnTo>
                    <a:pt x="340529" y="489882"/>
                  </a:lnTo>
                  <a:cubicBezTo>
                    <a:pt x="314871" y="493993"/>
                    <a:pt x="295985" y="516103"/>
                    <a:pt x="295943" y="542092"/>
                  </a:cubicBezTo>
                  <a:cubicBezTo>
                    <a:pt x="295943" y="571296"/>
                    <a:pt x="319612" y="594964"/>
                    <a:pt x="348816" y="594964"/>
                  </a:cubicBezTo>
                  <a:cubicBezTo>
                    <a:pt x="378029" y="594964"/>
                    <a:pt x="401722" y="571304"/>
                    <a:pt x="401771" y="542092"/>
                  </a:cubicBezTo>
                  <a:cubicBezTo>
                    <a:pt x="401722" y="516078"/>
                    <a:pt x="382794" y="493951"/>
                    <a:pt x="357103" y="489882"/>
                  </a:cubicBezTo>
                  <a:lnTo>
                    <a:pt x="357103" y="412728"/>
                  </a:lnTo>
                  <a:lnTo>
                    <a:pt x="415777" y="412728"/>
                  </a:lnTo>
                  <a:cubicBezTo>
                    <a:pt x="463835" y="412637"/>
                    <a:pt x="502867" y="451521"/>
                    <a:pt x="502959" y="499578"/>
                  </a:cubicBezTo>
                  <a:cubicBezTo>
                    <a:pt x="502959" y="499636"/>
                    <a:pt x="502959" y="499686"/>
                    <a:pt x="502959" y="499744"/>
                  </a:cubicBezTo>
                  <a:lnTo>
                    <a:pt x="483566" y="859575"/>
                  </a:lnTo>
                  <a:cubicBezTo>
                    <a:pt x="483334" y="864125"/>
                    <a:pt x="486806" y="868012"/>
                    <a:pt x="491356" y="868277"/>
                  </a:cubicBezTo>
                  <a:lnTo>
                    <a:pt x="491853" y="868277"/>
                  </a:lnTo>
                  <a:cubicBezTo>
                    <a:pt x="496271" y="868285"/>
                    <a:pt x="499917" y="864821"/>
                    <a:pt x="500141" y="860404"/>
                  </a:cubicBezTo>
                  <a:lnTo>
                    <a:pt x="519533" y="499744"/>
                  </a:lnTo>
                  <a:cubicBezTo>
                    <a:pt x="519392" y="442645"/>
                    <a:pt x="473124" y="396411"/>
                    <a:pt x="416025" y="396319"/>
                  </a:cubicBezTo>
                  <a:close/>
                  <a:moveTo>
                    <a:pt x="71526" y="205713"/>
                  </a:moveTo>
                  <a:cubicBezTo>
                    <a:pt x="71534" y="193755"/>
                    <a:pt x="72669" y="181821"/>
                    <a:pt x="74923" y="170078"/>
                  </a:cubicBezTo>
                  <a:cubicBezTo>
                    <a:pt x="76697" y="161020"/>
                    <a:pt x="79133" y="152095"/>
                    <a:pt x="82216" y="143393"/>
                  </a:cubicBezTo>
                  <a:lnTo>
                    <a:pt x="157795" y="143393"/>
                  </a:lnTo>
                  <a:cubicBezTo>
                    <a:pt x="162370" y="143393"/>
                    <a:pt x="166083" y="139681"/>
                    <a:pt x="166083" y="135106"/>
                  </a:cubicBezTo>
                  <a:cubicBezTo>
                    <a:pt x="166083" y="130532"/>
                    <a:pt x="162370" y="126819"/>
                    <a:pt x="157795" y="126819"/>
                  </a:cubicBezTo>
                  <a:lnTo>
                    <a:pt x="88929" y="126819"/>
                  </a:lnTo>
                  <a:cubicBezTo>
                    <a:pt x="119575" y="59991"/>
                    <a:pt x="186295" y="17088"/>
                    <a:pt x="259811" y="16930"/>
                  </a:cubicBezTo>
                  <a:cubicBezTo>
                    <a:pt x="333385" y="17046"/>
                    <a:pt x="400172" y="59949"/>
                    <a:pt x="430860" y="126819"/>
                  </a:cubicBezTo>
                  <a:lnTo>
                    <a:pt x="362904" y="126819"/>
                  </a:lnTo>
                  <a:cubicBezTo>
                    <a:pt x="358330" y="126819"/>
                    <a:pt x="354617" y="130532"/>
                    <a:pt x="354617" y="135106"/>
                  </a:cubicBezTo>
                  <a:cubicBezTo>
                    <a:pt x="354617" y="139681"/>
                    <a:pt x="358330" y="143393"/>
                    <a:pt x="362904" y="143393"/>
                  </a:cubicBezTo>
                  <a:lnTo>
                    <a:pt x="437489" y="143393"/>
                  </a:lnTo>
                  <a:cubicBezTo>
                    <a:pt x="444500" y="163424"/>
                    <a:pt x="448089" y="184490"/>
                    <a:pt x="448097" y="205713"/>
                  </a:cubicBezTo>
                  <a:cubicBezTo>
                    <a:pt x="447732" y="309494"/>
                    <a:pt x="363592" y="393485"/>
                    <a:pt x="259811" y="393668"/>
                  </a:cubicBezTo>
                  <a:cubicBezTo>
                    <a:pt x="155864" y="393485"/>
                    <a:pt x="71666" y="309246"/>
                    <a:pt x="71526" y="205299"/>
                  </a:cubicBezTo>
                  <a:close/>
                  <a:moveTo>
                    <a:pt x="385445" y="542672"/>
                  </a:moveTo>
                  <a:cubicBezTo>
                    <a:pt x="385396" y="562735"/>
                    <a:pt x="369128" y="578970"/>
                    <a:pt x="349065" y="578970"/>
                  </a:cubicBezTo>
                  <a:cubicBezTo>
                    <a:pt x="329035" y="578928"/>
                    <a:pt x="312808" y="562702"/>
                    <a:pt x="312767" y="542672"/>
                  </a:cubicBezTo>
                  <a:cubicBezTo>
                    <a:pt x="312767" y="522608"/>
                    <a:pt x="329001" y="506340"/>
                    <a:pt x="349065" y="506291"/>
                  </a:cubicBezTo>
                  <a:cubicBezTo>
                    <a:pt x="368979" y="506332"/>
                    <a:pt x="385172" y="522343"/>
                    <a:pt x="385445" y="542257"/>
                  </a:cubicBezTo>
                  <a:close/>
                </a:path>
              </a:pathLst>
            </a:custGeom>
            <a:solidFill>
              <a:schemeClr val="tx1"/>
            </a:solidFill>
            <a:ln w="8280" cap="flat">
              <a:noFill/>
              <a:prstDash val="solid"/>
              <a:miter/>
            </a:ln>
          </p:spPr>
          <p:txBody>
            <a:bodyPr rtlCol="0" anchor="ctr"/>
            <a:lstStyle/>
            <a:p>
              <a:endParaRPr lang="en-GB"/>
            </a:p>
          </p:txBody>
        </p:sp>
      </p:grpSp>
      <p:grpSp>
        <p:nvGrpSpPr>
          <p:cNvPr id="22" name="Group 21">
            <a:extLst>
              <a:ext uri="{FF2B5EF4-FFF2-40B4-BE49-F238E27FC236}">
                <a16:creationId xmlns:a16="http://schemas.microsoft.com/office/drawing/2014/main" id="{C8CCBC3B-90DD-5FF8-D666-9531D5B63A6C}"/>
              </a:ext>
              <a:ext uri="{C183D7F6-B498-43B3-948B-1728B52AA6E4}">
                <adec:decorative xmlns:adec="http://schemas.microsoft.com/office/drawing/2017/decorative" val="1"/>
              </a:ext>
            </a:extLst>
          </p:cNvPr>
          <p:cNvGrpSpPr>
            <a:grpSpLocks noChangeAspect="1"/>
          </p:cNvGrpSpPr>
          <p:nvPr/>
        </p:nvGrpSpPr>
        <p:grpSpPr>
          <a:xfrm>
            <a:off x="8508055" y="4770691"/>
            <a:ext cx="1042608" cy="1214182"/>
            <a:chOff x="1031220" y="2521880"/>
            <a:chExt cx="1042608" cy="1235414"/>
          </a:xfrm>
        </p:grpSpPr>
        <p:grpSp>
          <p:nvGrpSpPr>
            <p:cNvPr id="23" name="Group 22">
              <a:extLst>
                <a:ext uri="{FF2B5EF4-FFF2-40B4-BE49-F238E27FC236}">
                  <a16:creationId xmlns:a16="http://schemas.microsoft.com/office/drawing/2014/main" id="{F77289CA-AE10-D9DD-7410-2973035E5E35}"/>
                </a:ext>
              </a:extLst>
            </p:cNvPr>
            <p:cNvGrpSpPr/>
            <p:nvPr/>
          </p:nvGrpSpPr>
          <p:grpSpPr>
            <a:xfrm>
              <a:off x="1417943" y="3018478"/>
              <a:ext cx="380450" cy="624697"/>
              <a:chOff x="1417943" y="3018478"/>
              <a:chExt cx="380450" cy="624697"/>
            </a:xfrm>
          </p:grpSpPr>
          <p:sp>
            <p:nvSpPr>
              <p:cNvPr id="25" name="Graphic 6">
                <a:extLst>
                  <a:ext uri="{FF2B5EF4-FFF2-40B4-BE49-F238E27FC236}">
                    <a16:creationId xmlns:a16="http://schemas.microsoft.com/office/drawing/2014/main" id="{D845CD63-7D42-C8A7-3548-4E899BD0B209}"/>
                  </a:ext>
                </a:extLst>
              </p:cNvPr>
              <p:cNvSpPr/>
              <p:nvPr/>
            </p:nvSpPr>
            <p:spPr>
              <a:xfrm>
                <a:off x="1603629" y="3555414"/>
                <a:ext cx="106601" cy="87761"/>
              </a:xfrm>
              <a:custGeom>
                <a:avLst/>
                <a:gdLst>
                  <a:gd name="connsiteX0" fmla="*/ 132339 w 132339"/>
                  <a:gd name="connsiteY0" fmla="*/ 66169 h 132339"/>
                  <a:gd name="connsiteX1" fmla="*/ 66170 w 132339"/>
                  <a:gd name="connsiteY1" fmla="*/ 132339 h 132339"/>
                  <a:gd name="connsiteX2" fmla="*/ 0 w 132339"/>
                  <a:gd name="connsiteY2" fmla="*/ 66169 h 132339"/>
                  <a:gd name="connsiteX3" fmla="*/ 66170 w 132339"/>
                  <a:gd name="connsiteY3" fmla="*/ 0 h 132339"/>
                  <a:gd name="connsiteX4" fmla="*/ 132339 w 132339"/>
                  <a:gd name="connsiteY4" fmla="*/ 66169 h 132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339" h="132339">
                    <a:moveTo>
                      <a:pt x="132339" y="66169"/>
                    </a:moveTo>
                    <a:cubicBezTo>
                      <a:pt x="132339" y="102714"/>
                      <a:pt x="102714" y="132339"/>
                      <a:pt x="66170" y="132339"/>
                    </a:cubicBezTo>
                    <a:cubicBezTo>
                      <a:pt x="29625" y="132339"/>
                      <a:pt x="0" y="102714"/>
                      <a:pt x="0" y="66169"/>
                    </a:cubicBezTo>
                    <a:cubicBezTo>
                      <a:pt x="0" y="29625"/>
                      <a:pt x="29625" y="0"/>
                      <a:pt x="66170" y="0"/>
                    </a:cubicBezTo>
                    <a:cubicBezTo>
                      <a:pt x="102714" y="0"/>
                      <a:pt x="132339" y="29625"/>
                      <a:pt x="132339" y="66169"/>
                    </a:cubicBezTo>
                    <a:close/>
                  </a:path>
                </a:pathLst>
              </a:custGeom>
              <a:solidFill>
                <a:schemeClr val="accent1"/>
              </a:solidFill>
              <a:ln w="9353" cap="flat">
                <a:noFill/>
                <a:prstDash val="solid"/>
                <a:miter/>
              </a:ln>
            </p:spPr>
            <p:txBody>
              <a:bodyPr rtlCol="0" anchor="ctr"/>
              <a:lstStyle/>
              <a:p>
                <a:endParaRPr lang="en-GB"/>
              </a:p>
            </p:txBody>
          </p:sp>
          <p:sp>
            <p:nvSpPr>
              <p:cNvPr id="26" name="Graphic 6">
                <a:extLst>
                  <a:ext uri="{FF2B5EF4-FFF2-40B4-BE49-F238E27FC236}">
                    <a16:creationId xmlns:a16="http://schemas.microsoft.com/office/drawing/2014/main" id="{E48A65BE-8778-695B-01E8-FDF16404DCA1}"/>
                  </a:ext>
                </a:extLst>
              </p:cNvPr>
              <p:cNvSpPr/>
              <p:nvPr/>
            </p:nvSpPr>
            <p:spPr>
              <a:xfrm>
                <a:off x="1710230" y="3067240"/>
                <a:ext cx="88163" cy="88163"/>
              </a:xfrm>
              <a:custGeom>
                <a:avLst/>
                <a:gdLst>
                  <a:gd name="connsiteX0" fmla="*/ 88164 w 88163"/>
                  <a:gd name="connsiteY0" fmla="*/ 44082 h 88163"/>
                  <a:gd name="connsiteX1" fmla="*/ 44082 w 88163"/>
                  <a:gd name="connsiteY1" fmla="*/ 88164 h 88163"/>
                  <a:gd name="connsiteX2" fmla="*/ 0 w 88163"/>
                  <a:gd name="connsiteY2" fmla="*/ 44082 h 88163"/>
                  <a:gd name="connsiteX3" fmla="*/ 44082 w 88163"/>
                  <a:gd name="connsiteY3" fmla="*/ 0 h 88163"/>
                  <a:gd name="connsiteX4" fmla="*/ 88164 w 88163"/>
                  <a:gd name="connsiteY4" fmla="*/ 44082 h 88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163" h="88163">
                    <a:moveTo>
                      <a:pt x="88164" y="44082"/>
                    </a:moveTo>
                    <a:cubicBezTo>
                      <a:pt x="88164" y="68428"/>
                      <a:pt x="68428" y="88164"/>
                      <a:pt x="44082" y="88164"/>
                    </a:cubicBezTo>
                    <a:cubicBezTo>
                      <a:pt x="19736" y="88164"/>
                      <a:pt x="0" y="68428"/>
                      <a:pt x="0" y="44082"/>
                    </a:cubicBezTo>
                    <a:cubicBezTo>
                      <a:pt x="0" y="19736"/>
                      <a:pt x="19736" y="0"/>
                      <a:pt x="44082" y="0"/>
                    </a:cubicBezTo>
                    <a:cubicBezTo>
                      <a:pt x="68428" y="0"/>
                      <a:pt x="88164" y="19736"/>
                      <a:pt x="88164" y="44082"/>
                    </a:cubicBezTo>
                    <a:close/>
                  </a:path>
                </a:pathLst>
              </a:custGeom>
              <a:solidFill>
                <a:schemeClr val="accent1"/>
              </a:solidFill>
              <a:ln w="9353" cap="flat">
                <a:noFill/>
                <a:prstDash val="solid"/>
                <a:miter/>
              </a:ln>
            </p:spPr>
            <p:txBody>
              <a:bodyPr rtlCol="0" anchor="ctr"/>
              <a:lstStyle/>
              <a:p>
                <a:endParaRPr lang="en-GB"/>
              </a:p>
            </p:txBody>
          </p:sp>
          <p:sp>
            <p:nvSpPr>
              <p:cNvPr id="27" name="Graphic 6">
                <a:extLst>
                  <a:ext uri="{FF2B5EF4-FFF2-40B4-BE49-F238E27FC236}">
                    <a16:creationId xmlns:a16="http://schemas.microsoft.com/office/drawing/2014/main" id="{141E244C-8998-EE48-5658-43B3A28D50E4}"/>
                  </a:ext>
                </a:extLst>
              </p:cNvPr>
              <p:cNvSpPr/>
              <p:nvPr/>
            </p:nvSpPr>
            <p:spPr>
              <a:xfrm>
                <a:off x="1417943" y="3018478"/>
                <a:ext cx="185686" cy="185686"/>
              </a:xfrm>
              <a:custGeom>
                <a:avLst/>
                <a:gdLst>
                  <a:gd name="connsiteX0" fmla="*/ 185686 w 185686"/>
                  <a:gd name="connsiteY0" fmla="*/ 92843 h 185686"/>
                  <a:gd name="connsiteX1" fmla="*/ 92843 w 185686"/>
                  <a:gd name="connsiteY1" fmla="*/ 185686 h 185686"/>
                  <a:gd name="connsiteX2" fmla="*/ 0 w 185686"/>
                  <a:gd name="connsiteY2" fmla="*/ 92843 h 185686"/>
                  <a:gd name="connsiteX3" fmla="*/ 92843 w 185686"/>
                  <a:gd name="connsiteY3" fmla="*/ 0 h 185686"/>
                  <a:gd name="connsiteX4" fmla="*/ 185686 w 185686"/>
                  <a:gd name="connsiteY4" fmla="*/ 92843 h 185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86" h="185686">
                    <a:moveTo>
                      <a:pt x="185686" y="92843"/>
                    </a:moveTo>
                    <a:cubicBezTo>
                      <a:pt x="185686" y="144119"/>
                      <a:pt x="144119" y="185686"/>
                      <a:pt x="92843" y="185686"/>
                    </a:cubicBezTo>
                    <a:cubicBezTo>
                      <a:pt x="41567" y="185686"/>
                      <a:pt x="0" y="144119"/>
                      <a:pt x="0" y="92843"/>
                    </a:cubicBezTo>
                    <a:cubicBezTo>
                      <a:pt x="0" y="41567"/>
                      <a:pt x="41567" y="0"/>
                      <a:pt x="92843" y="0"/>
                    </a:cubicBezTo>
                    <a:cubicBezTo>
                      <a:pt x="144119" y="0"/>
                      <a:pt x="185686" y="41567"/>
                      <a:pt x="185686" y="92843"/>
                    </a:cubicBezTo>
                    <a:close/>
                  </a:path>
                </a:pathLst>
              </a:custGeom>
              <a:solidFill>
                <a:schemeClr val="accent1"/>
              </a:solidFill>
              <a:ln w="9353" cap="flat">
                <a:noFill/>
                <a:prstDash val="solid"/>
                <a:miter/>
              </a:ln>
            </p:spPr>
            <p:txBody>
              <a:bodyPr rtlCol="0" anchor="ctr"/>
              <a:lstStyle/>
              <a:p>
                <a:endParaRPr lang="en-GB"/>
              </a:p>
            </p:txBody>
          </p:sp>
        </p:grpSp>
        <p:sp>
          <p:nvSpPr>
            <p:cNvPr id="24" name="Graphic 6">
              <a:extLst>
                <a:ext uri="{FF2B5EF4-FFF2-40B4-BE49-F238E27FC236}">
                  <a16:creationId xmlns:a16="http://schemas.microsoft.com/office/drawing/2014/main" id="{82A7E0E7-D98F-AFB3-895D-F6BECBF5774C}"/>
                </a:ext>
              </a:extLst>
            </p:cNvPr>
            <p:cNvSpPr/>
            <p:nvPr/>
          </p:nvSpPr>
          <p:spPr>
            <a:xfrm>
              <a:off x="1031220" y="2521880"/>
              <a:ext cx="1042608" cy="1235414"/>
            </a:xfrm>
            <a:custGeom>
              <a:avLst/>
              <a:gdLst>
                <a:gd name="connsiteX0" fmla="*/ 1006750 w 1042608"/>
                <a:gd name="connsiteY0" fmla="*/ 607590 h 1235414"/>
                <a:gd name="connsiteX1" fmla="*/ 980731 w 1042608"/>
                <a:gd name="connsiteY1" fmla="*/ 622097 h 1235414"/>
                <a:gd name="connsiteX2" fmla="*/ 849702 w 1042608"/>
                <a:gd name="connsiteY2" fmla="*/ 609368 h 1235414"/>
                <a:gd name="connsiteX3" fmla="*/ 804872 w 1042608"/>
                <a:gd name="connsiteY3" fmla="*/ 490974 h 1235414"/>
                <a:gd name="connsiteX4" fmla="*/ 983633 w 1042608"/>
                <a:gd name="connsiteY4" fmla="*/ 276930 h 1235414"/>
                <a:gd name="connsiteX5" fmla="*/ 1000479 w 1042608"/>
                <a:gd name="connsiteY5" fmla="*/ 279644 h 1235414"/>
                <a:gd name="connsiteX6" fmla="*/ 1042521 w 1042608"/>
                <a:gd name="connsiteY6" fmla="*/ 242269 h 1235414"/>
                <a:gd name="connsiteX7" fmla="*/ 1040630 w 1042608"/>
                <a:gd name="connsiteY7" fmla="*/ 227607 h 1235414"/>
                <a:gd name="connsiteX8" fmla="*/ 1017138 w 1042608"/>
                <a:gd name="connsiteY8" fmla="*/ 191293 h 1235414"/>
                <a:gd name="connsiteX9" fmla="*/ 941142 w 1042608"/>
                <a:gd name="connsiteY9" fmla="*/ 188672 h 1235414"/>
                <a:gd name="connsiteX10" fmla="*/ 933654 w 1042608"/>
                <a:gd name="connsiteY10" fmla="*/ 226671 h 1235414"/>
                <a:gd name="connsiteX11" fmla="*/ 938428 w 1042608"/>
                <a:gd name="connsiteY11" fmla="*/ 239118 h 1235414"/>
                <a:gd name="connsiteX12" fmla="*/ 725693 w 1042608"/>
                <a:gd name="connsiteY12" fmla="*/ 411796 h 1235414"/>
                <a:gd name="connsiteX13" fmla="*/ 626860 w 1042608"/>
                <a:gd name="connsiteY13" fmla="*/ 369866 h 1235414"/>
                <a:gd name="connsiteX14" fmla="*/ 597753 w 1042608"/>
                <a:gd name="connsiteY14" fmla="*/ 71402 h 1235414"/>
                <a:gd name="connsiteX15" fmla="*/ 617782 w 1042608"/>
                <a:gd name="connsiteY15" fmla="*/ 39768 h 1235414"/>
                <a:gd name="connsiteX16" fmla="*/ 567148 w 1042608"/>
                <a:gd name="connsiteY16" fmla="*/ -9 h 1235414"/>
                <a:gd name="connsiteX17" fmla="*/ 516515 w 1042608"/>
                <a:gd name="connsiteY17" fmla="*/ 39768 h 1235414"/>
                <a:gd name="connsiteX18" fmla="*/ 540849 w 1042608"/>
                <a:gd name="connsiteY18" fmla="*/ 73554 h 1235414"/>
                <a:gd name="connsiteX19" fmla="*/ 511648 w 1042608"/>
                <a:gd name="connsiteY19" fmla="*/ 368556 h 1235414"/>
                <a:gd name="connsiteX20" fmla="*/ 399338 w 1042608"/>
                <a:gd name="connsiteY20" fmla="*/ 418160 h 1235414"/>
                <a:gd name="connsiteX21" fmla="*/ 293860 w 1042608"/>
                <a:gd name="connsiteY21" fmla="*/ 329154 h 1235414"/>
                <a:gd name="connsiteX22" fmla="*/ 293860 w 1042608"/>
                <a:gd name="connsiteY22" fmla="*/ 327563 h 1235414"/>
                <a:gd name="connsiteX23" fmla="*/ 285998 w 1042608"/>
                <a:gd name="connsiteY23" fmla="*/ 299485 h 1235414"/>
                <a:gd name="connsiteX24" fmla="*/ 285998 w 1042608"/>
                <a:gd name="connsiteY24" fmla="*/ 299485 h 1235414"/>
                <a:gd name="connsiteX25" fmla="*/ 229843 w 1042608"/>
                <a:gd name="connsiteY25" fmla="*/ 305101 h 1235414"/>
                <a:gd name="connsiteX26" fmla="*/ 222543 w 1042608"/>
                <a:gd name="connsiteY26" fmla="*/ 361256 h 1235414"/>
                <a:gd name="connsiteX27" fmla="*/ 245192 w 1042608"/>
                <a:gd name="connsiteY27" fmla="*/ 370615 h 1235414"/>
                <a:gd name="connsiteX28" fmla="*/ 250994 w 1042608"/>
                <a:gd name="connsiteY28" fmla="*/ 369960 h 1235414"/>
                <a:gd name="connsiteX29" fmla="*/ 337754 w 1042608"/>
                <a:gd name="connsiteY29" fmla="*/ 478808 h 1235414"/>
                <a:gd name="connsiteX30" fmla="*/ 285998 w 1042608"/>
                <a:gd name="connsiteY30" fmla="*/ 597576 h 1235414"/>
                <a:gd name="connsiteX31" fmla="*/ 71391 w 1042608"/>
                <a:gd name="connsiteY31" fmla="*/ 617698 h 1235414"/>
                <a:gd name="connsiteX32" fmla="*/ 39757 w 1042608"/>
                <a:gd name="connsiteY32" fmla="*/ 597669 h 1235414"/>
                <a:gd name="connsiteX33" fmla="*/ -19 w 1042608"/>
                <a:gd name="connsiteY33" fmla="*/ 648303 h 1235414"/>
                <a:gd name="connsiteX34" fmla="*/ 39757 w 1042608"/>
                <a:gd name="connsiteY34" fmla="*/ 698936 h 1235414"/>
                <a:gd name="connsiteX35" fmla="*/ 73544 w 1042608"/>
                <a:gd name="connsiteY35" fmla="*/ 674976 h 1235414"/>
                <a:gd name="connsiteX36" fmla="*/ 285811 w 1042608"/>
                <a:gd name="connsiteY36" fmla="*/ 695660 h 1235414"/>
                <a:gd name="connsiteX37" fmla="*/ 338877 w 1042608"/>
                <a:gd name="connsiteY37" fmla="*/ 819389 h 1235414"/>
                <a:gd name="connsiteX38" fmla="*/ 259324 w 1042608"/>
                <a:gd name="connsiteY38" fmla="*/ 914665 h 1235414"/>
                <a:gd name="connsiteX39" fmla="*/ 258108 w 1042608"/>
                <a:gd name="connsiteY39" fmla="*/ 914665 h 1235414"/>
                <a:gd name="connsiteX40" fmla="*/ 230030 w 1042608"/>
                <a:gd name="connsiteY40" fmla="*/ 922433 h 1235414"/>
                <a:gd name="connsiteX41" fmla="*/ 230030 w 1042608"/>
                <a:gd name="connsiteY41" fmla="*/ 922433 h 1235414"/>
                <a:gd name="connsiteX42" fmla="*/ 235645 w 1042608"/>
                <a:gd name="connsiteY42" fmla="*/ 978589 h 1235414"/>
                <a:gd name="connsiteX43" fmla="*/ 269432 w 1042608"/>
                <a:gd name="connsiteY43" fmla="*/ 994219 h 1235414"/>
                <a:gd name="connsiteX44" fmla="*/ 291239 w 1042608"/>
                <a:gd name="connsiteY44" fmla="*/ 985702 h 1235414"/>
                <a:gd name="connsiteX45" fmla="*/ 299943 w 1042608"/>
                <a:gd name="connsiteY45" fmla="*/ 957624 h 1235414"/>
                <a:gd name="connsiteX46" fmla="*/ 299943 w 1042608"/>
                <a:gd name="connsiteY46" fmla="*/ 957063 h 1235414"/>
                <a:gd name="connsiteX47" fmla="*/ 397747 w 1042608"/>
                <a:gd name="connsiteY47" fmla="*/ 877884 h 1235414"/>
                <a:gd name="connsiteX48" fmla="*/ 514924 w 1042608"/>
                <a:gd name="connsiteY48" fmla="*/ 928798 h 1235414"/>
                <a:gd name="connsiteX49" fmla="*/ 536356 w 1042608"/>
                <a:gd name="connsiteY49" fmla="*/ 1148552 h 1235414"/>
                <a:gd name="connsiteX50" fmla="*/ 507156 w 1042608"/>
                <a:gd name="connsiteY50" fmla="*/ 1188609 h 1235414"/>
                <a:gd name="connsiteX51" fmla="*/ 567148 w 1042608"/>
                <a:gd name="connsiteY51" fmla="*/ 1235405 h 1235414"/>
                <a:gd name="connsiteX52" fmla="*/ 627141 w 1042608"/>
                <a:gd name="connsiteY52" fmla="*/ 1188609 h 1235414"/>
                <a:gd name="connsiteX53" fmla="*/ 593916 w 1042608"/>
                <a:gd name="connsiteY53" fmla="*/ 1146867 h 1235414"/>
                <a:gd name="connsiteX54" fmla="*/ 615067 w 1042608"/>
                <a:gd name="connsiteY54" fmla="*/ 929640 h 1235414"/>
                <a:gd name="connsiteX55" fmla="*/ 728969 w 1042608"/>
                <a:gd name="connsiteY55" fmla="*/ 882844 h 1235414"/>
                <a:gd name="connsiteX56" fmla="*/ 881056 w 1042608"/>
                <a:gd name="connsiteY56" fmla="*/ 1011814 h 1235414"/>
                <a:gd name="connsiteX57" fmla="*/ 882928 w 1042608"/>
                <a:gd name="connsiteY57" fmla="*/ 1012843 h 1235414"/>
                <a:gd name="connsiteX58" fmla="*/ 889105 w 1042608"/>
                <a:gd name="connsiteY58" fmla="*/ 1053088 h 1235414"/>
                <a:gd name="connsiteX59" fmla="*/ 914281 w 1042608"/>
                <a:gd name="connsiteY59" fmla="*/ 1063102 h 1235414"/>
                <a:gd name="connsiteX60" fmla="*/ 920177 w 1042608"/>
                <a:gd name="connsiteY60" fmla="*/ 1063102 h 1235414"/>
                <a:gd name="connsiteX61" fmla="*/ 952092 w 1042608"/>
                <a:gd name="connsiteY61" fmla="*/ 1046911 h 1235414"/>
                <a:gd name="connsiteX62" fmla="*/ 960515 w 1042608"/>
                <a:gd name="connsiteY62" fmla="*/ 984111 h 1235414"/>
                <a:gd name="connsiteX63" fmla="*/ 929349 w 1042608"/>
                <a:gd name="connsiteY63" fmla="*/ 974751 h 1235414"/>
                <a:gd name="connsiteX64" fmla="*/ 924482 w 1042608"/>
                <a:gd name="connsiteY64" fmla="*/ 975781 h 1235414"/>
                <a:gd name="connsiteX65" fmla="*/ 922704 w 1042608"/>
                <a:gd name="connsiteY65" fmla="*/ 971850 h 1235414"/>
                <a:gd name="connsiteX66" fmla="*/ 798227 w 1042608"/>
                <a:gd name="connsiteY66" fmla="*/ 815739 h 1235414"/>
                <a:gd name="connsiteX67" fmla="*/ 849702 w 1042608"/>
                <a:gd name="connsiteY67" fmla="*/ 691823 h 1235414"/>
                <a:gd name="connsiteX68" fmla="*/ 979795 w 1042608"/>
                <a:gd name="connsiteY68" fmla="*/ 679188 h 1235414"/>
                <a:gd name="connsiteX69" fmla="*/ 1007218 w 1042608"/>
                <a:gd name="connsiteY69" fmla="*/ 695941 h 1235414"/>
                <a:gd name="connsiteX70" fmla="*/ 1042221 w 1042608"/>
                <a:gd name="connsiteY70" fmla="*/ 651766 h 1235414"/>
                <a:gd name="connsiteX71" fmla="*/ 1006750 w 1042608"/>
                <a:gd name="connsiteY71" fmla="*/ 607590 h 1235414"/>
                <a:gd name="connsiteX72" fmla="*/ 955555 w 1042608"/>
                <a:gd name="connsiteY72" fmla="*/ 200652 h 1235414"/>
                <a:gd name="connsiteX73" fmla="*/ 974273 w 1042608"/>
                <a:gd name="connsiteY73" fmla="*/ 193258 h 1235414"/>
                <a:gd name="connsiteX74" fmla="*/ 1022941 w 1042608"/>
                <a:gd name="connsiteY74" fmla="*/ 232006 h 1235414"/>
                <a:gd name="connsiteX75" fmla="*/ 1019291 w 1042608"/>
                <a:gd name="connsiteY75" fmla="*/ 253532 h 1235414"/>
                <a:gd name="connsiteX76" fmla="*/ 969687 w 1042608"/>
                <a:gd name="connsiteY76" fmla="*/ 248571 h 1235414"/>
                <a:gd name="connsiteX77" fmla="*/ 952373 w 1042608"/>
                <a:gd name="connsiteY77" fmla="*/ 222178 h 1235414"/>
                <a:gd name="connsiteX78" fmla="*/ 955555 w 1042608"/>
                <a:gd name="connsiteY78" fmla="*/ 200652 h 1235414"/>
                <a:gd name="connsiteX79" fmla="*/ 948910 w 1042608"/>
                <a:gd name="connsiteY79" fmla="*/ 254748 h 1235414"/>
                <a:gd name="connsiteX80" fmla="*/ 957333 w 1042608"/>
                <a:gd name="connsiteY80" fmla="*/ 262891 h 1235414"/>
                <a:gd name="connsiteX81" fmla="*/ 965944 w 1042608"/>
                <a:gd name="connsiteY81" fmla="*/ 269068 h 1235414"/>
                <a:gd name="connsiteX82" fmla="*/ 793734 w 1042608"/>
                <a:gd name="connsiteY82" fmla="*/ 474970 h 1235414"/>
                <a:gd name="connsiteX83" fmla="*/ 741417 w 1042608"/>
                <a:gd name="connsiteY83" fmla="*/ 422465 h 1235414"/>
                <a:gd name="connsiteX84" fmla="*/ 567148 w 1042608"/>
                <a:gd name="connsiteY84" fmla="*/ 18709 h 1235414"/>
                <a:gd name="connsiteX85" fmla="*/ 599063 w 1042608"/>
                <a:gd name="connsiteY85" fmla="*/ 39768 h 1235414"/>
                <a:gd name="connsiteX86" fmla="*/ 567148 w 1042608"/>
                <a:gd name="connsiteY86" fmla="*/ 60826 h 1235414"/>
                <a:gd name="connsiteX87" fmla="*/ 535233 w 1042608"/>
                <a:gd name="connsiteY87" fmla="*/ 39768 h 1235414"/>
                <a:gd name="connsiteX88" fmla="*/ 567148 w 1042608"/>
                <a:gd name="connsiteY88" fmla="*/ 18709 h 1235414"/>
                <a:gd name="connsiteX89" fmla="*/ 558725 w 1042608"/>
                <a:gd name="connsiteY89" fmla="*/ 78983 h 1235414"/>
                <a:gd name="connsiteX90" fmla="*/ 567148 w 1042608"/>
                <a:gd name="connsiteY90" fmla="*/ 79544 h 1235414"/>
                <a:gd name="connsiteX91" fmla="*/ 579596 w 1042608"/>
                <a:gd name="connsiteY91" fmla="*/ 78234 h 1235414"/>
                <a:gd name="connsiteX92" fmla="*/ 607674 w 1042608"/>
                <a:gd name="connsiteY92" fmla="*/ 366029 h 1235414"/>
                <a:gd name="connsiteX93" fmla="*/ 530835 w 1042608"/>
                <a:gd name="connsiteY93" fmla="*/ 366029 h 1235414"/>
                <a:gd name="connsiteX94" fmla="*/ 236581 w 1042608"/>
                <a:gd name="connsiteY94" fmla="*/ 347779 h 1235414"/>
                <a:gd name="connsiteX95" fmla="*/ 243507 w 1042608"/>
                <a:gd name="connsiteY95" fmla="*/ 318391 h 1235414"/>
                <a:gd name="connsiteX96" fmla="*/ 263910 w 1042608"/>
                <a:gd name="connsiteY96" fmla="*/ 309032 h 1235414"/>
                <a:gd name="connsiteX97" fmla="*/ 273269 w 1042608"/>
                <a:gd name="connsiteY97" fmla="*/ 312401 h 1235414"/>
                <a:gd name="connsiteX98" fmla="*/ 276077 w 1042608"/>
                <a:gd name="connsiteY98" fmla="*/ 324474 h 1235414"/>
                <a:gd name="connsiteX99" fmla="*/ 266718 w 1042608"/>
                <a:gd name="connsiteY99" fmla="*/ 341789 h 1235414"/>
                <a:gd name="connsiteX100" fmla="*/ 236581 w 1042608"/>
                <a:gd name="connsiteY100" fmla="*/ 347779 h 1235414"/>
                <a:gd name="connsiteX101" fmla="*/ 269900 w 1042608"/>
                <a:gd name="connsiteY101" fmla="*/ 362379 h 1235414"/>
                <a:gd name="connsiteX102" fmla="*/ 278791 w 1042608"/>
                <a:gd name="connsiteY102" fmla="*/ 355641 h 1235414"/>
                <a:gd name="connsiteX103" fmla="*/ 285624 w 1042608"/>
                <a:gd name="connsiteY103" fmla="*/ 347311 h 1235414"/>
                <a:gd name="connsiteX104" fmla="*/ 383521 w 1042608"/>
                <a:gd name="connsiteY104" fmla="*/ 430327 h 1235414"/>
                <a:gd name="connsiteX105" fmla="*/ 350015 w 1042608"/>
                <a:gd name="connsiteY105" fmla="*/ 463646 h 1235414"/>
                <a:gd name="connsiteX106" fmla="*/ 39757 w 1042608"/>
                <a:gd name="connsiteY106" fmla="*/ 680592 h 1235414"/>
                <a:gd name="connsiteX107" fmla="*/ 18699 w 1042608"/>
                <a:gd name="connsiteY107" fmla="*/ 648677 h 1235414"/>
                <a:gd name="connsiteX108" fmla="*/ 39757 w 1042608"/>
                <a:gd name="connsiteY108" fmla="*/ 616762 h 1235414"/>
                <a:gd name="connsiteX109" fmla="*/ 60816 w 1042608"/>
                <a:gd name="connsiteY109" fmla="*/ 648677 h 1235414"/>
                <a:gd name="connsiteX110" fmla="*/ 39757 w 1042608"/>
                <a:gd name="connsiteY110" fmla="*/ 680405 h 1235414"/>
                <a:gd name="connsiteX111" fmla="*/ 78972 w 1042608"/>
                <a:gd name="connsiteY111" fmla="*/ 657100 h 1235414"/>
                <a:gd name="connsiteX112" fmla="*/ 79534 w 1042608"/>
                <a:gd name="connsiteY112" fmla="*/ 648677 h 1235414"/>
                <a:gd name="connsiteX113" fmla="*/ 78224 w 1042608"/>
                <a:gd name="connsiteY113" fmla="*/ 636416 h 1235414"/>
                <a:gd name="connsiteX114" fmla="*/ 284126 w 1042608"/>
                <a:gd name="connsiteY114" fmla="*/ 616388 h 1235414"/>
                <a:gd name="connsiteX115" fmla="*/ 282254 w 1042608"/>
                <a:gd name="connsiteY115" fmla="*/ 648864 h 1235414"/>
                <a:gd name="connsiteX116" fmla="*/ 283658 w 1042608"/>
                <a:gd name="connsiteY116" fmla="*/ 676942 h 1235414"/>
                <a:gd name="connsiteX117" fmla="*/ 278791 w 1042608"/>
                <a:gd name="connsiteY117" fmla="*/ 972318 h 1235414"/>
                <a:gd name="connsiteX118" fmla="*/ 249403 w 1042608"/>
                <a:gd name="connsiteY118" fmla="*/ 965392 h 1235414"/>
                <a:gd name="connsiteX119" fmla="*/ 243414 w 1042608"/>
                <a:gd name="connsiteY119" fmla="*/ 935817 h 1235414"/>
                <a:gd name="connsiteX120" fmla="*/ 255393 w 1042608"/>
                <a:gd name="connsiteY120" fmla="*/ 933009 h 1235414"/>
                <a:gd name="connsiteX121" fmla="*/ 272801 w 1042608"/>
                <a:gd name="connsiteY121" fmla="*/ 942369 h 1235414"/>
                <a:gd name="connsiteX122" fmla="*/ 282161 w 1042608"/>
                <a:gd name="connsiteY122" fmla="*/ 959964 h 1235414"/>
                <a:gd name="connsiteX123" fmla="*/ 278791 w 1042608"/>
                <a:gd name="connsiteY123" fmla="*/ 972318 h 1235414"/>
                <a:gd name="connsiteX124" fmla="*/ 293298 w 1042608"/>
                <a:gd name="connsiteY124" fmla="*/ 938906 h 1235414"/>
                <a:gd name="connsiteX125" fmla="*/ 286185 w 1042608"/>
                <a:gd name="connsiteY125" fmla="*/ 929546 h 1235414"/>
                <a:gd name="connsiteX126" fmla="*/ 277668 w 1042608"/>
                <a:gd name="connsiteY126" fmla="*/ 922527 h 1235414"/>
                <a:gd name="connsiteX127" fmla="*/ 351325 w 1042608"/>
                <a:gd name="connsiteY127" fmla="*/ 834363 h 1235414"/>
                <a:gd name="connsiteX128" fmla="*/ 383146 w 1042608"/>
                <a:gd name="connsiteY128" fmla="*/ 865998 h 1235414"/>
                <a:gd name="connsiteX129" fmla="*/ 608422 w 1042608"/>
                <a:gd name="connsiteY129" fmla="*/ 1188609 h 1235414"/>
                <a:gd name="connsiteX130" fmla="*/ 567148 w 1042608"/>
                <a:gd name="connsiteY130" fmla="*/ 1216687 h 1235414"/>
                <a:gd name="connsiteX131" fmla="*/ 525874 w 1042608"/>
                <a:gd name="connsiteY131" fmla="*/ 1188609 h 1235414"/>
                <a:gd name="connsiteX132" fmla="*/ 567148 w 1042608"/>
                <a:gd name="connsiteY132" fmla="*/ 1160531 h 1235414"/>
                <a:gd name="connsiteX133" fmla="*/ 608422 w 1042608"/>
                <a:gd name="connsiteY133" fmla="*/ 1188609 h 1235414"/>
                <a:gd name="connsiteX134" fmla="*/ 575572 w 1042608"/>
                <a:gd name="connsiteY134" fmla="*/ 1142468 h 1235414"/>
                <a:gd name="connsiteX135" fmla="*/ 567148 w 1042608"/>
                <a:gd name="connsiteY135" fmla="*/ 1141907 h 1235414"/>
                <a:gd name="connsiteX136" fmla="*/ 554607 w 1042608"/>
                <a:gd name="connsiteY136" fmla="*/ 1142936 h 1235414"/>
                <a:gd name="connsiteX137" fmla="*/ 534017 w 1042608"/>
                <a:gd name="connsiteY137" fmla="*/ 931793 h 1235414"/>
                <a:gd name="connsiteX138" fmla="*/ 567148 w 1042608"/>
                <a:gd name="connsiteY138" fmla="*/ 933758 h 1235414"/>
                <a:gd name="connsiteX139" fmla="*/ 596068 w 1042608"/>
                <a:gd name="connsiteY139" fmla="*/ 932354 h 1235414"/>
                <a:gd name="connsiteX140" fmla="*/ 931876 w 1042608"/>
                <a:gd name="connsiteY140" fmla="*/ 992721 h 1235414"/>
                <a:gd name="connsiteX141" fmla="*/ 947038 w 1042608"/>
                <a:gd name="connsiteY141" fmla="*/ 996839 h 1235414"/>
                <a:gd name="connsiteX142" fmla="*/ 938989 w 1042608"/>
                <a:gd name="connsiteY142" fmla="*/ 1033153 h 1235414"/>
                <a:gd name="connsiteX143" fmla="*/ 917650 w 1042608"/>
                <a:gd name="connsiteY143" fmla="*/ 1044197 h 1235414"/>
                <a:gd name="connsiteX144" fmla="*/ 902488 w 1042608"/>
                <a:gd name="connsiteY144" fmla="*/ 1040079 h 1235414"/>
                <a:gd name="connsiteX145" fmla="*/ 910537 w 1042608"/>
                <a:gd name="connsiteY145" fmla="*/ 1003765 h 1235414"/>
                <a:gd name="connsiteX146" fmla="*/ 931876 w 1042608"/>
                <a:gd name="connsiteY146" fmla="*/ 993283 h 1235414"/>
                <a:gd name="connsiteX147" fmla="*/ 907729 w 1042608"/>
                <a:gd name="connsiteY147" fmla="*/ 982707 h 1235414"/>
                <a:gd name="connsiteX148" fmla="*/ 897528 w 1042608"/>
                <a:gd name="connsiteY148" fmla="*/ 990568 h 1235414"/>
                <a:gd name="connsiteX149" fmla="*/ 892006 w 1042608"/>
                <a:gd name="connsiteY149" fmla="*/ 996746 h 1235414"/>
                <a:gd name="connsiteX150" fmla="*/ 744318 w 1042608"/>
                <a:gd name="connsiteY150" fmla="*/ 871987 h 1235414"/>
                <a:gd name="connsiteX151" fmla="*/ 786434 w 1042608"/>
                <a:gd name="connsiteY151" fmla="*/ 830901 h 1235414"/>
                <a:gd name="connsiteX152" fmla="*/ 567148 w 1042608"/>
                <a:gd name="connsiteY152" fmla="*/ 914759 h 1235414"/>
                <a:gd name="connsiteX153" fmla="*/ 300505 w 1042608"/>
                <a:gd name="connsiteY153" fmla="*/ 648115 h 1235414"/>
                <a:gd name="connsiteX154" fmla="*/ 567149 w 1042608"/>
                <a:gd name="connsiteY154" fmla="*/ 381472 h 1235414"/>
                <a:gd name="connsiteX155" fmla="*/ 833792 w 1042608"/>
                <a:gd name="connsiteY155" fmla="*/ 648115 h 1235414"/>
                <a:gd name="connsiteX156" fmla="*/ 833792 w 1042608"/>
                <a:gd name="connsiteY156" fmla="*/ 648490 h 1235414"/>
                <a:gd name="connsiteX157" fmla="*/ 567148 w 1042608"/>
                <a:gd name="connsiteY157" fmla="*/ 915133 h 1235414"/>
                <a:gd name="connsiteX158" fmla="*/ 851387 w 1042608"/>
                <a:gd name="connsiteY158" fmla="*/ 672449 h 1235414"/>
                <a:gd name="connsiteX159" fmla="*/ 852510 w 1042608"/>
                <a:gd name="connsiteY159" fmla="*/ 648115 h 1235414"/>
                <a:gd name="connsiteX160" fmla="*/ 851761 w 1042608"/>
                <a:gd name="connsiteY160" fmla="*/ 627993 h 1235414"/>
                <a:gd name="connsiteX161" fmla="*/ 973431 w 1042608"/>
                <a:gd name="connsiteY161" fmla="*/ 639786 h 1235414"/>
                <a:gd name="connsiteX162" fmla="*/ 972121 w 1042608"/>
                <a:gd name="connsiteY162" fmla="*/ 651391 h 1235414"/>
                <a:gd name="connsiteX163" fmla="*/ 972870 w 1042608"/>
                <a:gd name="connsiteY163" fmla="*/ 660750 h 1235414"/>
                <a:gd name="connsiteX164" fmla="*/ 1006750 w 1042608"/>
                <a:gd name="connsiteY164" fmla="*/ 676848 h 1235414"/>
                <a:gd name="connsiteX165" fmla="*/ 990465 w 1042608"/>
                <a:gd name="connsiteY165" fmla="*/ 651391 h 1235414"/>
                <a:gd name="connsiteX166" fmla="*/ 1006750 w 1042608"/>
                <a:gd name="connsiteY166" fmla="*/ 625934 h 1235414"/>
                <a:gd name="connsiteX167" fmla="*/ 1023035 w 1042608"/>
                <a:gd name="connsiteY167" fmla="*/ 651391 h 1235414"/>
                <a:gd name="connsiteX168" fmla="*/ 1006750 w 1042608"/>
                <a:gd name="connsiteY168" fmla="*/ 677223 h 123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042608" h="1235414">
                  <a:moveTo>
                    <a:pt x="1006750" y="607590"/>
                  </a:moveTo>
                  <a:cubicBezTo>
                    <a:pt x="996221" y="607865"/>
                    <a:pt x="986496" y="613286"/>
                    <a:pt x="980731" y="622097"/>
                  </a:cubicBezTo>
                  <a:lnTo>
                    <a:pt x="849702" y="609368"/>
                  </a:lnTo>
                  <a:cubicBezTo>
                    <a:pt x="843816" y="567043"/>
                    <a:pt x="828495" y="526582"/>
                    <a:pt x="804872" y="490974"/>
                  </a:cubicBezTo>
                  <a:lnTo>
                    <a:pt x="983633" y="276930"/>
                  </a:lnTo>
                  <a:cubicBezTo>
                    <a:pt x="989098" y="278591"/>
                    <a:pt x="994770" y="279504"/>
                    <a:pt x="1000479" y="279644"/>
                  </a:cubicBezTo>
                  <a:cubicBezTo>
                    <a:pt x="1022408" y="280933"/>
                    <a:pt x="1041229" y="264199"/>
                    <a:pt x="1042521" y="242269"/>
                  </a:cubicBezTo>
                  <a:cubicBezTo>
                    <a:pt x="1042811" y="237307"/>
                    <a:pt x="1042174" y="232333"/>
                    <a:pt x="1040630" y="227607"/>
                  </a:cubicBezTo>
                  <a:cubicBezTo>
                    <a:pt x="1036849" y="213318"/>
                    <a:pt x="1028622" y="200602"/>
                    <a:pt x="1017138" y="191293"/>
                  </a:cubicBezTo>
                  <a:cubicBezTo>
                    <a:pt x="991681" y="170048"/>
                    <a:pt x="957614" y="168925"/>
                    <a:pt x="941142" y="188672"/>
                  </a:cubicBezTo>
                  <a:cubicBezTo>
                    <a:pt x="932644" y="199378"/>
                    <a:pt x="929845" y="213540"/>
                    <a:pt x="933654" y="226671"/>
                  </a:cubicBezTo>
                  <a:cubicBezTo>
                    <a:pt x="934815" y="230971"/>
                    <a:pt x="936415" y="235143"/>
                    <a:pt x="938428" y="239118"/>
                  </a:cubicBezTo>
                  <a:lnTo>
                    <a:pt x="725693" y="411796"/>
                  </a:lnTo>
                  <a:cubicBezTo>
                    <a:pt x="695714" y="391664"/>
                    <a:pt x="662170" y="377433"/>
                    <a:pt x="626860" y="369866"/>
                  </a:cubicBezTo>
                  <a:lnTo>
                    <a:pt x="597753" y="71402"/>
                  </a:lnTo>
                  <a:cubicBezTo>
                    <a:pt x="609602" y="65193"/>
                    <a:pt x="617237" y="53133"/>
                    <a:pt x="617782" y="39768"/>
                  </a:cubicBezTo>
                  <a:cubicBezTo>
                    <a:pt x="617782" y="17867"/>
                    <a:pt x="595039" y="-9"/>
                    <a:pt x="567148" y="-9"/>
                  </a:cubicBezTo>
                  <a:cubicBezTo>
                    <a:pt x="539258" y="-9"/>
                    <a:pt x="516515" y="17867"/>
                    <a:pt x="516515" y="39768"/>
                  </a:cubicBezTo>
                  <a:cubicBezTo>
                    <a:pt x="517440" y="54778"/>
                    <a:pt x="526906" y="67921"/>
                    <a:pt x="540849" y="73554"/>
                  </a:cubicBezTo>
                  <a:lnTo>
                    <a:pt x="511648" y="368556"/>
                  </a:lnTo>
                  <a:cubicBezTo>
                    <a:pt x="471043" y="376708"/>
                    <a:pt x="432713" y="393638"/>
                    <a:pt x="399338" y="418160"/>
                  </a:cubicBezTo>
                  <a:lnTo>
                    <a:pt x="293860" y="329154"/>
                  </a:lnTo>
                  <a:cubicBezTo>
                    <a:pt x="293889" y="328624"/>
                    <a:pt x="293889" y="328093"/>
                    <a:pt x="293860" y="327563"/>
                  </a:cubicBezTo>
                  <a:cubicBezTo>
                    <a:pt x="295870" y="317485"/>
                    <a:pt x="292949" y="307053"/>
                    <a:pt x="285998" y="299485"/>
                  </a:cubicBezTo>
                  <a:lnTo>
                    <a:pt x="285998" y="299485"/>
                  </a:lnTo>
                  <a:cubicBezTo>
                    <a:pt x="272333" y="285353"/>
                    <a:pt x="247719" y="287880"/>
                    <a:pt x="229843" y="305101"/>
                  </a:cubicBezTo>
                  <a:cubicBezTo>
                    <a:pt x="211967" y="322322"/>
                    <a:pt x="208878" y="346843"/>
                    <a:pt x="222543" y="361256"/>
                  </a:cubicBezTo>
                  <a:cubicBezTo>
                    <a:pt x="228503" y="367328"/>
                    <a:pt x="236683" y="370708"/>
                    <a:pt x="245192" y="370615"/>
                  </a:cubicBezTo>
                  <a:cubicBezTo>
                    <a:pt x="247139" y="370530"/>
                    <a:pt x="249078" y="370312"/>
                    <a:pt x="250994" y="369960"/>
                  </a:cubicBezTo>
                  <a:lnTo>
                    <a:pt x="337754" y="478808"/>
                  </a:lnTo>
                  <a:cubicBezTo>
                    <a:pt x="311608" y="513895"/>
                    <a:pt x="293897" y="554536"/>
                    <a:pt x="285998" y="597576"/>
                  </a:cubicBezTo>
                  <a:lnTo>
                    <a:pt x="71391" y="617698"/>
                  </a:lnTo>
                  <a:cubicBezTo>
                    <a:pt x="65183" y="605849"/>
                    <a:pt x="53123" y="598214"/>
                    <a:pt x="39757" y="597669"/>
                  </a:cubicBezTo>
                  <a:cubicBezTo>
                    <a:pt x="17857" y="597669"/>
                    <a:pt x="-19" y="620412"/>
                    <a:pt x="-19" y="648303"/>
                  </a:cubicBezTo>
                  <a:cubicBezTo>
                    <a:pt x="-19" y="676193"/>
                    <a:pt x="17857" y="698936"/>
                    <a:pt x="39757" y="698936"/>
                  </a:cubicBezTo>
                  <a:cubicBezTo>
                    <a:pt x="54686" y="698099"/>
                    <a:pt x="67817" y="688788"/>
                    <a:pt x="73544" y="674976"/>
                  </a:cubicBezTo>
                  <a:lnTo>
                    <a:pt x="285811" y="695660"/>
                  </a:lnTo>
                  <a:cubicBezTo>
                    <a:pt x="293333" y="740559"/>
                    <a:pt x="311533" y="782993"/>
                    <a:pt x="338877" y="819389"/>
                  </a:cubicBezTo>
                  <a:lnTo>
                    <a:pt x="259324" y="914665"/>
                  </a:lnTo>
                  <a:cubicBezTo>
                    <a:pt x="258921" y="914609"/>
                    <a:pt x="258511" y="914609"/>
                    <a:pt x="258108" y="914665"/>
                  </a:cubicBezTo>
                  <a:cubicBezTo>
                    <a:pt x="248047" y="912691"/>
                    <a:pt x="237645" y="915573"/>
                    <a:pt x="230030" y="922433"/>
                  </a:cubicBezTo>
                  <a:lnTo>
                    <a:pt x="230030" y="922433"/>
                  </a:lnTo>
                  <a:cubicBezTo>
                    <a:pt x="215991" y="936098"/>
                    <a:pt x="218424" y="960713"/>
                    <a:pt x="235645" y="978589"/>
                  </a:cubicBezTo>
                  <a:cubicBezTo>
                    <a:pt x="244404" y="988051"/>
                    <a:pt x="256548" y="993676"/>
                    <a:pt x="269432" y="994219"/>
                  </a:cubicBezTo>
                  <a:cubicBezTo>
                    <a:pt x="277539" y="994359"/>
                    <a:pt x="285375" y="991298"/>
                    <a:pt x="291239" y="985702"/>
                  </a:cubicBezTo>
                  <a:cubicBezTo>
                    <a:pt x="298521" y="978308"/>
                    <a:pt x="301765" y="967844"/>
                    <a:pt x="299943" y="957624"/>
                  </a:cubicBezTo>
                  <a:cubicBezTo>
                    <a:pt x="299983" y="957437"/>
                    <a:pt x="299983" y="957250"/>
                    <a:pt x="299943" y="957063"/>
                  </a:cubicBezTo>
                  <a:lnTo>
                    <a:pt x="397747" y="877884"/>
                  </a:lnTo>
                  <a:cubicBezTo>
                    <a:pt x="432422" y="903556"/>
                    <a:pt x="472499" y="920964"/>
                    <a:pt x="514924" y="928798"/>
                  </a:cubicBezTo>
                  <a:lnTo>
                    <a:pt x="536356" y="1148552"/>
                  </a:lnTo>
                  <a:cubicBezTo>
                    <a:pt x="519638" y="1155056"/>
                    <a:pt x="508236" y="1170705"/>
                    <a:pt x="507156" y="1188609"/>
                  </a:cubicBezTo>
                  <a:cubicBezTo>
                    <a:pt x="507156" y="1214347"/>
                    <a:pt x="534017" y="1235405"/>
                    <a:pt x="567148" y="1235405"/>
                  </a:cubicBezTo>
                  <a:cubicBezTo>
                    <a:pt x="600280" y="1235405"/>
                    <a:pt x="627141" y="1214440"/>
                    <a:pt x="627141" y="1188609"/>
                  </a:cubicBezTo>
                  <a:cubicBezTo>
                    <a:pt x="625858" y="1169123"/>
                    <a:pt x="612614" y="1152483"/>
                    <a:pt x="593916" y="1146867"/>
                  </a:cubicBezTo>
                  <a:lnTo>
                    <a:pt x="615067" y="929640"/>
                  </a:lnTo>
                  <a:cubicBezTo>
                    <a:pt x="656008" y="922583"/>
                    <a:pt x="694895" y="906607"/>
                    <a:pt x="728969" y="882844"/>
                  </a:cubicBezTo>
                  <a:lnTo>
                    <a:pt x="881056" y="1011814"/>
                  </a:lnTo>
                  <a:cubicBezTo>
                    <a:pt x="881627" y="1012244"/>
                    <a:pt x="882254" y="1012591"/>
                    <a:pt x="882928" y="1012843"/>
                  </a:cubicBezTo>
                  <a:cubicBezTo>
                    <a:pt x="877022" y="1026321"/>
                    <a:pt x="879427" y="1041997"/>
                    <a:pt x="889105" y="1053088"/>
                  </a:cubicBezTo>
                  <a:cubicBezTo>
                    <a:pt x="895768" y="1059742"/>
                    <a:pt x="904866" y="1063364"/>
                    <a:pt x="914281" y="1063102"/>
                  </a:cubicBezTo>
                  <a:cubicBezTo>
                    <a:pt x="916246" y="1063243"/>
                    <a:pt x="918212" y="1063243"/>
                    <a:pt x="920177" y="1063102"/>
                  </a:cubicBezTo>
                  <a:cubicBezTo>
                    <a:pt x="932269" y="1061240"/>
                    <a:pt x="943444" y="1055568"/>
                    <a:pt x="952092" y="1046911"/>
                  </a:cubicBezTo>
                  <a:cubicBezTo>
                    <a:pt x="971746" y="1028192"/>
                    <a:pt x="975490" y="1000115"/>
                    <a:pt x="960515" y="984111"/>
                  </a:cubicBezTo>
                  <a:cubicBezTo>
                    <a:pt x="952242" y="976155"/>
                    <a:pt x="940636" y="972674"/>
                    <a:pt x="929349" y="974751"/>
                  </a:cubicBezTo>
                  <a:cubicBezTo>
                    <a:pt x="927711" y="975004"/>
                    <a:pt x="926083" y="975350"/>
                    <a:pt x="924482" y="975781"/>
                  </a:cubicBezTo>
                  <a:cubicBezTo>
                    <a:pt x="924192" y="974358"/>
                    <a:pt x="923584" y="973011"/>
                    <a:pt x="922704" y="971850"/>
                  </a:cubicBezTo>
                  <a:lnTo>
                    <a:pt x="798227" y="815739"/>
                  </a:lnTo>
                  <a:cubicBezTo>
                    <a:pt x="825004" y="779121"/>
                    <a:pt x="842655" y="736637"/>
                    <a:pt x="849702" y="691823"/>
                  </a:cubicBezTo>
                  <a:lnTo>
                    <a:pt x="979795" y="679188"/>
                  </a:lnTo>
                  <a:cubicBezTo>
                    <a:pt x="985355" y="689207"/>
                    <a:pt x="995762" y="695568"/>
                    <a:pt x="1007218" y="695941"/>
                  </a:cubicBezTo>
                  <a:cubicBezTo>
                    <a:pt x="1026778" y="695941"/>
                    <a:pt x="1042221" y="676567"/>
                    <a:pt x="1042221" y="651766"/>
                  </a:cubicBezTo>
                  <a:cubicBezTo>
                    <a:pt x="1042221" y="626964"/>
                    <a:pt x="1026310" y="607590"/>
                    <a:pt x="1006750" y="607590"/>
                  </a:cubicBezTo>
                  <a:close/>
                  <a:moveTo>
                    <a:pt x="955555" y="200652"/>
                  </a:moveTo>
                  <a:cubicBezTo>
                    <a:pt x="960328" y="195447"/>
                    <a:pt x="967226" y="192721"/>
                    <a:pt x="974273" y="193258"/>
                  </a:cubicBezTo>
                  <a:cubicBezTo>
                    <a:pt x="997035" y="194649"/>
                    <a:pt x="1016483" y="210137"/>
                    <a:pt x="1022941" y="232006"/>
                  </a:cubicBezTo>
                  <a:cubicBezTo>
                    <a:pt x="1025272" y="239350"/>
                    <a:pt x="1023915" y="247366"/>
                    <a:pt x="1019291" y="253532"/>
                  </a:cubicBezTo>
                  <a:cubicBezTo>
                    <a:pt x="1009932" y="265231"/>
                    <a:pt x="986908" y="262891"/>
                    <a:pt x="969687" y="248571"/>
                  </a:cubicBezTo>
                  <a:cubicBezTo>
                    <a:pt x="961283" y="241813"/>
                    <a:pt x="955227" y="232577"/>
                    <a:pt x="952373" y="222178"/>
                  </a:cubicBezTo>
                  <a:cubicBezTo>
                    <a:pt x="949930" y="214907"/>
                    <a:pt x="951109" y="206904"/>
                    <a:pt x="955555" y="200652"/>
                  </a:cubicBezTo>
                  <a:close/>
                  <a:moveTo>
                    <a:pt x="948910" y="254748"/>
                  </a:moveTo>
                  <a:cubicBezTo>
                    <a:pt x="951512" y="257672"/>
                    <a:pt x="954320" y="260394"/>
                    <a:pt x="957333" y="262891"/>
                  </a:cubicBezTo>
                  <a:cubicBezTo>
                    <a:pt x="960075" y="265125"/>
                    <a:pt x="962949" y="267188"/>
                    <a:pt x="965944" y="269068"/>
                  </a:cubicBezTo>
                  <a:lnTo>
                    <a:pt x="793734" y="474970"/>
                  </a:lnTo>
                  <a:cubicBezTo>
                    <a:pt x="778591" y="455321"/>
                    <a:pt x="761015" y="437678"/>
                    <a:pt x="741417" y="422465"/>
                  </a:cubicBezTo>
                  <a:close/>
                  <a:moveTo>
                    <a:pt x="567148" y="18709"/>
                  </a:moveTo>
                  <a:cubicBezTo>
                    <a:pt x="584463" y="18709"/>
                    <a:pt x="599063" y="28069"/>
                    <a:pt x="599063" y="39768"/>
                  </a:cubicBezTo>
                  <a:cubicBezTo>
                    <a:pt x="599063" y="51467"/>
                    <a:pt x="584463" y="60826"/>
                    <a:pt x="567148" y="60826"/>
                  </a:cubicBezTo>
                  <a:cubicBezTo>
                    <a:pt x="549834" y="60826"/>
                    <a:pt x="535233" y="51467"/>
                    <a:pt x="535233" y="39768"/>
                  </a:cubicBezTo>
                  <a:cubicBezTo>
                    <a:pt x="535233" y="28069"/>
                    <a:pt x="550208" y="18709"/>
                    <a:pt x="567148" y="18709"/>
                  </a:cubicBezTo>
                  <a:close/>
                  <a:moveTo>
                    <a:pt x="558725" y="78983"/>
                  </a:moveTo>
                  <a:cubicBezTo>
                    <a:pt x="561517" y="79363"/>
                    <a:pt x="564331" y="79550"/>
                    <a:pt x="567148" y="79544"/>
                  </a:cubicBezTo>
                  <a:cubicBezTo>
                    <a:pt x="571332" y="79540"/>
                    <a:pt x="575503" y="79101"/>
                    <a:pt x="579596" y="78234"/>
                  </a:cubicBezTo>
                  <a:lnTo>
                    <a:pt x="607674" y="366029"/>
                  </a:lnTo>
                  <a:cubicBezTo>
                    <a:pt x="582184" y="362479"/>
                    <a:pt x="556324" y="362479"/>
                    <a:pt x="530835" y="366029"/>
                  </a:cubicBezTo>
                  <a:close/>
                  <a:moveTo>
                    <a:pt x="236581" y="347779"/>
                  </a:moveTo>
                  <a:cubicBezTo>
                    <a:pt x="230404" y="341508"/>
                    <a:pt x="233586" y="328031"/>
                    <a:pt x="243507" y="318391"/>
                  </a:cubicBezTo>
                  <a:cubicBezTo>
                    <a:pt x="248899" y="312831"/>
                    <a:pt x="256179" y="309491"/>
                    <a:pt x="263910" y="309032"/>
                  </a:cubicBezTo>
                  <a:cubicBezTo>
                    <a:pt x="267365" y="308794"/>
                    <a:pt x="270759" y="310016"/>
                    <a:pt x="273269" y="312401"/>
                  </a:cubicBezTo>
                  <a:cubicBezTo>
                    <a:pt x="276001" y="315784"/>
                    <a:pt x="277036" y="320233"/>
                    <a:pt x="276077" y="324474"/>
                  </a:cubicBezTo>
                  <a:cubicBezTo>
                    <a:pt x="274801" y="331067"/>
                    <a:pt x="271534" y="337109"/>
                    <a:pt x="266718" y="341789"/>
                  </a:cubicBezTo>
                  <a:cubicBezTo>
                    <a:pt x="256236" y="351335"/>
                    <a:pt x="242665" y="354143"/>
                    <a:pt x="236581" y="347779"/>
                  </a:cubicBezTo>
                  <a:close/>
                  <a:moveTo>
                    <a:pt x="269900" y="362379"/>
                  </a:moveTo>
                  <a:cubicBezTo>
                    <a:pt x="273082" y="360437"/>
                    <a:pt x="276061" y="358180"/>
                    <a:pt x="278791" y="355641"/>
                  </a:cubicBezTo>
                  <a:cubicBezTo>
                    <a:pt x="281329" y="353087"/>
                    <a:pt x="283616" y="350298"/>
                    <a:pt x="285624" y="347311"/>
                  </a:cubicBezTo>
                  <a:lnTo>
                    <a:pt x="383521" y="430327"/>
                  </a:lnTo>
                  <a:cubicBezTo>
                    <a:pt x="371417" y="440451"/>
                    <a:pt x="360206" y="451598"/>
                    <a:pt x="350015" y="463646"/>
                  </a:cubicBezTo>
                  <a:close/>
                  <a:moveTo>
                    <a:pt x="39757" y="680592"/>
                  </a:moveTo>
                  <a:cubicBezTo>
                    <a:pt x="28339" y="680592"/>
                    <a:pt x="18699" y="665992"/>
                    <a:pt x="18699" y="648677"/>
                  </a:cubicBezTo>
                  <a:cubicBezTo>
                    <a:pt x="18699" y="631362"/>
                    <a:pt x="28058" y="616762"/>
                    <a:pt x="39757" y="616762"/>
                  </a:cubicBezTo>
                  <a:cubicBezTo>
                    <a:pt x="51456" y="616762"/>
                    <a:pt x="60816" y="631456"/>
                    <a:pt x="60816" y="648677"/>
                  </a:cubicBezTo>
                  <a:cubicBezTo>
                    <a:pt x="60816" y="665898"/>
                    <a:pt x="51176" y="680405"/>
                    <a:pt x="39757" y="680405"/>
                  </a:cubicBezTo>
                  <a:close/>
                  <a:moveTo>
                    <a:pt x="78972" y="657100"/>
                  </a:moveTo>
                  <a:cubicBezTo>
                    <a:pt x="79352" y="654308"/>
                    <a:pt x="79540" y="651494"/>
                    <a:pt x="79534" y="648677"/>
                  </a:cubicBezTo>
                  <a:cubicBezTo>
                    <a:pt x="79517" y="644556"/>
                    <a:pt x="79078" y="640447"/>
                    <a:pt x="78224" y="636416"/>
                  </a:cubicBezTo>
                  <a:lnTo>
                    <a:pt x="284126" y="616388"/>
                  </a:lnTo>
                  <a:cubicBezTo>
                    <a:pt x="282888" y="627169"/>
                    <a:pt x="282264" y="638012"/>
                    <a:pt x="282254" y="648864"/>
                  </a:cubicBezTo>
                  <a:cubicBezTo>
                    <a:pt x="282254" y="658411"/>
                    <a:pt x="282722" y="667770"/>
                    <a:pt x="283658" y="676942"/>
                  </a:cubicBezTo>
                  <a:close/>
                  <a:moveTo>
                    <a:pt x="278791" y="972318"/>
                  </a:moveTo>
                  <a:cubicBezTo>
                    <a:pt x="272427" y="978401"/>
                    <a:pt x="258950" y="975313"/>
                    <a:pt x="249403" y="965392"/>
                  </a:cubicBezTo>
                  <a:cubicBezTo>
                    <a:pt x="239857" y="955471"/>
                    <a:pt x="237049" y="941994"/>
                    <a:pt x="243414" y="935817"/>
                  </a:cubicBezTo>
                  <a:cubicBezTo>
                    <a:pt x="246762" y="933084"/>
                    <a:pt x="251181" y="932055"/>
                    <a:pt x="255393" y="933009"/>
                  </a:cubicBezTo>
                  <a:cubicBezTo>
                    <a:pt x="262027" y="934245"/>
                    <a:pt x="268112" y="937520"/>
                    <a:pt x="272801" y="942369"/>
                  </a:cubicBezTo>
                  <a:cubicBezTo>
                    <a:pt x="277668" y="947123"/>
                    <a:pt x="280938" y="953272"/>
                    <a:pt x="282161" y="959964"/>
                  </a:cubicBezTo>
                  <a:cubicBezTo>
                    <a:pt x="283029" y="964381"/>
                    <a:pt x="281783" y="968949"/>
                    <a:pt x="278791" y="972318"/>
                  </a:cubicBezTo>
                  <a:close/>
                  <a:moveTo>
                    <a:pt x="293298" y="938906"/>
                  </a:moveTo>
                  <a:cubicBezTo>
                    <a:pt x="291265" y="935546"/>
                    <a:pt x="288881" y="932401"/>
                    <a:pt x="286185" y="929546"/>
                  </a:cubicBezTo>
                  <a:cubicBezTo>
                    <a:pt x="283590" y="926926"/>
                    <a:pt x="280736" y="924577"/>
                    <a:pt x="277668" y="922527"/>
                  </a:cubicBezTo>
                  <a:lnTo>
                    <a:pt x="351325" y="834363"/>
                  </a:lnTo>
                  <a:cubicBezTo>
                    <a:pt x="361100" y="845713"/>
                    <a:pt x="371738" y="856292"/>
                    <a:pt x="383146" y="865998"/>
                  </a:cubicBezTo>
                  <a:close/>
                  <a:moveTo>
                    <a:pt x="608422" y="1188609"/>
                  </a:moveTo>
                  <a:cubicBezTo>
                    <a:pt x="608422" y="1203771"/>
                    <a:pt x="589704" y="1216687"/>
                    <a:pt x="567148" y="1216687"/>
                  </a:cubicBezTo>
                  <a:cubicBezTo>
                    <a:pt x="544593" y="1216687"/>
                    <a:pt x="525874" y="1203865"/>
                    <a:pt x="525874" y="1188609"/>
                  </a:cubicBezTo>
                  <a:cubicBezTo>
                    <a:pt x="525874" y="1173354"/>
                    <a:pt x="544593" y="1160531"/>
                    <a:pt x="567148" y="1160531"/>
                  </a:cubicBezTo>
                  <a:cubicBezTo>
                    <a:pt x="589704" y="1160531"/>
                    <a:pt x="608422" y="1173541"/>
                    <a:pt x="608422" y="1188609"/>
                  </a:cubicBezTo>
                  <a:close/>
                  <a:moveTo>
                    <a:pt x="575572" y="1142468"/>
                  </a:moveTo>
                  <a:cubicBezTo>
                    <a:pt x="572764" y="1142468"/>
                    <a:pt x="569956" y="1141907"/>
                    <a:pt x="567148" y="1141907"/>
                  </a:cubicBezTo>
                  <a:cubicBezTo>
                    <a:pt x="562947" y="1141916"/>
                    <a:pt x="558753" y="1142253"/>
                    <a:pt x="554607" y="1142936"/>
                  </a:cubicBezTo>
                  <a:lnTo>
                    <a:pt x="534017" y="931793"/>
                  </a:lnTo>
                  <a:cubicBezTo>
                    <a:pt x="545011" y="933112"/>
                    <a:pt x="556075" y="933768"/>
                    <a:pt x="567148" y="933758"/>
                  </a:cubicBezTo>
                  <a:cubicBezTo>
                    <a:pt x="576882" y="933758"/>
                    <a:pt x="586522" y="933290"/>
                    <a:pt x="596068" y="932354"/>
                  </a:cubicBezTo>
                  <a:close/>
                  <a:moveTo>
                    <a:pt x="931876" y="992721"/>
                  </a:moveTo>
                  <a:cubicBezTo>
                    <a:pt x="937295" y="991617"/>
                    <a:pt x="942920" y="993152"/>
                    <a:pt x="947038" y="996839"/>
                  </a:cubicBezTo>
                  <a:cubicBezTo>
                    <a:pt x="954806" y="1004794"/>
                    <a:pt x="951063" y="1021360"/>
                    <a:pt x="938989" y="1033153"/>
                  </a:cubicBezTo>
                  <a:cubicBezTo>
                    <a:pt x="933186" y="1038946"/>
                    <a:pt x="925737" y="1042811"/>
                    <a:pt x="917650" y="1044197"/>
                  </a:cubicBezTo>
                  <a:cubicBezTo>
                    <a:pt x="912231" y="1045254"/>
                    <a:pt x="906625" y="1043729"/>
                    <a:pt x="902488" y="1040079"/>
                  </a:cubicBezTo>
                  <a:cubicBezTo>
                    <a:pt x="894814" y="1032123"/>
                    <a:pt x="898464" y="1015464"/>
                    <a:pt x="910537" y="1003765"/>
                  </a:cubicBezTo>
                  <a:cubicBezTo>
                    <a:pt x="916415" y="998168"/>
                    <a:pt x="923855" y="994518"/>
                    <a:pt x="931876" y="993283"/>
                  </a:cubicBezTo>
                  <a:close/>
                  <a:moveTo>
                    <a:pt x="907729" y="982707"/>
                  </a:moveTo>
                  <a:cubicBezTo>
                    <a:pt x="904061" y="984962"/>
                    <a:pt x="900645" y="987602"/>
                    <a:pt x="897528" y="990568"/>
                  </a:cubicBezTo>
                  <a:cubicBezTo>
                    <a:pt x="895544" y="992487"/>
                    <a:pt x="893691" y="994555"/>
                    <a:pt x="892006" y="996746"/>
                  </a:cubicBezTo>
                  <a:lnTo>
                    <a:pt x="744318" y="871987"/>
                  </a:lnTo>
                  <a:cubicBezTo>
                    <a:pt x="759704" y="859746"/>
                    <a:pt x="773818" y="845982"/>
                    <a:pt x="786434" y="830901"/>
                  </a:cubicBezTo>
                  <a:close/>
                  <a:moveTo>
                    <a:pt x="567148" y="914759"/>
                  </a:moveTo>
                  <a:cubicBezTo>
                    <a:pt x="419885" y="914759"/>
                    <a:pt x="300505" y="795379"/>
                    <a:pt x="300505" y="648115"/>
                  </a:cubicBezTo>
                  <a:cubicBezTo>
                    <a:pt x="300505" y="500852"/>
                    <a:pt x="419886" y="381472"/>
                    <a:pt x="567149" y="381472"/>
                  </a:cubicBezTo>
                  <a:cubicBezTo>
                    <a:pt x="714411" y="381472"/>
                    <a:pt x="833792" y="500852"/>
                    <a:pt x="833792" y="648115"/>
                  </a:cubicBezTo>
                  <a:cubicBezTo>
                    <a:pt x="833792" y="648240"/>
                    <a:pt x="833792" y="648365"/>
                    <a:pt x="833792" y="648490"/>
                  </a:cubicBezTo>
                  <a:cubicBezTo>
                    <a:pt x="833633" y="795688"/>
                    <a:pt x="714347" y="914974"/>
                    <a:pt x="567148" y="915133"/>
                  </a:cubicBezTo>
                  <a:close/>
                  <a:moveTo>
                    <a:pt x="851387" y="672449"/>
                  </a:moveTo>
                  <a:cubicBezTo>
                    <a:pt x="852042" y="664400"/>
                    <a:pt x="852510" y="656351"/>
                    <a:pt x="852510" y="648115"/>
                  </a:cubicBezTo>
                  <a:cubicBezTo>
                    <a:pt x="852510" y="641377"/>
                    <a:pt x="852510" y="634638"/>
                    <a:pt x="851761" y="627993"/>
                  </a:cubicBezTo>
                  <a:lnTo>
                    <a:pt x="973431" y="639786"/>
                  </a:lnTo>
                  <a:cubicBezTo>
                    <a:pt x="972607" y="643601"/>
                    <a:pt x="972168" y="647488"/>
                    <a:pt x="972121" y="651391"/>
                  </a:cubicBezTo>
                  <a:cubicBezTo>
                    <a:pt x="972121" y="654526"/>
                    <a:pt x="972373" y="657655"/>
                    <a:pt x="972870" y="660750"/>
                  </a:cubicBezTo>
                  <a:close/>
                  <a:moveTo>
                    <a:pt x="1006750" y="676848"/>
                  </a:moveTo>
                  <a:cubicBezTo>
                    <a:pt x="997952" y="676848"/>
                    <a:pt x="990465" y="665149"/>
                    <a:pt x="990465" y="651391"/>
                  </a:cubicBezTo>
                  <a:cubicBezTo>
                    <a:pt x="990465" y="637633"/>
                    <a:pt x="997952" y="625934"/>
                    <a:pt x="1006750" y="625934"/>
                  </a:cubicBezTo>
                  <a:cubicBezTo>
                    <a:pt x="1015547" y="625934"/>
                    <a:pt x="1023035" y="637633"/>
                    <a:pt x="1023035" y="651391"/>
                  </a:cubicBezTo>
                  <a:cubicBezTo>
                    <a:pt x="1023035" y="665149"/>
                    <a:pt x="1015547" y="677223"/>
                    <a:pt x="1006750" y="677223"/>
                  </a:cubicBezTo>
                  <a:close/>
                </a:path>
              </a:pathLst>
            </a:custGeom>
            <a:solidFill>
              <a:schemeClr val="bg1"/>
            </a:solidFill>
            <a:ln w="9353" cap="flat">
              <a:noFill/>
              <a:prstDash val="solid"/>
              <a:miter/>
            </a:ln>
          </p:spPr>
          <p:txBody>
            <a:bodyPr rtlCol="0" anchor="ctr"/>
            <a:lstStyle/>
            <a:p>
              <a:endParaRPr lang="en-GB"/>
            </a:p>
          </p:txBody>
        </p:sp>
      </p:grpSp>
      <p:grpSp>
        <p:nvGrpSpPr>
          <p:cNvPr id="28" name="Group 27">
            <a:extLst>
              <a:ext uri="{FF2B5EF4-FFF2-40B4-BE49-F238E27FC236}">
                <a16:creationId xmlns:a16="http://schemas.microsoft.com/office/drawing/2014/main" id="{1494AF15-4D58-84E5-0FCD-53511D10E096}"/>
              </a:ext>
              <a:ext uri="{C183D7F6-B498-43B3-948B-1728B52AA6E4}">
                <adec:decorative xmlns:adec="http://schemas.microsoft.com/office/drawing/2017/decorative" val="1"/>
              </a:ext>
            </a:extLst>
          </p:cNvPr>
          <p:cNvGrpSpPr>
            <a:grpSpLocks noChangeAspect="1"/>
          </p:cNvGrpSpPr>
          <p:nvPr/>
        </p:nvGrpSpPr>
        <p:grpSpPr>
          <a:xfrm>
            <a:off x="4610246" y="4652975"/>
            <a:ext cx="990503" cy="985636"/>
            <a:chOff x="7813690" y="3853516"/>
            <a:chExt cx="990503" cy="985636"/>
          </a:xfrm>
        </p:grpSpPr>
        <p:sp>
          <p:nvSpPr>
            <p:cNvPr id="29" name="Graphic 6">
              <a:extLst>
                <a:ext uri="{FF2B5EF4-FFF2-40B4-BE49-F238E27FC236}">
                  <a16:creationId xmlns:a16="http://schemas.microsoft.com/office/drawing/2014/main" id="{E8962791-B709-18D1-4498-BDF13954ECF9}"/>
                </a:ext>
              </a:extLst>
            </p:cNvPr>
            <p:cNvSpPr/>
            <p:nvPr/>
          </p:nvSpPr>
          <p:spPr>
            <a:xfrm>
              <a:off x="7813690" y="4327845"/>
              <a:ext cx="885015" cy="511307"/>
            </a:xfrm>
            <a:custGeom>
              <a:avLst/>
              <a:gdLst>
                <a:gd name="connsiteX0" fmla="*/ 882857 w 885015"/>
                <a:gd name="connsiteY0" fmla="*/ 190866 h 511307"/>
                <a:gd name="connsiteX1" fmla="*/ 849457 w 885015"/>
                <a:gd name="connsiteY1" fmla="*/ 154193 h 511307"/>
                <a:gd name="connsiteX2" fmla="*/ 785278 w 885015"/>
                <a:gd name="connsiteY2" fmla="*/ 165734 h 511307"/>
                <a:gd name="connsiteX3" fmla="*/ 784296 w 885015"/>
                <a:gd name="connsiteY3" fmla="*/ 166881 h 511307"/>
                <a:gd name="connsiteX4" fmla="*/ 729776 w 885015"/>
                <a:gd name="connsiteY4" fmla="*/ 241210 h 511307"/>
                <a:gd name="connsiteX5" fmla="*/ 662077 w 885015"/>
                <a:gd name="connsiteY5" fmla="*/ 291556 h 511307"/>
                <a:gd name="connsiteX6" fmla="*/ 606002 w 885015"/>
                <a:gd name="connsiteY6" fmla="*/ 263148 h 511307"/>
                <a:gd name="connsiteX7" fmla="*/ 570392 w 885015"/>
                <a:gd name="connsiteY7" fmla="*/ 260448 h 511307"/>
                <a:gd name="connsiteX8" fmla="*/ 570392 w 885015"/>
                <a:gd name="connsiteY8" fmla="*/ 155420 h 511307"/>
                <a:gd name="connsiteX9" fmla="*/ 658229 w 885015"/>
                <a:gd name="connsiteY9" fmla="*/ 67583 h 511307"/>
                <a:gd name="connsiteX10" fmla="*/ 658229 w 885015"/>
                <a:gd name="connsiteY10" fmla="*/ 56041 h 511307"/>
                <a:gd name="connsiteX11" fmla="*/ 646687 w 885015"/>
                <a:gd name="connsiteY11" fmla="*/ 56041 h 511307"/>
                <a:gd name="connsiteX12" fmla="*/ 570392 w 885015"/>
                <a:gd name="connsiteY12" fmla="*/ 132334 h 511307"/>
                <a:gd name="connsiteX13" fmla="*/ 570392 w 885015"/>
                <a:gd name="connsiteY13" fmla="*/ 5531 h 511307"/>
                <a:gd name="connsiteX14" fmla="*/ 562206 w 885015"/>
                <a:gd name="connsiteY14" fmla="*/ -2655 h 511307"/>
                <a:gd name="connsiteX15" fmla="*/ 554020 w 885015"/>
                <a:gd name="connsiteY15" fmla="*/ 5531 h 511307"/>
                <a:gd name="connsiteX16" fmla="*/ 554020 w 885015"/>
                <a:gd name="connsiteY16" fmla="*/ 132334 h 511307"/>
                <a:gd name="connsiteX17" fmla="*/ 477725 w 885015"/>
                <a:gd name="connsiteY17" fmla="*/ 56041 h 511307"/>
                <a:gd name="connsiteX18" fmla="*/ 466150 w 885015"/>
                <a:gd name="connsiteY18" fmla="*/ 55959 h 511307"/>
                <a:gd name="connsiteX19" fmla="*/ 466101 w 885015"/>
                <a:gd name="connsiteY19" fmla="*/ 56041 h 511307"/>
                <a:gd name="connsiteX20" fmla="*/ 466101 w 885015"/>
                <a:gd name="connsiteY20" fmla="*/ 67583 h 511307"/>
                <a:gd name="connsiteX21" fmla="*/ 554020 w 885015"/>
                <a:gd name="connsiteY21" fmla="*/ 155420 h 511307"/>
                <a:gd name="connsiteX22" fmla="*/ 554020 w 885015"/>
                <a:gd name="connsiteY22" fmla="*/ 258648 h 511307"/>
                <a:gd name="connsiteX23" fmla="*/ 506459 w 885015"/>
                <a:gd name="connsiteY23" fmla="*/ 250869 h 511307"/>
                <a:gd name="connsiteX24" fmla="*/ 471504 w 885015"/>
                <a:gd name="connsiteY24" fmla="*/ 237117 h 511307"/>
                <a:gd name="connsiteX25" fmla="*/ 440970 w 885015"/>
                <a:gd name="connsiteY25" fmla="*/ 224020 h 511307"/>
                <a:gd name="connsiteX26" fmla="*/ 183925 w 885015"/>
                <a:gd name="connsiteY26" fmla="*/ 247595 h 511307"/>
                <a:gd name="connsiteX27" fmla="*/ 4322 w 885015"/>
                <a:gd name="connsiteY27" fmla="*/ 349185 h 511307"/>
                <a:gd name="connsiteX28" fmla="*/ 2275 w 885015"/>
                <a:gd name="connsiteY28" fmla="*/ 360564 h 511307"/>
                <a:gd name="connsiteX29" fmla="*/ 13654 w 885015"/>
                <a:gd name="connsiteY29" fmla="*/ 362611 h 511307"/>
                <a:gd name="connsiteX30" fmla="*/ 190802 w 885015"/>
                <a:gd name="connsiteY30" fmla="*/ 262495 h 511307"/>
                <a:gd name="connsiteX31" fmla="*/ 436386 w 885015"/>
                <a:gd name="connsiteY31" fmla="*/ 239655 h 511307"/>
                <a:gd name="connsiteX32" fmla="*/ 464464 w 885015"/>
                <a:gd name="connsiteY32" fmla="*/ 251770 h 511307"/>
                <a:gd name="connsiteX33" fmla="*/ 503348 w 885015"/>
                <a:gd name="connsiteY33" fmla="*/ 266916 h 511307"/>
                <a:gd name="connsiteX34" fmla="*/ 605429 w 885015"/>
                <a:gd name="connsiteY34" fmla="*/ 279521 h 511307"/>
                <a:gd name="connsiteX35" fmla="*/ 648243 w 885015"/>
                <a:gd name="connsiteY35" fmla="*/ 300068 h 511307"/>
                <a:gd name="connsiteX36" fmla="*/ 641612 w 885015"/>
                <a:gd name="connsiteY36" fmla="*/ 339935 h 511307"/>
                <a:gd name="connsiteX37" fmla="*/ 606902 w 885015"/>
                <a:gd name="connsiteY37" fmla="*/ 356963 h 511307"/>
                <a:gd name="connsiteX38" fmla="*/ 605920 w 885015"/>
                <a:gd name="connsiteY38" fmla="*/ 356963 h 511307"/>
                <a:gd name="connsiteX39" fmla="*/ 405524 w 885015"/>
                <a:gd name="connsiteY39" fmla="*/ 352624 h 511307"/>
                <a:gd name="connsiteX40" fmla="*/ 397338 w 885015"/>
                <a:gd name="connsiteY40" fmla="*/ 360810 h 511307"/>
                <a:gd name="connsiteX41" fmla="*/ 405524 w 885015"/>
                <a:gd name="connsiteY41" fmla="*/ 368996 h 511307"/>
                <a:gd name="connsiteX42" fmla="*/ 605429 w 885015"/>
                <a:gd name="connsiteY42" fmla="*/ 373335 h 511307"/>
                <a:gd name="connsiteX43" fmla="*/ 611486 w 885015"/>
                <a:gd name="connsiteY43" fmla="*/ 373743 h 511307"/>
                <a:gd name="connsiteX44" fmla="*/ 655119 w 885015"/>
                <a:gd name="connsiteY44" fmla="*/ 349676 h 511307"/>
                <a:gd name="connsiteX45" fmla="*/ 667316 w 885015"/>
                <a:gd name="connsiteY45" fmla="*/ 308746 h 511307"/>
                <a:gd name="connsiteX46" fmla="*/ 740991 w 885015"/>
                <a:gd name="connsiteY46" fmla="*/ 253981 h 511307"/>
                <a:gd name="connsiteX47" fmla="*/ 742710 w 885015"/>
                <a:gd name="connsiteY47" fmla="*/ 252180 h 511307"/>
                <a:gd name="connsiteX48" fmla="*/ 797475 w 885015"/>
                <a:gd name="connsiteY48" fmla="*/ 177522 h 511307"/>
                <a:gd name="connsiteX49" fmla="*/ 843481 w 885015"/>
                <a:gd name="connsiteY49" fmla="*/ 169336 h 511307"/>
                <a:gd name="connsiteX50" fmla="*/ 868040 w 885015"/>
                <a:gd name="connsiteY50" fmla="*/ 195941 h 511307"/>
                <a:gd name="connsiteX51" fmla="*/ 863701 w 885015"/>
                <a:gd name="connsiteY51" fmla="*/ 231633 h 511307"/>
                <a:gd name="connsiteX52" fmla="*/ 791090 w 885015"/>
                <a:gd name="connsiteY52" fmla="*/ 349676 h 511307"/>
                <a:gd name="connsiteX53" fmla="*/ 605593 w 885015"/>
                <a:gd name="connsiteY53" fmla="*/ 492280 h 511307"/>
                <a:gd name="connsiteX54" fmla="*/ 309419 w 885015"/>
                <a:gd name="connsiteY54" fmla="*/ 492280 h 511307"/>
                <a:gd name="connsiteX55" fmla="*/ 301233 w 885015"/>
                <a:gd name="connsiteY55" fmla="*/ 500466 h 511307"/>
                <a:gd name="connsiteX56" fmla="*/ 309419 w 885015"/>
                <a:gd name="connsiteY56" fmla="*/ 508652 h 511307"/>
                <a:gd name="connsiteX57" fmla="*/ 607639 w 885015"/>
                <a:gd name="connsiteY57" fmla="*/ 508652 h 511307"/>
                <a:gd name="connsiteX58" fmla="*/ 612633 w 885015"/>
                <a:gd name="connsiteY58" fmla="*/ 507013 h 511307"/>
                <a:gd name="connsiteX59" fmla="*/ 801568 w 885015"/>
                <a:gd name="connsiteY59" fmla="*/ 361792 h 511307"/>
                <a:gd name="connsiteX60" fmla="*/ 803533 w 885015"/>
                <a:gd name="connsiteY60" fmla="*/ 359581 h 511307"/>
                <a:gd name="connsiteX61" fmla="*/ 877208 w 885015"/>
                <a:gd name="connsiteY61" fmla="*/ 240229 h 511307"/>
                <a:gd name="connsiteX62" fmla="*/ 882857 w 885015"/>
                <a:gd name="connsiteY62" fmla="*/ 190866 h 51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85015" h="511307">
                  <a:moveTo>
                    <a:pt x="882857" y="190866"/>
                  </a:moveTo>
                  <a:cubicBezTo>
                    <a:pt x="877609" y="174330"/>
                    <a:pt x="865412" y="160986"/>
                    <a:pt x="849457" y="154193"/>
                  </a:cubicBezTo>
                  <a:cubicBezTo>
                    <a:pt x="827674" y="144941"/>
                    <a:pt x="802485" y="149526"/>
                    <a:pt x="785278" y="165734"/>
                  </a:cubicBezTo>
                  <a:lnTo>
                    <a:pt x="784296" y="166881"/>
                  </a:lnTo>
                  <a:lnTo>
                    <a:pt x="729776" y="241210"/>
                  </a:lnTo>
                  <a:lnTo>
                    <a:pt x="662077" y="291556"/>
                  </a:lnTo>
                  <a:cubicBezTo>
                    <a:pt x="655610" y="279195"/>
                    <a:pt x="640629" y="264869"/>
                    <a:pt x="606002" y="263148"/>
                  </a:cubicBezTo>
                  <a:cubicBezTo>
                    <a:pt x="593968" y="262577"/>
                    <a:pt x="582099" y="261593"/>
                    <a:pt x="570392" y="260448"/>
                  </a:cubicBezTo>
                  <a:lnTo>
                    <a:pt x="570392" y="155420"/>
                  </a:lnTo>
                  <a:lnTo>
                    <a:pt x="658229" y="67583"/>
                  </a:lnTo>
                  <a:cubicBezTo>
                    <a:pt x="661406" y="64391"/>
                    <a:pt x="661406" y="59233"/>
                    <a:pt x="658229" y="56041"/>
                  </a:cubicBezTo>
                  <a:cubicBezTo>
                    <a:pt x="655037" y="52847"/>
                    <a:pt x="649879" y="52847"/>
                    <a:pt x="646687" y="56041"/>
                  </a:cubicBezTo>
                  <a:lnTo>
                    <a:pt x="570392" y="132334"/>
                  </a:lnTo>
                  <a:lnTo>
                    <a:pt x="570392" y="5531"/>
                  </a:lnTo>
                  <a:cubicBezTo>
                    <a:pt x="570392" y="1030"/>
                    <a:pt x="566725" y="-2655"/>
                    <a:pt x="562206" y="-2655"/>
                  </a:cubicBezTo>
                  <a:cubicBezTo>
                    <a:pt x="557688" y="-2655"/>
                    <a:pt x="554020" y="1030"/>
                    <a:pt x="554020" y="5531"/>
                  </a:cubicBezTo>
                  <a:lnTo>
                    <a:pt x="554020" y="132334"/>
                  </a:lnTo>
                  <a:lnTo>
                    <a:pt x="477725" y="56041"/>
                  </a:lnTo>
                  <a:cubicBezTo>
                    <a:pt x="474541" y="52847"/>
                    <a:pt x="469359" y="52847"/>
                    <a:pt x="466150" y="55959"/>
                  </a:cubicBezTo>
                  <a:cubicBezTo>
                    <a:pt x="466134" y="56041"/>
                    <a:pt x="466117" y="56041"/>
                    <a:pt x="466101" y="56041"/>
                  </a:cubicBezTo>
                  <a:cubicBezTo>
                    <a:pt x="462925" y="59233"/>
                    <a:pt x="462925" y="64391"/>
                    <a:pt x="466101" y="67583"/>
                  </a:cubicBezTo>
                  <a:lnTo>
                    <a:pt x="554020" y="155420"/>
                  </a:lnTo>
                  <a:lnTo>
                    <a:pt x="554020" y="258648"/>
                  </a:lnTo>
                  <a:cubicBezTo>
                    <a:pt x="537648" y="256601"/>
                    <a:pt x="521930" y="254063"/>
                    <a:pt x="506459" y="250869"/>
                  </a:cubicBezTo>
                  <a:cubicBezTo>
                    <a:pt x="494270" y="247759"/>
                    <a:pt x="482522" y="243175"/>
                    <a:pt x="471504" y="237117"/>
                  </a:cubicBezTo>
                  <a:cubicBezTo>
                    <a:pt x="461721" y="231879"/>
                    <a:pt x="451505" y="227458"/>
                    <a:pt x="440970" y="224020"/>
                  </a:cubicBezTo>
                  <a:cubicBezTo>
                    <a:pt x="374662" y="203799"/>
                    <a:pt x="254572" y="214851"/>
                    <a:pt x="183925" y="247595"/>
                  </a:cubicBezTo>
                  <a:cubicBezTo>
                    <a:pt x="121564" y="276821"/>
                    <a:pt x="61518" y="310792"/>
                    <a:pt x="4322" y="349185"/>
                  </a:cubicBezTo>
                  <a:cubicBezTo>
                    <a:pt x="622" y="351805"/>
                    <a:pt x="-295" y="356881"/>
                    <a:pt x="2275" y="360564"/>
                  </a:cubicBezTo>
                  <a:cubicBezTo>
                    <a:pt x="4854" y="364248"/>
                    <a:pt x="9946" y="365149"/>
                    <a:pt x="13654" y="362611"/>
                  </a:cubicBezTo>
                  <a:cubicBezTo>
                    <a:pt x="70089" y="324790"/>
                    <a:pt x="129307" y="291310"/>
                    <a:pt x="190802" y="262495"/>
                  </a:cubicBezTo>
                  <a:cubicBezTo>
                    <a:pt x="258419" y="231059"/>
                    <a:pt x="373106" y="220417"/>
                    <a:pt x="436386" y="239655"/>
                  </a:cubicBezTo>
                  <a:cubicBezTo>
                    <a:pt x="446062" y="242929"/>
                    <a:pt x="455451" y="246940"/>
                    <a:pt x="464464" y="251770"/>
                  </a:cubicBezTo>
                  <a:cubicBezTo>
                    <a:pt x="476710" y="258484"/>
                    <a:pt x="489783" y="263558"/>
                    <a:pt x="503348" y="266916"/>
                  </a:cubicBezTo>
                  <a:cubicBezTo>
                    <a:pt x="537009" y="273709"/>
                    <a:pt x="571129" y="277884"/>
                    <a:pt x="605429" y="279521"/>
                  </a:cubicBezTo>
                  <a:cubicBezTo>
                    <a:pt x="627531" y="280586"/>
                    <a:pt x="642348" y="287707"/>
                    <a:pt x="648243" y="300068"/>
                  </a:cubicBezTo>
                  <a:cubicBezTo>
                    <a:pt x="653309" y="313576"/>
                    <a:pt x="650780" y="328801"/>
                    <a:pt x="641612" y="339935"/>
                  </a:cubicBezTo>
                  <a:cubicBezTo>
                    <a:pt x="634097" y="351641"/>
                    <a:pt x="620737" y="358190"/>
                    <a:pt x="606902" y="356963"/>
                  </a:cubicBezTo>
                  <a:lnTo>
                    <a:pt x="605920" y="356963"/>
                  </a:lnTo>
                  <a:lnTo>
                    <a:pt x="405524" y="352624"/>
                  </a:lnTo>
                  <a:cubicBezTo>
                    <a:pt x="401005" y="352624"/>
                    <a:pt x="397338" y="356307"/>
                    <a:pt x="397338" y="360810"/>
                  </a:cubicBezTo>
                  <a:cubicBezTo>
                    <a:pt x="397338" y="365313"/>
                    <a:pt x="401005" y="368996"/>
                    <a:pt x="405524" y="368996"/>
                  </a:cubicBezTo>
                  <a:lnTo>
                    <a:pt x="605429" y="373335"/>
                  </a:lnTo>
                  <a:cubicBezTo>
                    <a:pt x="607434" y="373581"/>
                    <a:pt x="609465" y="373743"/>
                    <a:pt x="611486" y="373743"/>
                  </a:cubicBezTo>
                  <a:cubicBezTo>
                    <a:pt x="629046" y="373171"/>
                    <a:pt x="645271" y="364248"/>
                    <a:pt x="655119" y="349676"/>
                  </a:cubicBezTo>
                  <a:cubicBezTo>
                    <a:pt x="664017" y="337971"/>
                    <a:pt x="668356" y="323399"/>
                    <a:pt x="667316" y="308746"/>
                  </a:cubicBezTo>
                  <a:lnTo>
                    <a:pt x="740991" y="253981"/>
                  </a:lnTo>
                  <a:cubicBezTo>
                    <a:pt x="741646" y="253489"/>
                    <a:pt x="742227" y="252836"/>
                    <a:pt x="742710" y="252180"/>
                  </a:cubicBezTo>
                  <a:lnTo>
                    <a:pt x="797475" y="177522"/>
                  </a:lnTo>
                  <a:cubicBezTo>
                    <a:pt x="809861" y="165980"/>
                    <a:pt x="827870" y="162788"/>
                    <a:pt x="843481" y="169336"/>
                  </a:cubicBezTo>
                  <a:cubicBezTo>
                    <a:pt x="855163" y="174166"/>
                    <a:pt x="864135" y="183907"/>
                    <a:pt x="868040" y="195941"/>
                  </a:cubicBezTo>
                  <a:cubicBezTo>
                    <a:pt x="871855" y="207892"/>
                    <a:pt x="870275" y="220909"/>
                    <a:pt x="863701" y="231633"/>
                  </a:cubicBezTo>
                  <a:lnTo>
                    <a:pt x="791090" y="349676"/>
                  </a:lnTo>
                  <a:lnTo>
                    <a:pt x="605593" y="492280"/>
                  </a:lnTo>
                  <a:lnTo>
                    <a:pt x="309419" y="492280"/>
                  </a:lnTo>
                  <a:cubicBezTo>
                    <a:pt x="304900" y="492280"/>
                    <a:pt x="301233" y="495963"/>
                    <a:pt x="301233" y="500466"/>
                  </a:cubicBezTo>
                  <a:cubicBezTo>
                    <a:pt x="301233" y="504967"/>
                    <a:pt x="304900" y="508652"/>
                    <a:pt x="309419" y="508652"/>
                  </a:cubicBezTo>
                  <a:lnTo>
                    <a:pt x="607639" y="508652"/>
                  </a:lnTo>
                  <a:cubicBezTo>
                    <a:pt x="609440" y="508652"/>
                    <a:pt x="611192" y="508079"/>
                    <a:pt x="612633" y="507013"/>
                  </a:cubicBezTo>
                  <a:lnTo>
                    <a:pt x="801568" y="361792"/>
                  </a:lnTo>
                  <a:cubicBezTo>
                    <a:pt x="802330" y="361138"/>
                    <a:pt x="802993" y="360401"/>
                    <a:pt x="803533" y="359581"/>
                  </a:cubicBezTo>
                  <a:lnTo>
                    <a:pt x="877208" y="240229"/>
                  </a:lnTo>
                  <a:cubicBezTo>
                    <a:pt x="886221" y="225411"/>
                    <a:pt x="888284" y="207320"/>
                    <a:pt x="882857" y="190866"/>
                  </a:cubicBezTo>
                  <a:close/>
                </a:path>
              </a:pathLst>
            </a:custGeom>
            <a:solidFill>
              <a:schemeClr val="bg1"/>
            </a:solidFill>
            <a:ln w="8172" cap="flat">
              <a:noFill/>
              <a:prstDash val="solid"/>
              <a:miter/>
            </a:ln>
          </p:spPr>
          <p:txBody>
            <a:bodyPr rtlCol="0" anchor="ctr"/>
            <a:lstStyle/>
            <a:p>
              <a:endParaRPr lang="en-GB"/>
            </a:p>
          </p:txBody>
        </p:sp>
        <p:sp>
          <p:nvSpPr>
            <p:cNvPr id="30" name="Graphic 6">
              <a:extLst>
                <a:ext uri="{FF2B5EF4-FFF2-40B4-BE49-F238E27FC236}">
                  <a16:creationId xmlns:a16="http://schemas.microsoft.com/office/drawing/2014/main" id="{6B40A454-791C-09EE-BCED-5616A93A8D0E}"/>
                </a:ext>
              </a:extLst>
            </p:cNvPr>
            <p:cNvSpPr/>
            <p:nvPr/>
          </p:nvSpPr>
          <p:spPr>
            <a:xfrm>
              <a:off x="8488255" y="4043303"/>
              <a:ext cx="315938" cy="315321"/>
            </a:xfrm>
            <a:custGeom>
              <a:avLst/>
              <a:gdLst>
                <a:gd name="connsiteX0" fmla="*/ 300385 w 315938"/>
                <a:gd name="connsiteY0" fmla="*/ -1925 h 315321"/>
                <a:gd name="connsiteX1" fmla="*/ 102199 w 315938"/>
                <a:gd name="connsiteY1" fmla="*/ 93360 h 315321"/>
                <a:gd name="connsiteX2" fmla="*/ 855 w 315938"/>
                <a:gd name="connsiteY2" fmla="*/ 300716 h 315321"/>
                <a:gd name="connsiteX3" fmla="*/ 10956 w 315938"/>
                <a:gd name="connsiteY3" fmla="*/ 312667 h 315321"/>
                <a:gd name="connsiteX4" fmla="*/ 13298 w 315938"/>
                <a:gd name="connsiteY4" fmla="*/ 312585 h 315321"/>
                <a:gd name="connsiteX5" fmla="*/ 316184 w 315938"/>
                <a:gd name="connsiteY5" fmla="*/ 13220 h 315321"/>
                <a:gd name="connsiteX6" fmla="*/ 308236 w 315938"/>
                <a:gd name="connsiteY6" fmla="*/ -2089 h 315321"/>
                <a:gd name="connsiteX7" fmla="*/ 300385 w 315938"/>
                <a:gd name="connsiteY7" fmla="*/ -1925 h 31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938" h="315321">
                  <a:moveTo>
                    <a:pt x="300385" y="-1925"/>
                  </a:moveTo>
                  <a:cubicBezTo>
                    <a:pt x="261583" y="7488"/>
                    <a:pt x="173091" y="34175"/>
                    <a:pt x="102199" y="93360"/>
                  </a:cubicBezTo>
                  <a:cubicBezTo>
                    <a:pt x="46533" y="139941"/>
                    <a:pt x="1837" y="206575"/>
                    <a:pt x="855" y="300716"/>
                  </a:cubicBezTo>
                  <a:cubicBezTo>
                    <a:pt x="356" y="306773"/>
                    <a:pt x="4874" y="312177"/>
                    <a:pt x="10956" y="312667"/>
                  </a:cubicBezTo>
                  <a:cubicBezTo>
                    <a:pt x="11734" y="312667"/>
                    <a:pt x="12520" y="312667"/>
                    <a:pt x="13298" y="312585"/>
                  </a:cubicBezTo>
                  <a:cubicBezTo>
                    <a:pt x="64789" y="309311"/>
                    <a:pt x="261665" y="279269"/>
                    <a:pt x="316184" y="13220"/>
                  </a:cubicBezTo>
                  <a:cubicBezTo>
                    <a:pt x="318215" y="6834"/>
                    <a:pt x="314662" y="-43"/>
                    <a:pt x="308236" y="-2089"/>
                  </a:cubicBezTo>
                  <a:cubicBezTo>
                    <a:pt x="305673" y="-2907"/>
                    <a:pt x="302915" y="-2827"/>
                    <a:pt x="300385" y="-1925"/>
                  </a:cubicBezTo>
                  <a:close/>
                </a:path>
              </a:pathLst>
            </a:custGeom>
            <a:solidFill>
              <a:schemeClr val="accent1"/>
            </a:solidFill>
            <a:ln w="8172" cap="flat">
              <a:noFill/>
              <a:prstDash val="solid"/>
              <a:miter/>
            </a:ln>
          </p:spPr>
          <p:txBody>
            <a:bodyPr rtlCol="0" anchor="ctr"/>
            <a:lstStyle/>
            <a:p>
              <a:endParaRPr lang="en-GB"/>
            </a:p>
          </p:txBody>
        </p:sp>
        <p:sp>
          <p:nvSpPr>
            <p:cNvPr id="31" name="Graphic 6">
              <a:extLst>
                <a:ext uri="{FF2B5EF4-FFF2-40B4-BE49-F238E27FC236}">
                  <a16:creationId xmlns:a16="http://schemas.microsoft.com/office/drawing/2014/main" id="{F5E86471-FAC6-69D5-83A9-5C5030A3403E}"/>
                </a:ext>
              </a:extLst>
            </p:cNvPr>
            <p:cNvSpPr/>
            <p:nvPr/>
          </p:nvSpPr>
          <p:spPr>
            <a:xfrm>
              <a:off x="8038344" y="4316519"/>
              <a:ext cx="210806" cy="84232"/>
            </a:xfrm>
            <a:custGeom>
              <a:avLst/>
              <a:gdLst>
                <a:gd name="connsiteX0" fmla="*/ 3639 w 210806"/>
                <a:gd name="connsiteY0" fmla="*/ 33475 h 84232"/>
                <a:gd name="connsiteX1" fmla="*/ 209439 w 210806"/>
                <a:gd name="connsiteY1" fmla="*/ 53205 h 84232"/>
                <a:gd name="connsiteX2" fmla="*/ 210560 w 210806"/>
                <a:gd name="connsiteY2" fmla="*/ 45673 h 84232"/>
                <a:gd name="connsiteX3" fmla="*/ 210012 w 210806"/>
                <a:gd name="connsiteY3" fmla="*/ 45019 h 84232"/>
                <a:gd name="connsiteX4" fmla="*/ 4458 w 210806"/>
                <a:gd name="connsiteY4" fmla="*/ 22997 h 84232"/>
                <a:gd name="connsiteX5" fmla="*/ 1266 w 210806"/>
                <a:gd name="connsiteY5" fmla="*/ 30693 h 84232"/>
                <a:gd name="connsiteX6" fmla="*/ 3639 w 210806"/>
                <a:gd name="connsiteY6" fmla="*/ 33475 h 8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06" h="84232">
                  <a:moveTo>
                    <a:pt x="3639" y="33475"/>
                  </a:moveTo>
                  <a:cubicBezTo>
                    <a:pt x="31227" y="54350"/>
                    <a:pt x="128233" y="118039"/>
                    <a:pt x="209439" y="53205"/>
                  </a:cubicBezTo>
                  <a:cubicBezTo>
                    <a:pt x="211838" y="51402"/>
                    <a:pt x="212337" y="48047"/>
                    <a:pt x="210560" y="45673"/>
                  </a:cubicBezTo>
                  <a:cubicBezTo>
                    <a:pt x="210389" y="45427"/>
                    <a:pt x="210208" y="45183"/>
                    <a:pt x="210012" y="45019"/>
                  </a:cubicBezTo>
                  <a:cubicBezTo>
                    <a:pt x="192985" y="26682"/>
                    <a:pt x="121274" y="-38071"/>
                    <a:pt x="4458" y="22997"/>
                  </a:cubicBezTo>
                  <a:cubicBezTo>
                    <a:pt x="1454" y="24226"/>
                    <a:pt x="22" y="27663"/>
                    <a:pt x="1266" y="30693"/>
                  </a:cubicBezTo>
                  <a:cubicBezTo>
                    <a:pt x="1740" y="31838"/>
                    <a:pt x="2575" y="32822"/>
                    <a:pt x="3639" y="33475"/>
                  </a:cubicBezTo>
                  <a:close/>
                </a:path>
              </a:pathLst>
            </a:custGeom>
            <a:solidFill>
              <a:schemeClr val="accent1"/>
            </a:solidFill>
            <a:ln w="8172" cap="flat">
              <a:noFill/>
              <a:prstDash val="solid"/>
              <a:miter/>
            </a:ln>
          </p:spPr>
          <p:txBody>
            <a:bodyPr rtlCol="0" anchor="ctr"/>
            <a:lstStyle/>
            <a:p>
              <a:endParaRPr lang="en-GB"/>
            </a:p>
          </p:txBody>
        </p:sp>
        <p:sp>
          <p:nvSpPr>
            <p:cNvPr id="32" name="Graphic 6">
              <a:extLst>
                <a:ext uri="{FF2B5EF4-FFF2-40B4-BE49-F238E27FC236}">
                  <a16:creationId xmlns:a16="http://schemas.microsoft.com/office/drawing/2014/main" id="{F149551E-8665-EA09-E07A-13B49B4238B7}"/>
                </a:ext>
              </a:extLst>
            </p:cNvPr>
            <p:cNvSpPr/>
            <p:nvPr/>
          </p:nvSpPr>
          <p:spPr>
            <a:xfrm>
              <a:off x="7978657" y="3853516"/>
              <a:ext cx="401393" cy="425765"/>
            </a:xfrm>
            <a:custGeom>
              <a:avLst/>
              <a:gdLst>
                <a:gd name="connsiteX0" fmla="*/ 1112 w 401393"/>
                <a:gd name="connsiteY0" fmla="*/ 22175 h 425765"/>
                <a:gd name="connsiteX1" fmla="*/ 102129 w 401393"/>
                <a:gd name="connsiteY1" fmla="*/ 296820 h 425765"/>
                <a:gd name="connsiteX2" fmla="*/ 382176 w 401393"/>
                <a:gd name="connsiteY2" fmla="*/ 422476 h 425765"/>
                <a:gd name="connsiteX3" fmla="*/ 401495 w 401393"/>
                <a:gd name="connsiteY3" fmla="*/ 403486 h 425765"/>
                <a:gd name="connsiteX4" fmla="*/ 25916 w 401393"/>
                <a:gd name="connsiteY4" fmla="*/ -2301 h 425765"/>
                <a:gd name="connsiteX5" fmla="*/ 1161 w 401393"/>
                <a:gd name="connsiteY5" fmla="*/ 14809 h 425765"/>
                <a:gd name="connsiteX6" fmla="*/ 1112 w 401393"/>
                <a:gd name="connsiteY6" fmla="*/ 22175 h 42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393" h="425765">
                  <a:moveTo>
                    <a:pt x="1112" y="22175"/>
                  </a:moveTo>
                  <a:cubicBezTo>
                    <a:pt x="7579" y="76776"/>
                    <a:pt x="29845" y="200961"/>
                    <a:pt x="102129" y="296820"/>
                  </a:cubicBezTo>
                  <a:cubicBezTo>
                    <a:pt x="158940" y="372132"/>
                    <a:pt x="246696" y="429845"/>
                    <a:pt x="382176" y="422476"/>
                  </a:cubicBezTo>
                  <a:cubicBezTo>
                    <a:pt x="392597" y="422150"/>
                    <a:pt x="401029" y="413882"/>
                    <a:pt x="401495" y="403486"/>
                  </a:cubicBezTo>
                  <a:cubicBezTo>
                    <a:pt x="406161" y="329811"/>
                    <a:pt x="398958" y="51482"/>
                    <a:pt x="25916" y="-2301"/>
                  </a:cubicBezTo>
                  <a:cubicBezTo>
                    <a:pt x="14349" y="-4430"/>
                    <a:pt x="3265" y="3265"/>
                    <a:pt x="1161" y="14809"/>
                  </a:cubicBezTo>
                  <a:cubicBezTo>
                    <a:pt x="719" y="17263"/>
                    <a:pt x="703" y="19719"/>
                    <a:pt x="1112" y="22175"/>
                  </a:cubicBezTo>
                  <a:close/>
                </a:path>
              </a:pathLst>
            </a:custGeom>
            <a:solidFill>
              <a:schemeClr val="accent1"/>
            </a:solidFill>
            <a:ln w="8172" cap="flat">
              <a:noFill/>
              <a:prstDash val="solid"/>
              <a:miter/>
            </a:ln>
          </p:spPr>
          <p:txBody>
            <a:bodyPr rtlCol="0" anchor="ctr"/>
            <a:lstStyle/>
            <a:p>
              <a:endParaRPr lang="en-GB"/>
            </a:p>
          </p:txBody>
        </p:sp>
      </p:grpSp>
      <p:sp>
        <p:nvSpPr>
          <p:cNvPr id="6" name="Footer Placeholder 4">
            <a:extLst>
              <a:ext uri="{FF2B5EF4-FFF2-40B4-BE49-F238E27FC236}">
                <a16:creationId xmlns:a16="http://schemas.microsoft.com/office/drawing/2014/main" id="{2F97C316-A09D-3F40-BD62-3DCFBDBB67D5}"/>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28162554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p:txBody>
          <a:bodyPr/>
          <a:lstStyle/>
          <a:p>
            <a:r>
              <a:rPr lang="en-GB" err="1"/>
              <a:t>Activité</a:t>
            </a:r>
            <a:r>
              <a:rPr lang="en-GB"/>
              <a:t> de Groupe</a:t>
            </a:r>
          </a:p>
        </p:txBody>
      </p:sp>
      <p:grpSp>
        <p:nvGrpSpPr>
          <p:cNvPr id="7" name="Group 6" descr="Quelle est votre position ? Êtes-vous d'accord ou non ?">
            <a:extLst>
              <a:ext uri="{FF2B5EF4-FFF2-40B4-BE49-F238E27FC236}">
                <a16:creationId xmlns:a16="http://schemas.microsoft.com/office/drawing/2014/main" id="{EB334F17-A551-20BA-4836-0CF55CCBA3C0}"/>
              </a:ext>
            </a:extLst>
          </p:cNvPr>
          <p:cNvGrpSpPr/>
          <p:nvPr/>
        </p:nvGrpSpPr>
        <p:grpSpPr>
          <a:xfrm>
            <a:off x="931659" y="1129679"/>
            <a:ext cx="8395579" cy="4584436"/>
            <a:chOff x="931659" y="1129679"/>
            <a:chExt cx="8395579" cy="4584436"/>
          </a:xfrm>
        </p:grpSpPr>
        <p:sp>
          <p:nvSpPr>
            <p:cNvPr id="4" name="Oval 3" descr="Quelle est votre position?&#10;&#10;">
              <a:extLst>
                <a:ext uri="{FF2B5EF4-FFF2-40B4-BE49-F238E27FC236}">
                  <a16:creationId xmlns:a16="http://schemas.microsoft.com/office/drawing/2014/main" id="{F43A749C-83E4-BDC2-B1E5-616EBE5AED15}"/>
                </a:ext>
              </a:extLst>
            </p:cNvPr>
            <p:cNvSpPr/>
            <p:nvPr/>
          </p:nvSpPr>
          <p:spPr>
            <a:xfrm>
              <a:off x="931659" y="1219200"/>
              <a:ext cx="4364241" cy="43012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5000" b="1"/>
                <a:t>Quelle </a:t>
              </a:r>
              <a:r>
                <a:rPr lang="en-GB" sz="5000" b="1" err="1"/>
                <a:t>est</a:t>
              </a:r>
              <a:r>
                <a:rPr lang="en-GB" sz="5000" b="1"/>
                <a:t> </a:t>
              </a:r>
              <a:r>
                <a:rPr lang="en-GB" sz="5000" b="1" err="1"/>
                <a:t>votre</a:t>
              </a:r>
              <a:r>
                <a:rPr lang="en-GB" sz="5000" b="1"/>
                <a:t> position?</a:t>
              </a:r>
            </a:p>
          </p:txBody>
        </p:sp>
        <p:sp>
          <p:nvSpPr>
            <p:cNvPr id="5" name="Oval 4" descr="Entièrement d'accord">
              <a:extLst>
                <a:ext uri="{FF2B5EF4-FFF2-40B4-BE49-F238E27FC236}">
                  <a16:creationId xmlns:a16="http://schemas.microsoft.com/office/drawing/2014/main" id="{E4B79E7B-95B8-D12D-72EF-55C56B4A72D1}"/>
                </a:ext>
              </a:extLst>
            </p:cNvPr>
            <p:cNvSpPr/>
            <p:nvPr/>
          </p:nvSpPr>
          <p:spPr>
            <a:xfrm>
              <a:off x="7167238" y="1129679"/>
              <a:ext cx="2160000" cy="2160000"/>
            </a:xfrm>
            <a:prstGeom prst="ellipse">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2400" b="1">
                  <a:solidFill>
                    <a:schemeClr val="tx1"/>
                  </a:solidFill>
                </a:rPr>
                <a:t>Tout à fait </a:t>
              </a:r>
              <a:r>
                <a:rPr lang="en-GB" sz="2400" b="1" err="1">
                  <a:solidFill>
                    <a:schemeClr val="tx1"/>
                  </a:solidFill>
                </a:rPr>
                <a:t>d’accord</a:t>
              </a:r>
              <a:r>
                <a:rPr lang="en-GB" sz="2400" b="1">
                  <a:solidFill>
                    <a:schemeClr val="tx1"/>
                  </a:solidFill>
                </a:rPr>
                <a:t> </a:t>
              </a:r>
            </a:p>
          </p:txBody>
        </p:sp>
        <p:sp>
          <p:nvSpPr>
            <p:cNvPr id="6" name="Oval 5" descr="Pas du tout d'accord&#10;">
              <a:extLst>
                <a:ext uri="{FF2B5EF4-FFF2-40B4-BE49-F238E27FC236}">
                  <a16:creationId xmlns:a16="http://schemas.microsoft.com/office/drawing/2014/main" id="{0DE0E610-0E11-B5B3-6798-C549A7C2BFBB}"/>
                </a:ext>
              </a:extLst>
            </p:cNvPr>
            <p:cNvSpPr/>
            <p:nvPr/>
          </p:nvSpPr>
          <p:spPr>
            <a:xfrm>
              <a:off x="7167238" y="3554115"/>
              <a:ext cx="2160000" cy="2160000"/>
            </a:xfrm>
            <a:prstGeom prst="ellipse">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algn="ctr"/>
              <a:r>
                <a:rPr lang="en-GB" sz="2400" b="1"/>
                <a:t>Pas du tout </a:t>
              </a:r>
              <a:r>
                <a:rPr lang="en-GB" sz="2400" b="1" err="1"/>
                <a:t>d’accord</a:t>
              </a:r>
              <a:r>
                <a:rPr lang="en-GB" sz="2400" b="1"/>
                <a:t> </a:t>
              </a:r>
            </a:p>
          </p:txBody>
        </p:sp>
      </p:grpSp>
      <p:sp>
        <p:nvSpPr>
          <p:cNvPr id="3" name="Footer Placeholder 4">
            <a:extLst>
              <a:ext uri="{FF2B5EF4-FFF2-40B4-BE49-F238E27FC236}">
                <a16:creationId xmlns:a16="http://schemas.microsoft.com/office/drawing/2014/main" id="{664625CF-F0EE-0CEA-CE92-AA968A381444}"/>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429414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fr-FR" sz="3200"/>
              <a:t>Activité : Établir le contact avec </a:t>
            </a:r>
            <a:r>
              <a:rPr lang="fr-FR" sz="3200" err="1"/>
              <a:t>un-e</a:t>
            </a:r>
            <a:r>
              <a:rPr lang="fr-FR" sz="3200"/>
              <a:t> </a:t>
            </a:r>
            <a:r>
              <a:rPr lang="fr-FR" sz="3200" err="1"/>
              <a:t>client-e</a:t>
            </a:r>
            <a:r>
              <a:rPr lang="fr-FR" sz="3200"/>
              <a:t> en situation de handicap</a:t>
            </a:r>
            <a:endParaRPr lang="en-GB" sz="3200"/>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371476" y="1628775"/>
            <a:ext cx="9760816" cy="4356099"/>
          </a:xfrm>
        </p:spPr>
        <p:txBody>
          <a:bodyPr/>
          <a:lstStyle/>
          <a:p>
            <a:pPr lvl="3"/>
            <a:r>
              <a:rPr lang="en-GB" sz="2600">
                <a:solidFill>
                  <a:schemeClr val="accent3"/>
                </a:solidFill>
              </a:rPr>
              <a:t> Le-la client-e présentait </a:t>
            </a:r>
            <a:r>
              <a:rPr lang="en-GB" sz="2600" err="1">
                <a:solidFill>
                  <a:schemeClr val="accent3"/>
                </a:solidFill>
              </a:rPr>
              <a:t>quel</a:t>
            </a:r>
            <a:r>
              <a:rPr lang="en-GB" sz="2600">
                <a:solidFill>
                  <a:schemeClr val="accent3"/>
                </a:solidFill>
              </a:rPr>
              <a:t> type de handicap-s (physique, intellectuel…) ?</a:t>
            </a:r>
          </a:p>
          <a:p>
            <a:pPr lvl="3"/>
            <a:r>
              <a:rPr lang="en-GB" sz="2600">
                <a:solidFill>
                  <a:schemeClr val="accent3"/>
                </a:solidFill>
              </a:rPr>
              <a:t> Qu’avez-vous </a:t>
            </a:r>
            <a:r>
              <a:rPr lang="fr-FR" sz="2600">
                <a:solidFill>
                  <a:schemeClr val="accent3"/>
                </a:solidFill>
              </a:rPr>
              <a:t>pensé et ressenti lorsque vous l’avez</a:t>
            </a:r>
            <a:br>
              <a:rPr lang="fr-FR" sz="2600">
                <a:solidFill>
                  <a:schemeClr val="accent3"/>
                </a:solidFill>
              </a:rPr>
            </a:br>
            <a:r>
              <a:rPr lang="fr-FR" sz="2600">
                <a:solidFill>
                  <a:schemeClr val="accent3"/>
                </a:solidFill>
              </a:rPr>
              <a:t>vu et pourquoi ? </a:t>
            </a:r>
            <a:r>
              <a:rPr lang="en-GB" sz="2600">
                <a:solidFill>
                  <a:schemeClr val="accent3"/>
                </a:solidFill>
              </a:rPr>
              <a:t> </a:t>
            </a:r>
          </a:p>
          <a:p>
            <a:pPr lvl="3"/>
            <a:r>
              <a:rPr lang="fr-FR" sz="2600">
                <a:solidFill>
                  <a:schemeClr val="accent3"/>
                </a:solidFill>
              </a:rPr>
              <a:t>Comment l’avez-vous traité ? Comme d’habitude, ou </a:t>
            </a:r>
            <a:br>
              <a:rPr lang="fr-FR" sz="2600">
                <a:solidFill>
                  <a:schemeClr val="accent3"/>
                </a:solidFill>
              </a:rPr>
            </a:br>
            <a:r>
              <a:rPr lang="fr-FR" sz="2600">
                <a:solidFill>
                  <a:schemeClr val="accent3"/>
                </a:solidFill>
              </a:rPr>
              <a:t>avez-vous fait quelque chose différemment par rapport à la manière dont vous avez mené votre consultation avec la personne en situation de handicap?</a:t>
            </a:r>
            <a:endParaRPr lang="en-GB" sz="2600"/>
          </a:p>
        </p:txBody>
      </p:sp>
      <p:sp>
        <p:nvSpPr>
          <p:cNvPr id="4" name="Footer Placeholder 4">
            <a:extLst>
              <a:ext uri="{FF2B5EF4-FFF2-40B4-BE49-F238E27FC236}">
                <a16:creationId xmlns:a16="http://schemas.microsoft.com/office/drawing/2014/main" id="{B875C833-064E-D5F5-CF21-D6E07F26416C}"/>
              </a:ext>
            </a:extLst>
          </p:cNvPr>
          <p:cNvSpPr>
            <a:spLocks noGrp="1"/>
          </p:cNvSpPr>
          <p:nvPr>
            <p:ph type="ftr" sz="quarter" idx="11"/>
          </p:nvPr>
        </p:nvSpPr>
        <p:spPr>
          <a:xfrm>
            <a:off x="371475" y="6200491"/>
            <a:ext cx="10115998" cy="327024"/>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63340429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1B20F8-3819-B815-9990-1CBEDFC2F497}"/>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3" y="368300"/>
            <a:ext cx="12559079" cy="1048032"/>
          </a:xfrm>
        </p:spPr>
        <p:txBody>
          <a:bodyPr/>
          <a:lstStyle/>
          <a:p>
            <a:r>
              <a:rPr lang="fr-FR"/>
              <a:t>Coup de projecteur sur la stigmatisation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28775"/>
            <a:ext cx="11448000" cy="3963642"/>
          </a:xfrm>
        </p:spPr>
        <p:txBody>
          <a:bodyPr vert="horz" wrap="square" lIns="0" tIns="0" rIns="0" bIns="0" rtlCol="0" anchor="t" anchorCtr="0">
            <a:noAutofit/>
          </a:bodyPr>
          <a:lstStyle/>
          <a:p>
            <a:pPr lvl="3">
              <a:tabLst>
                <a:tab pos="228600" algn="l"/>
                <a:tab pos="457200" algn="l"/>
              </a:tabLst>
            </a:pPr>
            <a:r>
              <a:rPr lang="fr-FR" sz="2400"/>
              <a:t>Les personnes en situation de handicap </a:t>
            </a:r>
            <a:r>
              <a:rPr lang="fr-FR" sz="2400" b="1"/>
              <a:t>se voient refuser </a:t>
            </a:r>
            <a:br>
              <a:rPr lang="fr-FR" sz="2400" b="1"/>
            </a:br>
            <a:r>
              <a:rPr lang="fr-FR" sz="2400" b="1"/>
              <a:t>les informations de SDSR, le droit d’avoir des relations et </a:t>
            </a:r>
            <a:br>
              <a:rPr lang="fr-FR" sz="2400" b="1"/>
            </a:br>
            <a:r>
              <a:rPr lang="fr-FR" sz="2400" b="1"/>
              <a:t>de décider si, quand et avec qui fonder une famille </a:t>
            </a:r>
            <a:br>
              <a:rPr lang="fr-FR" sz="2400" b="1"/>
            </a:br>
            <a:r>
              <a:rPr lang="en-GB" sz="2400"/>
              <a:t>(</a:t>
            </a:r>
            <a:r>
              <a:rPr lang="en-GB" sz="2400" err="1"/>
              <a:t>Devkota</a:t>
            </a:r>
            <a:r>
              <a:rPr lang="en-GB" sz="2400"/>
              <a:t> et al, 2019; Beleza, 2003).</a:t>
            </a:r>
          </a:p>
          <a:p>
            <a:pPr lvl="3">
              <a:tabLst>
                <a:tab pos="228600" algn="l"/>
                <a:tab pos="457200" algn="l"/>
              </a:tabLst>
            </a:pPr>
            <a:r>
              <a:rPr lang="fr-FR" sz="2400"/>
              <a:t>Elles sont confrontées à la stigmatisation, aux attitudes négatives </a:t>
            </a:r>
            <a:br>
              <a:rPr lang="fr-FR" sz="2400"/>
            </a:br>
            <a:r>
              <a:rPr lang="fr-FR" sz="2400"/>
              <a:t>et à la </a:t>
            </a:r>
            <a:r>
              <a:rPr lang="fr-FR" sz="2400" b="1"/>
              <a:t>discrimination de la part des familles, des communautés </a:t>
            </a:r>
            <a:br>
              <a:rPr lang="fr-FR" sz="2400" b="1"/>
            </a:br>
            <a:r>
              <a:rPr lang="fr-FR" sz="2400" b="1"/>
              <a:t>et des agents de santé</a:t>
            </a:r>
            <a:r>
              <a:rPr lang="en-GB" sz="2400"/>
              <a:t>.</a:t>
            </a:r>
          </a:p>
          <a:p>
            <a:pPr marL="0" lvl="3" indent="0">
              <a:buNone/>
              <a:tabLst>
                <a:tab pos="228600" algn="l"/>
                <a:tab pos="457200" algn="l"/>
              </a:tabLst>
            </a:pPr>
            <a:endParaRPr lang="en-GB" sz="2400"/>
          </a:p>
          <a:p>
            <a:pPr lvl="3">
              <a:tabLst>
                <a:tab pos="228600" algn="l"/>
                <a:tab pos="457200" algn="l"/>
              </a:tabLst>
            </a:pPr>
            <a:endParaRPr lang="en-GB" sz="2400"/>
          </a:p>
        </p:txBody>
      </p:sp>
      <p:sp>
        <p:nvSpPr>
          <p:cNvPr id="5" name="Footer Placeholder 4">
            <a:extLst>
              <a:ext uri="{FF2B5EF4-FFF2-40B4-BE49-F238E27FC236}">
                <a16:creationId xmlns:a16="http://schemas.microsoft.com/office/drawing/2014/main" id="{E32461CF-3B2A-B6EB-0340-B68B1371A0C6}"/>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42246068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1B20F8-3819-B815-9990-1CBEDFC2F497}"/>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3" y="368300"/>
            <a:ext cx="12559079" cy="1048032"/>
          </a:xfrm>
        </p:spPr>
        <p:txBody>
          <a:bodyPr/>
          <a:lstStyle/>
          <a:p>
            <a:r>
              <a:rPr lang="fr-FR"/>
              <a:t>Coup de projecteur sur la stigmatisation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000" y="1549948"/>
            <a:ext cx="11448000" cy="1337308"/>
          </a:xfrm>
        </p:spPr>
        <p:txBody>
          <a:bodyPr vert="horz" wrap="square" lIns="0" tIns="0" rIns="0" bIns="0" rtlCol="0" anchor="t" anchorCtr="0">
            <a:noAutofit/>
          </a:bodyPr>
          <a:lstStyle/>
          <a:p>
            <a:pPr lvl="3">
              <a:tabLst>
                <a:tab pos="228600" algn="l"/>
                <a:tab pos="457200" algn="l"/>
              </a:tabLst>
            </a:pPr>
            <a:r>
              <a:rPr lang="fr-FR" sz="2400" b="1"/>
              <a:t>Les préjugés sociaux </a:t>
            </a:r>
            <a:r>
              <a:rPr lang="fr-FR" sz="2400"/>
              <a:t>comprennent les mythes selon lesquels </a:t>
            </a:r>
            <a:br>
              <a:rPr lang="fr-FR" sz="2400"/>
            </a:br>
            <a:r>
              <a:rPr lang="fr-FR" sz="2400"/>
              <a:t>les personnes en situation de handicap sont </a:t>
            </a:r>
            <a:r>
              <a:rPr lang="fr-FR" sz="2400" b="1"/>
              <a:t>asexuels ou </a:t>
            </a:r>
            <a:br>
              <a:rPr lang="fr-FR" sz="2400" b="1"/>
            </a:br>
            <a:r>
              <a:rPr lang="fr-FR" sz="2400" b="1"/>
              <a:t>hypersexuels, </a:t>
            </a:r>
            <a:r>
              <a:rPr lang="fr-FR" sz="2400"/>
              <a:t>elles ne seraient pas </a:t>
            </a:r>
            <a:r>
              <a:rPr lang="fr-FR" sz="2400" b="1"/>
              <a:t>susceptibles de subir des </a:t>
            </a:r>
            <a:br>
              <a:rPr lang="fr-FR" sz="2400" b="1"/>
            </a:br>
            <a:r>
              <a:rPr lang="fr-FR" sz="2400" b="1"/>
              <a:t>violences sexuelles </a:t>
            </a:r>
            <a:r>
              <a:rPr lang="fr-FR" sz="2400"/>
              <a:t>et selon lesquels leurs </a:t>
            </a:r>
            <a:r>
              <a:rPr lang="fr-FR" sz="2400" b="1"/>
              <a:t>handicaps ne sont </a:t>
            </a:r>
            <a:br>
              <a:rPr lang="fr-FR" sz="2400" b="1"/>
            </a:br>
            <a:r>
              <a:rPr lang="fr-FR" sz="2400" b="1"/>
              <a:t>pas compatibles avec le désir et l’activité sexuels</a:t>
            </a:r>
          </a:p>
          <a:p>
            <a:pPr lvl="3">
              <a:tabLst>
                <a:tab pos="228600" algn="l"/>
                <a:tab pos="457200" algn="l"/>
              </a:tabLst>
            </a:pPr>
            <a:r>
              <a:rPr lang="fr-FR" sz="2400" b="1"/>
              <a:t>Certains groupes de personnes en situation de handicap sont </a:t>
            </a:r>
            <a:br>
              <a:rPr lang="fr-FR" sz="2400" b="1"/>
            </a:br>
            <a:r>
              <a:rPr lang="fr-FR" sz="2400" b="1"/>
              <a:t>confrontés à plus d’obstacles que d’autres </a:t>
            </a:r>
            <a:r>
              <a:rPr lang="fr-FR" sz="2400"/>
              <a:t>en matière d’accès </a:t>
            </a:r>
            <a:br>
              <a:rPr lang="fr-FR" sz="2400"/>
            </a:br>
            <a:r>
              <a:rPr lang="fr-FR" sz="2400"/>
              <a:t>aux services de SDSR dont ils ont besoin. C’est le cas par exemple</a:t>
            </a:r>
            <a:br>
              <a:rPr lang="fr-FR" sz="2400"/>
            </a:br>
            <a:r>
              <a:rPr lang="fr-FR" sz="2400"/>
              <a:t> des personnes en situation de </a:t>
            </a:r>
            <a:r>
              <a:rPr lang="fr-FR" sz="2400" err="1"/>
              <a:t>surdicécité</a:t>
            </a:r>
            <a:r>
              <a:rPr lang="fr-FR" sz="2400"/>
              <a:t>, des personnes en situation</a:t>
            </a:r>
            <a:br>
              <a:rPr lang="fr-FR" sz="2400"/>
            </a:br>
            <a:r>
              <a:rPr lang="fr-FR" sz="2400"/>
              <a:t> de handicap intellectuel et des personnes présentant des maladies </a:t>
            </a:r>
            <a:br>
              <a:rPr lang="fr-FR" sz="2400"/>
            </a:br>
            <a:r>
              <a:rPr lang="fr-FR" sz="2400"/>
              <a:t>mentales et des handicaps psychosociaux.</a:t>
            </a:r>
            <a:endParaRPr lang="en-GB" sz="2400"/>
          </a:p>
        </p:txBody>
      </p:sp>
      <p:sp>
        <p:nvSpPr>
          <p:cNvPr id="5" name="Footer Placeholder 4">
            <a:extLst>
              <a:ext uri="{FF2B5EF4-FFF2-40B4-BE49-F238E27FC236}">
                <a16:creationId xmlns:a16="http://schemas.microsoft.com/office/drawing/2014/main" id="{E32461CF-3B2A-B6EB-0340-B68B1371A0C6}"/>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48467211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24C0723-577B-C150-78D1-F29FFA31D105}"/>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a:t>Coup de projecteur sur la coercition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28775"/>
            <a:ext cx="11448000" cy="1337308"/>
          </a:xfrm>
        </p:spPr>
        <p:txBody>
          <a:bodyPr vert="horz" wrap="square" lIns="0" tIns="0" rIns="0" bIns="0" rtlCol="0" anchor="t" anchorCtr="0">
            <a:noAutofit/>
          </a:bodyPr>
          <a:lstStyle/>
          <a:p>
            <a:pPr lvl="3">
              <a:tabLst>
                <a:tab pos="228600" algn="l"/>
                <a:tab pos="457200" algn="l"/>
              </a:tabLst>
            </a:pPr>
            <a:r>
              <a:rPr lang="fr-FR" sz="2400"/>
              <a:t>Les personnes en situation de handicap - et en particulier les femmes </a:t>
            </a:r>
            <a:br>
              <a:rPr lang="fr-FR" sz="2400"/>
            </a:br>
            <a:r>
              <a:rPr lang="fr-FR" sz="2400"/>
              <a:t>et les filles - sont exposées à des pratiques comme la </a:t>
            </a:r>
            <a:r>
              <a:rPr lang="fr-FR" sz="2400" b="1"/>
              <a:t>stérilisation, </a:t>
            </a:r>
            <a:br>
              <a:rPr lang="fr-FR" sz="2400" b="1"/>
            </a:br>
            <a:r>
              <a:rPr lang="fr-FR" sz="2400" b="1"/>
              <a:t>la contraception et l’avortement forcés</a:t>
            </a:r>
            <a:r>
              <a:rPr lang="fr-FR" sz="2400"/>
              <a:t>.</a:t>
            </a:r>
            <a:endParaRPr lang="en-GB" sz="2400"/>
          </a:p>
          <a:p>
            <a:pPr lvl="3">
              <a:tabLst>
                <a:tab pos="228600" algn="l"/>
                <a:tab pos="457200" algn="l"/>
              </a:tabLst>
            </a:pPr>
            <a:r>
              <a:rPr lang="fr-FR" sz="2400"/>
              <a:t>Historiquement justifiée en raison de </a:t>
            </a:r>
            <a:r>
              <a:rPr lang="fr-FR" sz="2400" b="1"/>
              <a:t>l’eugénisme ; de la gestion </a:t>
            </a:r>
            <a:br>
              <a:rPr lang="fr-FR" sz="2400" b="1"/>
            </a:br>
            <a:r>
              <a:rPr lang="fr-FR" sz="2400" b="1"/>
              <a:t>de la menstruation ; de la prévention des violences sexuelles ; </a:t>
            </a:r>
            <a:br>
              <a:rPr lang="fr-FR" sz="2400" b="1"/>
            </a:br>
            <a:r>
              <a:rPr lang="fr-FR" sz="2400" b="1"/>
              <a:t>de la prévention des grossesses non planifiées ; et de la charge </a:t>
            </a:r>
            <a:br>
              <a:rPr lang="fr-FR" sz="2400" b="1"/>
            </a:br>
            <a:r>
              <a:rPr lang="fr-FR" sz="2400" b="1"/>
              <a:t>financière sur les membres de la famille</a:t>
            </a:r>
            <a:r>
              <a:rPr lang="en-GB" sz="2400"/>
              <a:t>.</a:t>
            </a:r>
          </a:p>
        </p:txBody>
      </p:sp>
      <p:sp>
        <p:nvSpPr>
          <p:cNvPr id="5" name="Footer Placeholder 4">
            <a:extLst>
              <a:ext uri="{FF2B5EF4-FFF2-40B4-BE49-F238E27FC236}">
                <a16:creationId xmlns:a16="http://schemas.microsoft.com/office/drawing/2014/main" id="{57B5B431-EB33-FB5E-E644-3C4CEC7F3A50}"/>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29427095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24C0723-577B-C150-78D1-F29FFA31D105}"/>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a:t>Coup de projecteur sur la coercition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28775"/>
            <a:ext cx="11448000" cy="1337308"/>
          </a:xfrm>
        </p:spPr>
        <p:txBody>
          <a:bodyPr vert="horz" wrap="square" lIns="0" tIns="0" rIns="0" bIns="0" rtlCol="0" anchor="t" anchorCtr="0">
            <a:noAutofit/>
          </a:bodyPr>
          <a:lstStyle/>
          <a:p>
            <a:pPr lvl="3">
              <a:tabLst>
                <a:tab pos="228600" algn="l"/>
                <a:tab pos="457200" algn="l"/>
              </a:tabLst>
            </a:pPr>
            <a:r>
              <a:rPr lang="fr-FR" sz="2400"/>
              <a:t>Également liée à </a:t>
            </a:r>
            <a:r>
              <a:rPr lang="fr-FR" sz="2400" b="1"/>
              <a:t>des croyances fausses et discriminatoires </a:t>
            </a:r>
            <a:br>
              <a:rPr lang="fr-FR" sz="2400" b="1"/>
            </a:br>
            <a:r>
              <a:rPr lang="fr-FR" sz="2400" b="1"/>
              <a:t>selon lesquelles les personnes en situation de handicap </a:t>
            </a:r>
            <a:br>
              <a:rPr lang="fr-FR" sz="2400" b="1"/>
            </a:br>
            <a:r>
              <a:rPr lang="fr-FR" sz="2400" b="1"/>
              <a:t>donneront inévitablement naissance à des enfants en situation </a:t>
            </a:r>
            <a:br>
              <a:rPr lang="fr-FR" sz="2400" b="1"/>
            </a:br>
            <a:r>
              <a:rPr lang="fr-FR" sz="2400" b="1"/>
              <a:t>de handicap et à une idée fausse selon laquelle ils/elles ne </a:t>
            </a:r>
            <a:br>
              <a:rPr lang="fr-FR" sz="2400" b="1"/>
            </a:br>
            <a:r>
              <a:rPr lang="fr-FR" sz="2400" b="1"/>
              <a:t>seraient pas capables de prendre soin de leurs enfants</a:t>
            </a:r>
            <a:r>
              <a:rPr lang="fr-FR" sz="2400"/>
              <a:t>.</a:t>
            </a:r>
            <a:endParaRPr lang="en-GB" sz="2400"/>
          </a:p>
        </p:txBody>
      </p:sp>
      <p:sp>
        <p:nvSpPr>
          <p:cNvPr id="5" name="Footer Placeholder 4">
            <a:extLst>
              <a:ext uri="{FF2B5EF4-FFF2-40B4-BE49-F238E27FC236}">
                <a16:creationId xmlns:a16="http://schemas.microsoft.com/office/drawing/2014/main" id="{57B5B431-EB33-FB5E-E644-3C4CEC7F3A50}"/>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79379295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614789"/>
            <a:ext cx="10697579" cy="1976637"/>
          </a:xfrm>
        </p:spPr>
        <p:txBody>
          <a:bodyPr/>
          <a:lstStyle/>
          <a:p>
            <a:r>
              <a:rPr lang="fr-FR" sz="6000"/>
              <a:t>Politiques, législation et directives inclusives en matière de SDSR</a:t>
            </a:r>
            <a:endParaRPr lang="en-GB" sz="6000"/>
          </a:p>
        </p:txBody>
      </p:sp>
    </p:spTree>
    <p:extLst>
      <p:ext uri="{BB962C8B-B14F-4D97-AF65-F5344CB8AC3E}">
        <p14:creationId xmlns:p14="http://schemas.microsoft.com/office/powerpoint/2010/main" val="358115017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p:txBody>
          <a:bodyPr/>
          <a:lstStyle/>
          <a:p>
            <a:r>
              <a:rPr lang="fr-FR"/>
              <a:t>Le droit des personnes en situation de </a:t>
            </a:r>
            <a:br>
              <a:rPr lang="fr-FR"/>
            </a:br>
            <a:r>
              <a:rPr lang="fr-FR"/>
              <a:t>handicap à la norme la plus élevée de santé </a:t>
            </a:r>
            <a:endParaRPr lang="en-GB"/>
          </a:p>
        </p:txBody>
      </p:sp>
      <p:sp>
        <p:nvSpPr>
          <p:cNvPr id="8" name="Rectangle: Rounded Corners 7" descr="Déclaration universelle des droits de l'homme (DUDH)">
            <a:extLst>
              <a:ext uri="{FF2B5EF4-FFF2-40B4-BE49-F238E27FC236}">
                <a16:creationId xmlns:a16="http://schemas.microsoft.com/office/drawing/2014/main" id="{CF1930D6-6EA0-EAD9-5E6D-62EE9044F5DC}"/>
              </a:ext>
            </a:extLst>
          </p:cNvPr>
          <p:cNvSpPr/>
          <p:nvPr/>
        </p:nvSpPr>
        <p:spPr>
          <a:xfrm>
            <a:off x="371475" y="1628775"/>
            <a:ext cx="2534653" cy="4356100"/>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tx1"/>
                </a:solidFill>
              </a:rPr>
              <a:t>Convention des Nations Unies Relative aux Droits des Personnes Handicapées (CDPH)</a:t>
            </a:r>
          </a:p>
        </p:txBody>
      </p:sp>
      <p:sp>
        <p:nvSpPr>
          <p:cNvPr id="9" name="Rectangle: Rounded Corners 8" descr="Convention des Nations unies sur l'élimination de toutes les formes de discrimination à l'égard des femmes ">
            <a:extLst>
              <a:ext uri="{FF2B5EF4-FFF2-40B4-BE49-F238E27FC236}">
                <a16:creationId xmlns:a16="http://schemas.microsoft.com/office/drawing/2014/main" id="{EA45DEF6-2CB6-FB9D-F4C1-5995EF29A62B}"/>
              </a:ext>
            </a:extLst>
          </p:cNvPr>
          <p:cNvSpPr/>
          <p:nvPr/>
        </p:nvSpPr>
        <p:spPr>
          <a:xfrm>
            <a:off x="3320966" y="1628775"/>
            <a:ext cx="2534653" cy="4356100"/>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Convention des Nations Unies sur l'élimination de toutes les formes de discrimination à l'égard des femmes </a:t>
            </a:r>
          </a:p>
        </p:txBody>
      </p:sp>
      <p:sp>
        <p:nvSpPr>
          <p:cNvPr id="10" name="Rectangle: Rounded Corners 9" descr="Comité des droits en situation de handicap : Observation générale n° 3&#10;&#10;">
            <a:extLst>
              <a:ext uri="{FF2B5EF4-FFF2-40B4-BE49-F238E27FC236}">
                <a16:creationId xmlns:a16="http://schemas.microsoft.com/office/drawing/2014/main" id="{7211A267-9BD7-D067-5F34-3FF1B13F8343}"/>
              </a:ext>
            </a:extLst>
          </p:cNvPr>
          <p:cNvSpPr/>
          <p:nvPr/>
        </p:nvSpPr>
        <p:spPr>
          <a:xfrm>
            <a:off x="6336381" y="1628775"/>
            <a:ext cx="2534653" cy="4356100"/>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Comité des droits en situation de handicap : Observation générale n° 3</a:t>
            </a:r>
            <a:endParaRPr lang="en-GB" sz="2400">
              <a:solidFill>
                <a:schemeClr val="bg1"/>
              </a:solidFill>
            </a:endParaRPr>
          </a:p>
        </p:txBody>
      </p:sp>
      <p:sp>
        <p:nvSpPr>
          <p:cNvPr id="11" name="Rectangle: Rounded Corners 10" descr="Objectifs de développement durable 2030&#10;">
            <a:extLst>
              <a:ext uri="{FF2B5EF4-FFF2-40B4-BE49-F238E27FC236}">
                <a16:creationId xmlns:a16="http://schemas.microsoft.com/office/drawing/2014/main" id="{38042876-3286-43C1-DFEA-F1DF186E7279}"/>
              </a:ext>
            </a:extLst>
          </p:cNvPr>
          <p:cNvSpPr/>
          <p:nvPr/>
        </p:nvSpPr>
        <p:spPr>
          <a:xfrm>
            <a:off x="9208655" y="1628775"/>
            <a:ext cx="2611871" cy="4356100"/>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Objectifs de développement durable 2030</a:t>
            </a:r>
          </a:p>
        </p:txBody>
      </p:sp>
      <p:sp>
        <p:nvSpPr>
          <p:cNvPr id="3" name="Footer Placeholder 4">
            <a:extLst>
              <a:ext uri="{FF2B5EF4-FFF2-40B4-BE49-F238E27FC236}">
                <a16:creationId xmlns:a16="http://schemas.microsoft.com/office/drawing/2014/main" id="{DFA0E2EA-AB60-F454-B0F2-792805498567}"/>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30642255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879801"/>
            <a:ext cx="10697579" cy="1976637"/>
          </a:xfrm>
        </p:spPr>
        <p:txBody>
          <a:bodyPr/>
          <a:lstStyle/>
          <a:p>
            <a:r>
              <a:rPr lang="fr-FR" sz="6000"/>
              <a:t>Résultats des personnes en situation de handicap en matière de SDSR</a:t>
            </a:r>
            <a:endParaRPr lang="en-GB" sz="6000"/>
          </a:p>
        </p:txBody>
      </p:sp>
    </p:spTree>
    <p:extLst>
      <p:ext uri="{BB962C8B-B14F-4D97-AF65-F5344CB8AC3E}">
        <p14:creationId xmlns:p14="http://schemas.microsoft.com/office/powerpoint/2010/main" val="168729242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9650830" cy="1048032"/>
          </a:xfrm>
        </p:spPr>
        <p:txBody>
          <a:bodyPr/>
          <a:lstStyle/>
          <a:p>
            <a:r>
              <a:rPr lang="fr-FR" sz="3200" dirty="0"/>
              <a:t>L’expérience en matière d’accès aux informations médicales et aux services de SDSR</a:t>
            </a:r>
            <a:endParaRPr lang="en-GB" sz="3200" dirty="0"/>
          </a:p>
        </p:txBody>
      </p:sp>
      <p:pic>
        <p:nvPicPr>
          <p:cNvPr id="4" name="Online Media 3">
            <a:hlinkClick r:id="" action="ppaction://media"/>
            <a:extLst>
              <a:ext uri="{FF2B5EF4-FFF2-40B4-BE49-F238E27FC236}">
                <a16:creationId xmlns:a16="http://schemas.microsoft.com/office/drawing/2014/main" id="{89FCADDF-A308-DA70-27D1-BFCC8B066124}"/>
              </a:ext>
              <a:ext uri="{C183D7F6-B498-43B3-948B-1728B52AA6E4}">
                <adec:decorative xmlns:adec="http://schemas.microsoft.com/office/drawing/2017/decorative" val="1"/>
              </a:ext>
            </a:extLst>
          </p:cNvPr>
          <p:cNvPicPr>
            <a:picLocks noGrp="1" noRot="1" noChangeAspect="1"/>
          </p:cNvPicPr>
          <p:nvPr>
            <p:ph idx="1"/>
            <a:videoFile r:link="rId1"/>
          </p:nvPr>
        </p:nvPicPr>
        <p:blipFill>
          <a:blip r:embed="rId4"/>
          <a:stretch>
            <a:fillRect/>
          </a:stretch>
        </p:blipFill>
        <p:spPr>
          <a:xfrm>
            <a:off x="2733964" y="1628775"/>
            <a:ext cx="6900573" cy="3898973"/>
          </a:xfrm>
          <a:prstGeom prst="rect">
            <a:avLst/>
          </a:prstGeom>
        </p:spPr>
      </p:pic>
      <p:sp>
        <p:nvSpPr>
          <p:cNvPr id="5" name="TextBox 4">
            <a:extLst>
              <a:ext uri="{FF2B5EF4-FFF2-40B4-BE49-F238E27FC236}">
                <a16:creationId xmlns:a16="http://schemas.microsoft.com/office/drawing/2014/main" id="{2114F3D4-EDE6-3674-BB14-3D9EE80A890F}"/>
              </a:ext>
            </a:extLst>
          </p:cNvPr>
          <p:cNvSpPr txBox="1"/>
          <p:nvPr/>
        </p:nvSpPr>
        <p:spPr>
          <a:xfrm>
            <a:off x="283535" y="5658311"/>
            <a:ext cx="10745972" cy="580480"/>
          </a:xfrm>
          <a:prstGeom prst="rect">
            <a:avLst/>
          </a:prstGeom>
          <a:noFill/>
        </p:spPr>
        <p:txBody>
          <a:bodyPr wrap="square">
            <a:spAutoFit/>
          </a:bodyPr>
          <a:lstStyle/>
          <a:p>
            <a:pPr>
              <a:lnSpc>
                <a:spcPct val="110000"/>
              </a:lnSpc>
              <a:spcBef>
                <a:spcPts val="200"/>
              </a:spcBef>
              <a:spcAft>
                <a:spcPts val="800"/>
              </a:spcAft>
            </a:pPr>
            <a:r>
              <a:rPr lang="en-GB" sz="1500">
                <a:solidFill>
                  <a:srgbClr val="000000"/>
                </a:solidFill>
                <a:effectLst/>
                <a:latin typeface="Arial" panose="020B0604020202020204" pitchFamily="34" charset="0"/>
                <a:ea typeface="Arial" panose="020B0604020202020204" pitchFamily="34" charset="0"/>
                <a:cs typeface="Times New Roman" panose="02020603050405020304" pitchFamily="18" charset="0"/>
              </a:rPr>
              <a:t>Credit: Organisation Mondiale de la Sante, Liliane Foundation, Humanity &amp; Inclusion, </a:t>
            </a:r>
            <a:r>
              <a:rPr lang="en-GB" sz="1500" err="1">
                <a:solidFill>
                  <a:srgbClr val="000000"/>
                </a:solidFill>
                <a:effectLst/>
                <a:latin typeface="Arial" panose="020B0604020202020204" pitchFamily="34" charset="0"/>
                <a:ea typeface="Arial" panose="020B0604020202020204" pitchFamily="34" charset="0"/>
                <a:cs typeface="Times New Roman" panose="02020603050405020304" pitchFamily="18" charset="0"/>
              </a:rPr>
              <a:t>Sightsavers</a:t>
            </a:r>
            <a:r>
              <a:rPr lang="en-GB" sz="1500">
                <a:solidFill>
                  <a:srgbClr val="000000"/>
                </a:solidFill>
                <a:effectLst/>
                <a:latin typeface="Arial" panose="020B0604020202020204" pitchFamily="34" charset="0"/>
                <a:ea typeface="Arial" panose="020B0604020202020204" pitchFamily="34" charset="0"/>
                <a:cs typeface="Times New Roman" panose="02020603050405020304" pitchFamily="18" charset="0"/>
              </a:rPr>
              <a:t>, The Leprosy Mission Nigeria</a:t>
            </a:r>
          </a:p>
        </p:txBody>
      </p:sp>
      <p:sp>
        <p:nvSpPr>
          <p:cNvPr id="3" name="Footer Placeholder 4">
            <a:extLst>
              <a:ext uri="{FF2B5EF4-FFF2-40B4-BE49-F238E27FC236}">
                <a16:creationId xmlns:a16="http://schemas.microsoft.com/office/drawing/2014/main" id="{032F2E7C-4A36-A505-010E-A05A5659F9A8}"/>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38628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81315E-33DB-F136-6578-DA8C148097F2}"/>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en-GB" sz="3200"/>
              <a:t>Coup de </a:t>
            </a:r>
            <a:r>
              <a:rPr lang="en-GB" sz="3200" err="1"/>
              <a:t>projecteur</a:t>
            </a:r>
            <a:r>
              <a:rPr lang="en-GB" sz="3200"/>
              <a:t> sur les r</a:t>
            </a:r>
            <a:r>
              <a:rPr lang="fr-FR" sz="3200" err="1"/>
              <a:t>ésultats</a:t>
            </a:r>
            <a:r>
              <a:rPr lang="fr-FR" sz="3200"/>
              <a:t> des personnes </a:t>
            </a:r>
            <a:br>
              <a:rPr lang="fr-FR" sz="3200"/>
            </a:br>
            <a:r>
              <a:rPr lang="fr-FR" sz="3200"/>
              <a:t>en situation de handicap en matière de SDSR</a:t>
            </a:r>
            <a:endParaRPr lang="en-GB" sz="3200"/>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1475" y="1628775"/>
            <a:ext cx="9509125" cy="1337308"/>
          </a:xfrm>
        </p:spPr>
        <p:txBody>
          <a:bodyPr vert="horz" wrap="square" lIns="0" tIns="0" rIns="0" bIns="0" rtlCol="0" anchor="t" anchorCtr="0">
            <a:noAutofit/>
          </a:bodyPr>
          <a:lstStyle/>
          <a:p>
            <a:pPr lvl="3">
              <a:tabLst>
                <a:tab pos="228600" algn="l"/>
                <a:tab pos="457200" algn="l"/>
              </a:tabLst>
            </a:pPr>
            <a:r>
              <a:rPr lang="fr-FR" sz="2400"/>
              <a:t>Selon l'Organisation Mondiale de la Santé </a:t>
            </a:r>
            <a:r>
              <a:rPr lang="en-GB" sz="2400"/>
              <a:t>(2022), </a:t>
            </a:r>
            <a:r>
              <a:rPr lang="fr-FR" sz="2400"/>
              <a:t>les adultes en situation de handicap sont </a:t>
            </a:r>
            <a:r>
              <a:rPr lang="fr-FR" sz="2400" b="1">
                <a:solidFill>
                  <a:schemeClr val="accent3"/>
                </a:solidFill>
              </a:rPr>
              <a:t>moins susceptibles d’avoir des informations complètes sur la prévention et la transmission du VIH </a:t>
            </a:r>
            <a:r>
              <a:rPr lang="fr-FR" sz="2400"/>
              <a:t>(23 %) par rapport aux personnes en situation de handicap (33 %).</a:t>
            </a:r>
            <a:endParaRPr lang="en-GB" sz="2400"/>
          </a:p>
          <a:p>
            <a:pPr lvl="3">
              <a:tabLst>
                <a:tab pos="228600" algn="l"/>
                <a:tab pos="457200" algn="l"/>
              </a:tabLst>
            </a:pPr>
            <a:r>
              <a:rPr lang="fr-FR" sz="2400"/>
              <a:t>La </a:t>
            </a:r>
            <a:r>
              <a:rPr lang="fr-FR" sz="2400" b="1">
                <a:solidFill>
                  <a:schemeClr val="accent3"/>
                </a:solidFill>
              </a:rPr>
              <a:t>couverture par la contraception moderne </a:t>
            </a:r>
            <a:r>
              <a:rPr lang="fr-FR" sz="2400"/>
              <a:t>des femmes en situation de handicap </a:t>
            </a:r>
            <a:r>
              <a:rPr lang="fr-FR" sz="2400" b="1">
                <a:solidFill>
                  <a:schemeClr val="accent3"/>
                </a:solidFill>
              </a:rPr>
              <a:t>est plus faible </a:t>
            </a:r>
            <a:r>
              <a:rPr lang="fr-FR" sz="2400"/>
              <a:t>(44 %) que celle des femmes sans handicap (48 %).</a:t>
            </a:r>
            <a:endParaRPr lang="en-GB" sz="2400"/>
          </a:p>
          <a:p>
            <a:pPr marL="0" lvl="3" indent="0">
              <a:buNone/>
              <a:tabLst>
                <a:tab pos="228600" algn="l"/>
                <a:tab pos="457200" algn="l"/>
              </a:tabLst>
            </a:pPr>
            <a:r>
              <a:rPr lang="en-GB" sz="2400"/>
              <a:t> </a:t>
            </a:r>
          </a:p>
        </p:txBody>
      </p:sp>
      <p:sp>
        <p:nvSpPr>
          <p:cNvPr id="5" name="Footer Placeholder 4">
            <a:extLst>
              <a:ext uri="{FF2B5EF4-FFF2-40B4-BE49-F238E27FC236}">
                <a16:creationId xmlns:a16="http://schemas.microsoft.com/office/drawing/2014/main" id="{FF331FD1-6CC0-4FD4-F9A4-C610BAD5D598}"/>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5723290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81315E-33DB-F136-6578-DA8C148097F2}"/>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en-GB" sz="3200"/>
              <a:t>Coup de </a:t>
            </a:r>
            <a:r>
              <a:rPr lang="en-GB" sz="3200" err="1"/>
              <a:t>projecteur</a:t>
            </a:r>
            <a:r>
              <a:rPr lang="en-GB" sz="3200"/>
              <a:t> sur les r</a:t>
            </a:r>
            <a:r>
              <a:rPr lang="fr-FR" sz="3200" err="1"/>
              <a:t>ésultats</a:t>
            </a:r>
            <a:r>
              <a:rPr lang="fr-FR" sz="3200"/>
              <a:t> des personnes </a:t>
            </a:r>
            <a:br>
              <a:rPr lang="fr-FR" sz="3200"/>
            </a:br>
            <a:r>
              <a:rPr lang="fr-FR" sz="3200"/>
              <a:t>en situation de handicap en matière de SDSR</a:t>
            </a:r>
            <a:endParaRPr lang="en-GB" sz="3200"/>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1473" y="1628775"/>
            <a:ext cx="9471027" cy="1337308"/>
          </a:xfrm>
        </p:spPr>
        <p:txBody>
          <a:bodyPr vert="horz" wrap="square" lIns="0" tIns="0" rIns="0" bIns="0" rtlCol="0" anchor="t" anchorCtr="0">
            <a:noAutofit/>
          </a:bodyPr>
          <a:lstStyle/>
          <a:p>
            <a:pPr lvl="3">
              <a:tabLst>
                <a:tab pos="228600" algn="l"/>
                <a:tab pos="457200" algn="l"/>
              </a:tabLst>
            </a:pPr>
            <a:r>
              <a:rPr lang="fr-FR" sz="2400"/>
              <a:t>D’après l’examen systématique des 29 études issues de 7 pays - les femmes en situation de handicap ont </a:t>
            </a:r>
            <a:r>
              <a:rPr lang="fr-FR" sz="2400" b="1">
                <a:solidFill>
                  <a:schemeClr val="accent3"/>
                </a:solidFill>
              </a:rPr>
              <a:t>25 % de chances en moins de subir un dépistage du cancer du sein</a:t>
            </a:r>
            <a:r>
              <a:rPr lang="fr-FR" sz="2400">
                <a:solidFill>
                  <a:schemeClr val="accent3"/>
                </a:solidFill>
              </a:rPr>
              <a:t> et ont </a:t>
            </a:r>
            <a:r>
              <a:rPr lang="fr-FR" sz="2400" b="1">
                <a:solidFill>
                  <a:schemeClr val="accent3"/>
                </a:solidFill>
              </a:rPr>
              <a:t>37 % de chances en moins de subir un dépistage du cancer du col de l’utérus </a:t>
            </a:r>
            <a:r>
              <a:rPr lang="fr-FR" sz="2400"/>
              <a:t>par rapport à leurs paires sans handicap</a:t>
            </a:r>
            <a:r>
              <a:rPr lang="en-GB" sz="2400"/>
              <a:t>. </a:t>
            </a:r>
          </a:p>
        </p:txBody>
      </p:sp>
      <p:sp>
        <p:nvSpPr>
          <p:cNvPr id="5" name="Footer Placeholder 4">
            <a:extLst>
              <a:ext uri="{FF2B5EF4-FFF2-40B4-BE49-F238E27FC236}">
                <a16:creationId xmlns:a16="http://schemas.microsoft.com/office/drawing/2014/main" id="{FF331FD1-6CC0-4FD4-F9A4-C610BAD5D598}"/>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991650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 </a:t>
            </a:r>
            <a:r>
              <a:rPr lang="en-GB" err="1">
                <a:solidFill>
                  <a:schemeClr val="accent5"/>
                </a:solidFill>
              </a:rPr>
              <a:t>clé</a:t>
            </a:r>
            <a:r>
              <a:rPr lang="en-GB">
                <a:solidFill>
                  <a:schemeClr val="accent5"/>
                </a:solidFill>
              </a:rPr>
              <a:t> à </a:t>
            </a:r>
            <a:r>
              <a:rPr lang="en-GB" err="1">
                <a:solidFill>
                  <a:schemeClr val="accent5"/>
                </a:solidFill>
              </a:rPr>
              <a:t>retenir</a:t>
            </a:r>
            <a:r>
              <a:rPr lang="en-GB">
                <a:solidFill>
                  <a:schemeClr val="accent5"/>
                </a:solidFill>
              </a:rPr>
              <a:t> </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4" y="1612207"/>
            <a:ext cx="9456018" cy="4356097"/>
          </a:xfrm>
        </p:spPr>
        <p:txBody>
          <a:bodyPr vert="horz" wrap="square" lIns="0" tIns="0" rIns="0" bIns="0" rtlCol="0" anchor="t" anchorCtr="0">
            <a:noAutofit/>
          </a:bodyPr>
          <a:lstStyle/>
          <a:p>
            <a:pPr lvl="3">
              <a:lnSpc>
                <a:spcPct val="115000"/>
              </a:lnSpc>
              <a:spcAft>
                <a:spcPts val="1000"/>
              </a:spcAft>
            </a:pPr>
            <a:r>
              <a:rPr lang="fr-FR" sz="2400" b="0">
                <a:latin typeface="Arial" panose="020B0604020202020204" pitchFamily="34" charset="0"/>
                <a:cs typeface="Times New Roman" panose="02020603050405020304" pitchFamily="18" charset="0"/>
              </a:rPr>
              <a:t>Les personnes sans handicap sont souvent en proie à des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craintes et à de l’incertitude face aux personnes en situation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de handicap. Cela peut s’expliquer par des attitudes et des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normes sociales</a:t>
            </a:r>
          </a:p>
          <a:p>
            <a:pPr lvl="3">
              <a:lnSpc>
                <a:spcPct val="115000"/>
              </a:lnSpc>
              <a:spcAft>
                <a:spcPts val="1000"/>
              </a:spcAft>
            </a:pPr>
            <a:r>
              <a:rPr lang="fr-FR" sz="2400" b="0">
                <a:latin typeface="Arial" panose="020B0604020202020204" pitchFamily="34" charset="0"/>
                <a:cs typeface="Times New Roman" panose="02020603050405020304" pitchFamily="18" charset="0"/>
              </a:rPr>
              <a:t>Il est compréhensible que les prestataires de soins qui n’ont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pas travaillé avec des personnes en situation de handicap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soient un peu confus sur la manière d’interagir avec ces dernières. </a:t>
            </a:r>
          </a:p>
          <a:p>
            <a:pPr lvl="3">
              <a:lnSpc>
                <a:spcPct val="115000"/>
              </a:lnSpc>
              <a:spcAft>
                <a:spcPts val="1000"/>
              </a:spcAft>
            </a:pPr>
            <a:r>
              <a:rPr lang="fr-FR" sz="2400">
                <a:solidFill>
                  <a:srgbClr val="000000"/>
                </a:solidFill>
                <a:latin typeface="Arial" panose="020B0604020202020204" pitchFamily="34" charset="0"/>
                <a:ea typeface="Arial" panose="020B0604020202020204" pitchFamily="34" charset="0"/>
                <a:cs typeface="Arial" panose="020B0604020202020204" pitchFamily="34" charset="0"/>
              </a:rPr>
              <a:t>S</a:t>
            </a:r>
            <a:r>
              <a:rPr lang="fr-FR" sz="2400" b="0">
                <a:solidFill>
                  <a:srgbClr val="000000"/>
                </a:solidFill>
                <a:effectLst/>
                <a:latin typeface="Arial" panose="020B0604020202020204" pitchFamily="34" charset="0"/>
                <a:ea typeface="Arial" panose="020B0604020202020204" pitchFamily="34" charset="0"/>
                <a:cs typeface="Arial" panose="020B0604020202020204" pitchFamily="34" charset="0"/>
              </a:rPr>
              <a:t>urmonter la nervosité ou le malaise</a:t>
            </a:r>
            <a:r>
              <a:rPr lang="en-GB" sz="2400" b="0">
                <a:latin typeface="Arial" panose="020B0604020202020204" pitchFamily="34" charset="0"/>
                <a:cs typeface="Times New Roman" panose="02020603050405020304" pitchFamily="18" charset="0"/>
              </a:rPr>
              <a:t>.</a:t>
            </a:r>
          </a:p>
          <a:p>
            <a:pPr lvl="3">
              <a:lnSpc>
                <a:spcPct val="115000"/>
              </a:lnSpc>
              <a:spcAft>
                <a:spcPts val="1000"/>
              </a:spcAft>
            </a:pPr>
            <a:r>
              <a:rPr lang="en-GB" sz="2400" b="0" err="1">
                <a:latin typeface="Arial" panose="020B0604020202020204" pitchFamily="34" charset="0"/>
                <a:cs typeface="Times New Roman" panose="02020603050405020304" pitchFamily="18" charset="0"/>
              </a:rPr>
              <a:t>Procéder</a:t>
            </a:r>
            <a:r>
              <a:rPr lang="en-GB" sz="2400" b="0">
                <a:latin typeface="Arial" panose="020B0604020202020204" pitchFamily="34" charset="0"/>
                <a:cs typeface="Times New Roman" panose="02020603050405020304" pitchFamily="18" charset="0"/>
              </a:rPr>
              <a:t> aux adaptations </a:t>
            </a:r>
            <a:r>
              <a:rPr lang="en-GB" sz="2400" b="0" err="1">
                <a:latin typeface="Arial" panose="020B0604020202020204" pitchFamily="34" charset="0"/>
                <a:cs typeface="Times New Roman" panose="02020603050405020304" pitchFamily="18" charset="0"/>
              </a:rPr>
              <a:t>nécessaires</a:t>
            </a:r>
            <a:r>
              <a:rPr lang="en-GB" sz="2400" b="0">
                <a:latin typeface="Arial" panose="020B0604020202020204" pitchFamily="34" charset="0"/>
                <a:cs typeface="Times New Roman" panose="02020603050405020304" pitchFamily="18" charset="0"/>
              </a:rPr>
              <a:t>.</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4">
            <a:extLst>
              <a:ext uri="{FF2B5EF4-FFF2-40B4-BE49-F238E27FC236}">
                <a16:creationId xmlns:a16="http://schemas.microsoft.com/office/drawing/2014/main" id="{8BDA180B-C591-981C-CFC7-A23786ABE62A}"/>
              </a:ext>
            </a:extLst>
          </p:cNvPr>
          <p:cNvSpPr>
            <a:spLocks noGrp="1"/>
          </p:cNvSpPr>
          <p:nvPr>
            <p:ph type="ftr" sz="quarter" idx="11"/>
          </p:nvPr>
        </p:nvSpPr>
        <p:spPr>
          <a:xfrm>
            <a:off x="371473" y="6117719"/>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370986971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440746" y="3508584"/>
            <a:ext cx="10697579" cy="1976637"/>
          </a:xfrm>
        </p:spPr>
        <p:txBody>
          <a:bodyPr/>
          <a:lstStyle/>
          <a:p>
            <a:r>
              <a:rPr lang="fr-FR" sz="6000"/>
              <a:t>Promouvoir l’équité en matière de santé pour les personnes en situation de handicap</a:t>
            </a:r>
            <a:endParaRPr lang="en-GB" sz="6000"/>
          </a:p>
        </p:txBody>
      </p:sp>
    </p:spTree>
    <p:extLst>
      <p:ext uri="{BB962C8B-B14F-4D97-AF65-F5344CB8AC3E}">
        <p14:creationId xmlns:p14="http://schemas.microsoft.com/office/powerpoint/2010/main" val="63032915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E27D1-5973-19C8-2129-F4090FBE1897}"/>
              </a:ext>
            </a:extLst>
          </p:cNvPr>
          <p:cNvSpPr>
            <a:spLocks noGrp="1"/>
          </p:cNvSpPr>
          <p:nvPr>
            <p:ph type="title"/>
          </p:nvPr>
        </p:nvSpPr>
        <p:spPr/>
        <p:txBody>
          <a:bodyPr/>
          <a:lstStyle/>
          <a:p>
            <a:r>
              <a:rPr lang="fr-FR" sz="3600"/>
              <a:t>Activité : Promouvoir l’équité en matière </a:t>
            </a:r>
            <a:br>
              <a:rPr lang="fr-FR" sz="3600"/>
            </a:br>
            <a:r>
              <a:rPr lang="fr-FR" sz="3600"/>
              <a:t>de santé</a:t>
            </a:r>
            <a:endParaRPr lang="en-GB" sz="3600"/>
          </a:p>
        </p:txBody>
      </p:sp>
      <p:sp>
        <p:nvSpPr>
          <p:cNvPr id="3" name="Content Placeholder 2">
            <a:extLst>
              <a:ext uri="{FF2B5EF4-FFF2-40B4-BE49-F238E27FC236}">
                <a16:creationId xmlns:a16="http://schemas.microsoft.com/office/drawing/2014/main" id="{FAB97285-A732-59A7-C543-C25BB5CF05C0}"/>
              </a:ext>
            </a:extLst>
          </p:cNvPr>
          <p:cNvSpPr>
            <a:spLocks noGrp="1"/>
          </p:cNvSpPr>
          <p:nvPr>
            <p:ph idx="1"/>
          </p:nvPr>
        </p:nvSpPr>
        <p:spPr>
          <a:xfrm>
            <a:off x="371475" y="1628778"/>
            <a:ext cx="9623425" cy="4356097"/>
          </a:xfrm>
        </p:spPr>
        <p:txBody>
          <a:bodyPr/>
          <a:lstStyle/>
          <a:p>
            <a:pPr lvl="5">
              <a:lnSpc>
                <a:spcPct val="100000"/>
              </a:lnSpc>
              <a:tabLst>
                <a:tab pos="228600" algn="l"/>
                <a:tab pos="457200" algn="l"/>
              </a:tabLst>
            </a:pPr>
            <a:r>
              <a:rPr lang="fr-FR" sz="3200">
                <a:solidFill>
                  <a:schemeClr val="accent3"/>
                </a:solidFill>
              </a:rPr>
              <a:t>Quels sont les </a:t>
            </a:r>
            <a:r>
              <a:rPr lang="fr-FR" sz="3200" b="1">
                <a:solidFill>
                  <a:schemeClr val="accent3"/>
                </a:solidFill>
              </a:rPr>
              <a:t>obstacles</a:t>
            </a:r>
            <a:r>
              <a:rPr lang="fr-FR" sz="3200">
                <a:solidFill>
                  <a:schemeClr val="accent3"/>
                </a:solidFill>
              </a:rPr>
              <a:t> auxquels pourraient être confrontées les personnes qui font partie de ce groupe de handicap dans leur accès aux services de SDSR ? </a:t>
            </a:r>
          </a:p>
          <a:p>
            <a:pPr lvl="5">
              <a:lnSpc>
                <a:spcPct val="100000"/>
              </a:lnSpc>
              <a:tabLst>
                <a:tab pos="228600" algn="l"/>
                <a:tab pos="457200" algn="l"/>
              </a:tabLst>
            </a:pPr>
            <a:r>
              <a:rPr lang="fr-FR" sz="3200">
                <a:solidFill>
                  <a:schemeClr val="accent3"/>
                </a:solidFill>
              </a:rPr>
              <a:t>Qu’est-ce qui pourrait être fait pour </a:t>
            </a:r>
            <a:r>
              <a:rPr lang="fr-FR" sz="3200" b="1">
                <a:solidFill>
                  <a:schemeClr val="accent3"/>
                </a:solidFill>
              </a:rPr>
              <a:t>surmonter </a:t>
            </a:r>
            <a:r>
              <a:rPr lang="fr-FR" sz="3200">
                <a:solidFill>
                  <a:schemeClr val="accent3"/>
                </a:solidFill>
              </a:rPr>
              <a:t>ces obstacles et promouvoir un accès équitable à la SDSR ?</a:t>
            </a:r>
            <a:endParaRPr lang="en-GB" sz="3600" b="0"/>
          </a:p>
        </p:txBody>
      </p:sp>
      <p:sp>
        <p:nvSpPr>
          <p:cNvPr id="5" name="Footer Placeholder 4">
            <a:extLst>
              <a:ext uri="{FF2B5EF4-FFF2-40B4-BE49-F238E27FC236}">
                <a16:creationId xmlns:a16="http://schemas.microsoft.com/office/drawing/2014/main" id="{A4433450-877E-70C5-BE2C-9E1C2A712AC6}"/>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16067996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6B994-69AB-0F0B-9DE3-2F1C6B8DCEBD}"/>
              </a:ext>
            </a:extLst>
          </p:cNvPr>
          <p:cNvSpPr>
            <a:spLocks noGrp="1"/>
          </p:cNvSpPr>
          <p:nvPr>
            <p:ph type="title"/>
          </p:nvPr>
        </p:nvSpPr>
        <p:spPr/>
        <p:txBody>
          <a:bodyPr/>
          <a:lstStyle/>
          <a:p>
            <a:r>
              <a:rPr lang="fr-FR"/>
              <a:t>Activité : La recette de l’équité sanitaire</a:t>
            </a:r>
            <a:endParaRPr lang="en-GB"/>
          </a:p>
        </p:txBody>
      </p:sp>
      <p:sp>
        <p:nvSpPr>
          <p:cNvPr id="3" name="Content Placeholder 2">
            <a:extLst>
              <a:ext uri="{FF2B5EF4-FFF2-40B4-BE49-F238E27FC236}">
                <a16:creationId xmlns:a16="http://schemas.microsoft.com/office/drawing/2014/main" id="{0A0754E3-543B-2749-D5F5-9A1642997872}"/>
              </a:ext>
            </a:extLst>
          </p:cNvPr>
          <p:cNvSpPr>
            <a:spLocks noGrp="1"/>
          </p:cNvSpPr>
          <p:nvPr>
            <p:ph idx="1"/>
          </p:nvPr>
        </p:nvSpPr>
        <p:spPr>
          <a:xfrm>
            <a:off x="372525" y="1628775"/>
            <a:ext cx="9546175" cy="4022511"/>
          </a:xfrm>
        </p:spPr>
        <p:txBody>
          <a:bodyPr/>
          <a:lstStyle/>
          <a:p>
            <a:pPr>
              <a:lnSpc>
                <a:spcPct val="100000"/>
              </a:lnSpc>
            </a:pPr>
            <a:r>
              <a:rPr lang="en-GB" err="1"/>
              <a:t>Ingrédients</a:t>
            </a:r>
            <a:r>
              <a:rPr lang="en-GB"/>
              <a:t> de </a:t>
            </a:r>
            <a:r>
              <a:rPr lang="en-GB" err="1"/>
              <a:t>l’équité</a:t>
            </a:r>
            <a:r>
              <a:rPr lang="en-GB"/>
              <a:t> sanitaire </a:t>
            </a:r>
            <a:r>
              <a:rPr lang="en-GB" b="0"/>
              <a:t>: </a:t>
            </a:r>
            <a:r>
              <a:rPr lang="fr-FR" b="0">
                <a:solidFill>
                  <a:schemeClr val="tx1"/>
                </a:solidFill>
              </a:rPr>
              <a:t>Chacune de ces cartes comprend une </a:t>
            </a:r>
            <a:r>
              <a:rPr lang="fr-FR">
                <a:solidFill>
                  <a:schemeClr val="tx1"/>
                </a:solidFill>
              </a:rPr>
              <a:t>action recommandée </a:t>
            </a:r>
            <a:r>
              <a:rPr lang="fr-FR" b="0">
                <a:solidFill>
                  <a:schemeClr val="tx1"/>
                </a:solidFill>
              </a:rPr>
              <a:t>pour promouvoir l’inclusion du handicap dans le secteur de la santé. </a:t>
            </a:r>
          </a:p>
          <a:p>
            <a:pPr>
              <a:lnSpc>
                <a:spcPct val="100000"/>
              </a:lnSpc>
            </a:pPr>
            <a:r>
              <a:rPr lang="en-GB" err="1">
                <a:solidFill>
                  <a:schemeClr val="accent6"/>
                </a:solidFill>
              </a:rPr>
              <a:t>Ustensiles</a:t>
            </a:r>
            <a:r>
              <a:rPr lang="en-GB">
                <a:solidFill>
                  <a:schemeClr val="accent6"/>
                </a:solidFill>
              </a:rPr>
              <a:t> de </a:t>
            </a:r>
            <a:r>
              <a:rPr lang="en-GB" err="1">
                <a:solidFill>
                  <a:schemeClr val="accent6"/>
                </a:solidFill>
              </a:rPr>
              <a:t>l’équité</a:t>
            </a:r>
            <a:r>
              <a:rPr lang="en-GB">
                <a:solidFill>
                  <a:schemeClr val="accent6"/>
                </a:solidFill>
              </a:rPr>
              <a:t> sanitaire : </a:t>
            </a:r>
            <a:r>
              <a:rPr lang="fr-FR" b="0">
                <a:solidFill>
                  <a:schemeClr val="tx1"/>
                </a:solidFill>
              </a:rPr>
              <a:t>un outil recommandé pouvant être utilisé pour appuyer des actions spécifiques. </a:t>
            </a:r>
            <a:endParaRPr lang="en-GB" b="0">
              <a:solidFill>
                <a:schemeClr val="tx1"/>
              </a:solidFill>
            </a:endParaRPr>
          </a:p>
          <a:p>
            <a:pPr>
              <a:lnSpc>
                <a:spcPct val="100000"/>
              </a:lnSpc>
            </a:pPr>
            <a:r>
              <a:rPr lang="fr-FR">
                <a:solidFill>
                  <a:schemeClr val="accent5"/>
                </a:solidFill>
              </a:rPr>
              <a:t>Épices secrètes de l’équité sanitaire</a:t>
            </a:r>
            <a:r>
              <a:rPr lang="en-GB" b="0">
                <a:solidFill>
                  <a:schemeClr val="accent5"/>
                </a:solidFill>
              </a:rPr>
              <a:t>: </a:t>
            </a:r>
            <a:r>
              <a:rPr lang="fr-FR" b="0">
                <a:solidFill>
                  <a:schemeClr val="tx1"/>
                </a:solidFill>
                <a:latin typeface="Arial" panose="020B0604020202020204" pitchFamily="34" charset="0"/>
                <a:cs typeface="Arial" panose="020B0604020202020204" pitchFamily="34" charset="0"/>
              </a:rPr>
              <a:t>d’autres interventions ou outils qui pourraient être particulièrement efficaces dans le contexte local pour promouvoir l’équité sanitaire pour les personnes en situation de handicap.</a:t>
            </a:r>
            <a:endParaRPr lang="en-GB" b="0">
              <a:solidFill>
                <a:schemeClr val="tx1"/>
              </a:solidFill>
              <a:effectLst/>
              <a:latin typeface="Arial" panose="020B0604020202020204" pitchFamily="34" charset="0"/>
              <a:ea typeface="Arial" panose="020B0604020202020204" pitchFamily="34" charset="0"/>
              <a:cs typeface="Arial" panose="020B0604020202020204" pitchFamily="34" charset="0"/>
            </a:endParaRPr>
          </a:p>
          <a:p>
            <a:endParaRPr lang="en-GB" b="0"/>
          </a:p>
        </p:txBody>
      </p:sp>
      <p:sp>
        <p:nvSpPr>
          <p:cNvPr id="5" name="Footer Placeholder 4">
            <a:extLst>
              <a:ext uri="{FF2B5EF4-FFF2-40B4-BE49-F238E27FC236}">
                <a16:creationId xmlns:a16="http://schemas.microsoft.com/office/drawing/2014/main" id="{BC4CA69A-F956-45DC-2F63-C10C6EA53843}"/>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4474104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D31D5-F283-AAB0-5D2E-416F56DA2B30}"/>
              </a:ext>
            </a:extLst>
          </p:cNvPr>
          <p:cNvSpPr>
            <a:spLocks noGrp="1"/>
          </p:cNvSpPr>
          <p:nvPr>
            <p:ph type="title"/>
          </p:nvPr>
        </p:nvSpPr>
        <p:spPr/>
        <p:txBody>
          <a:bodyPr/>
          <a:lstStyle/>
          <a:p>
            <a:r>
              <a:rPr lang="en-GB"/>
              <a:t>Durant </a:t>
            </a:r>
            <a:r>
              <a:rPr lang="en-GB" err="1"/>
              <a:t>l'activité</a:t>
            </a:r>
            <a:endParaRPr lang="en-GB"/>
          </a:p>
        </p:txBody>
      </p:sp>
      <p:sp>
        <p:nvSpPr>
          <p:cNvPr id="3" name="Content Placeholder 2">
            <a:extLst>
              <a:ext uri="{FF2B5EF4-FFF2-40B4-BE49-F238E27FC236}">
                <a16:creationId xmlns:a16="http://schemas.microsoft.com/office/drawing/2014/main" id="{3594A79D-7347-BA29-BC96-EFA7F2C4DCEA}"/>
              </a:ext>
            </a:extLst>
          </p:cNvPr>
          <p:cNvSpPr>
            <a:spLocks noGrp="1"/>
          </p:cNvSpPr>
          <p:nvPr>
            <p:ph idx="1"/>
          </p:nvPr>
        </p:nvSpPr>
        <p:spPr>
          <a:xfrm>
            <a:off x="371475" y="1628778"/>
            <a:ext cx="9336959" cy="4356097"/>
          </a:xfrm>
        </p:spPr>
        <p:txBody>
          <a:bodyPr/>
          <a:lstStyle/>
          <a:p>
            <a:pPr>
              <a:lnSpc>
                <a:spcPct val="100000"/>
              </a:lnSpc>
            </a:pPr>
            <a:r>
              <a:rPr lang="en-GB" err="1"/>
              <a:t>Réfléchissez</a:t>
            </a:r>
            <a:r>
              <a:rPr lang="en-GB"/>
              <a:t> aux questions </a:t>
            </a:r>
            <a:r>
              <a:rPr lang="en-GB" err="1"/>
              <a:t>suivantes</a:t>
            </a:r>
            <a:r>
              <a:rPr lang="en-GB"/>
              <a:t> :</a:t>
            </a:r>
            <a:endParaRPr lang="en-GB" sz="2400"/>
          </a:p>
          <a:p>
            <a:pPr lvl="3">
              <a:lnSpc>
                <a:spcPct val="100000"/>
              </a:lnSpc>
              <a:tabLst>
                <a:tab pos="228600" algn="l"/>
                <a:tab pos="457200" algn="l"/>
              </a:tabLst>
            </a:pPr>
            <a:r>
              <a:rPr lang="fr-FR" sz="2400">
                <a:solidFill>
                  <a:schemeClr val="accent3"/>
                </a:solidFill>
              </a:rPr>
              <a:t>À quelles activités participez-vous en général ? </a:t>
            </a:r>
          </a:p>
          <a:p>
            <a:pPr lvl="3">
              <a:lnSpc>
                <a:spcPct val="100000"/>
              </a:lnSpc>
              <a:tabLst>
                <a:tab pos="228600" algn="l"/>
                <a:tab pos="457200" algn="l"/>
              </a:tabLst>
            </a:pPr>
            <a:r>
              <a:rPr lang="fr-FR" sz="2400">
                <a:solidFill>
                  <a:schemeClr val="accent3"/>
                </a:solidFill>
              </a:rPr>
              <a:t>Qui sont les personnes que vous pouvez influencer ? </a:t>
            </a:r>
          </a:p>
          <a:p>
            <a:pPr lvl="3">
              <a:lnSpc>
                <a:spcPct val="100000"/>
              </a:lnSpc>
              <a:tabLst>
                <a:tab pos="228600" algn="l"/>
                <a:tab pos="457200" algn="l"/>
              </a:tabLst>
            </a:pPr>
            <a:r>
              <a:rPr lang="fr-FR" sz="2400">
                <a:solidFill>
                  <a:schemeClr val="accent3"/>
                </a:solidFill>
              </a:rPr>
              <a:t>Quelles sont les ressources que vous pourriez mobiliser </a:t>
            </a:r>
            <a:br>
              <a:rPr lang="fr-FR" sz="2400">
                <a:solidFill>
                  <a:schemeClr val="accent3"/>
                </a:solidFill>
              </a:rPr>
            </a:br>
            <a:r>
              <a:rPr lang="fr-FR" sz="2400">
                <a:solidFill>
                  <a:schemeClr val="accent3"/>
                </a:solidFill>
              </a:rPr>
              <a:t>pour votre recette ?</a:t>
            </a:r>
          </a:p>
          <a:p>
            <a:pPr lvl="3">
              <a:lnSpc>
                <a:spcPct val="100000"/>
              </a:lnSpc>
              <a:tabLst>
                <a:tab pos="228600" algn="l"/>
                <a:tab pos="457200" algn="l"/>
              </a:tabLst>
            </a:pPr>
            <a:r>
              <a:rPr lang="fr-FR" sz="2400">
                <a:solidFill>
                  <a:schemeClr val="accent3"/>
                </a:solidFill>
              </a:rPr>
              <a:t>Quels ingrédients et quels outils peuvent être incorporés </a:t>
            </a:r>
            <a:br>
              <a:rPr lang="fr-FR" sz="2400">
                <a:solidFill>
                  <a:schemeClr val="accent3"/>
                </a:solidFill>
              </a:rPr>
            </a:br>
            <a:r>
              <a:rPr lang="fr-FR" sz="2400">
                <a:solidFill>
                  <a:schemeClr val="accent3"/>
                </a:solidFill>
              </a:rPr>
              <a:t>dans vos projets et vos activités existants ?</a:t>
            </a:r>
          </a:p>
          <a:p>
            <a:pPr lvl="3">
              <a:lnSpc>
                <a:spcPct val="100000"/>
              </a:lnSpc>
              <a:tabLst>
                <a:tab pos="228600" algn="l"/>
                <a:tab pos="457200" algn="l"/>
              </a:tabLst>
            </a:pPr>
            <a:r>
              <a:rPr lang="fr-FR" sz="2400">
                <a:solidFill>
                  <a:schemeClr val="accent3"/>
                </a:solidFill>
              </a:rPr>
              <a:t>Quelles sont les nouvelles initiatives que vous pourriez </a:t>
            </a:r>
            <a:br>
              <a:rPr lang="fr-FR" sz="2400">
                <a:solidFill>
                  <a:schemeClr val="accent3"/>
                </a:solidFill>
              </a:rPr>
            </a:br>
            <a:r>
              <a:rPr lang="fr-FR" sz="2400">
                <a:solidFill>
                  <a:schemeClr val="accent3"/>
                </a:solidFill>
              </a:rPr>
              <a:t>proposer, en ayant recours aux mesures et aux outils recommandés ?</a:t>
            </a:r>
          </a:p>
          <a:p>
            <a:endParaRPr lang="en-GB" sz="2400" b="0"/>
          </a:p>
        </p:txBody>
      </p:sp>
      <p:sp>
        <p:nvSpPr>
          <p:cNvPr id="5" name="Footer Placeholder 4">
            <a:extLst>
              <a:ext uri="{FF2B5EF4-FFF2-40B4-BE49-F238E27FC236}">
                <a16:creationId xmlns:a16="http://schemas.microsoft.com/office/drawing/2014/main" id="{C7D6E19F-9378-3A61-F6A6-276DFC872A23}"/>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70298908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701151"/>
            <a:ext cx="10697579" cy="2651742"/>
          </a:xfrm>
        </p:spPr>
        <p:txBody>
          <a:bodyPr/>
          <a:lstStyle/>
          <a:p>
            <a:r>
              <a:rPr lang="fr-FR" sz="5400"/>
              <a:t>Articles clés de la CDPH en matière de consentement </a:t>
            </a:r>
            <a:br>
              <a:rPr lang="fr-FR" sz="5400"/>
            </a:br>
            <a:r>
              <a:rPr lang="fr-FR" sz="5400"/>
              <a:t>éclairé et de protection au </a:t>
            </a:r>
            <a:br>
              <a:rPr lang="fr-FR" sz="5400"/>
            </a:br>
            <a:r>
              <a:rPr lang="fr-FR" sz="5400"/>
              <a:t>sein des services de SSR</a:t>
            </a:r>
            <a:endParaRPr lang="en-GB" sz="5400"/>
          </a:p>
        </p:txBody>
      </p:sp>
    </p:spTree>
    <p:extLst>
      <p:ext uri="{BB962C8B-B14F-4D97-AF65-F5344CB8AC3E}">
        <p14:creationId xmlns:p14="http://schemas.microsoft.com/office/powerpoint/2010/main" val="372644364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3AFDD22-5244-1C1F-80E6-A59E028C72BA}"/>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
        <p:nvSpPr>
          <p:cNvPr id="5" name="Rectangle 4">
            <a:extLst>
              <a:ext uri="{FF2B5EF4-FFF2-40B4-BE49-F238E27FC236}">
                <a16:creationId xmlns:a16="http://schemas.microsoft.com/office/drawing/2014/main" id="{E173500C-D5B9-6917-8280-56DF4D99C470}"/>
              </a:ext>
              <a:ext uri="{C183D7F6-B498-43B3-948B-1728B52AA6E4}">
                <adec:decorative xmlns:adec="http://schemas.microsoft.com/office/drawing/2017/decorative" val="1"/>
              </a:ext>
            </a:extLst>
          </p:cNvPr>
          <p:cNvSpPr/>
          <p:nvPr/>
        </p:nvSpPr>
        <p:spPr>
          <a:xfrm>
            <a:off x="-1" y="0"/>
            <a:ext cx="12192000" cy="61658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6" name="Title 1" descr="Quiz : articles de la CDPH relatifs au consentement éclairé et à la protection&#10;">
            <a:extLst>
              <a:ext uri="{FF2B5EF4-FFF2-40B4-BE49-F238E27FC236}">
                <a16:creationId xmlns:a16="http://schemas.microsoft.com/office/drawing/2014/main" id="{C555CBD8-261A-AC87-9FAE-9D3F7820C3EC}"/>
              </a:ext>
            </a:extLst>
          </p:cNvPr>
          <p:cNvSpPr txBox="1">
            <a:spLocks/>
          </p:cNvSpPr>
          <p:nvPr/>
        </p:nvSpPr>
        <p:spPr>
          <a:xfrm>
            <a:off x="2420522" y="3082925"/>
            <a:ext cx="7337873" cy="2210883"/>
          </a:xfrm>
          <a:prstGeom prst="rect">
            <a:avLst/>
          </a:prstGeom>
        </p:spPr>
        <p:txBody>
          <a:bodyPr/>
          <a:lstStyle>
            <a:lvl1pPr algn="l" defTabSz="914400" rtl="0" eaLnBrk="1" latinLnBrk="0" hangingPunct="1">
              <a:lnSpc>
                <a:spcPct val="100000"/>
              </a:lnSpc>
              <a:spcBef>
                <a:spcPct val="0"/>
              </a:spcBef>
              <a:buNone/>
              <a:defRPr sz="3400" b="1" kern="1200">
                <a:solidFill>
                  <a:schemeClr val="tx2"/>
                </a:solidFill>
                <a:latin typeface="+mj-lt"/>
                <a:ea typeface="+mj-ea"/>
                <a:cs typeface="+mj-cs"/>
              </a:defRPr>
            </a:lvl1pPr>
          </a:lstStyle>
          <a:p>
            <a:r>
              <a:rPr lang="fr-FR" sz="4400">
                <a:solidFill>
                  <a:schemeClr val="bg1"/>
                </a:solidFill>
              </a:rPr>
              <a:t>Quiz : articles de la CDPH relatifs au consentement éclairé et à la protection</a:t>
            </a:r>
            <a:endParaRPr lang="en-GB" sz="4400">
              <a:solidFill>
                <a:schemeClr val="bg1"/>
              </a:solidFill>
            </a:endParaRPr>
          </a:p>
        </p:txBody>
      </p:sp>
      <p:grpSp>
        <p:nvGrpSpPr>
          <p:cNvPr id="7" name="Group 6">
            <a:extLst>
              <a:ext uri="{FF2B5EF4-FFF2-40B4-BE49-F238E27FC236}">
                <a16:creationId xmlns:a16="http://schemas.microsoft.com/office/drawing/2014/main" id="{99A2E56F-DF25-E9DA-8BA2-BC372AACCAEB}"/>
              </a:ext>
              <a:ext uri="{C183D7F6-B498-43B3-948B-1728B52AA6E4}">
                <adec:decorative xmlns:adec="http://schemas.microsoft.com/office/drawing/2017/decorative" val="1"/>
              </a:ext>
            </a:extLst>
          </p:cNvPr>
          <p:cNvGrpSpPr>
            <a:grpSpLocks noChangeAspect="1"/>
          </p:cNvGrpSpPr>
          <p:nvPr/>
        </p:nvGrpSpPr>
        <p:grpSpPr>
          <a:xfrm>
            <a:off x="5295383" y="1050465"/>
            <a:ext cx="1601231" cy="1601231"/>
            <a:chOff x="5524500" y="2857500"/>
            <a:chExt cx="1143000" cy="1143000"/>
          </a:xfrm>
        </p:grpSpPr>
        <p:sp>
          <p:nvSpPr>
            <p:cNvPr id="8" name="Freeform: Shape 7">
              <a:extLst>
                <a:ext uri="{FF2B5EF4-FFF2-40B4-BE49-F238E27FC236}">
                  <a16:creationId xmlns:a16="http://schemas.microsoft.com/office/drawing/2014/main" id="{DAABB2A5-D012-CAEE-6777-EBE2659483E9}"/>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FFBB22"/>
            </a:solidFill>
            <a:ln w="9525" cap="flat">
              <a:noFill/>
              <a:prstDash val="solid"/>
              <a:miter/>
            </a:ln>
          </p:spPr>
          <p:txBody>
            <a:bodyPr rtlCol="0" anchor="ctr"/>
            <a:lstStyle/>
            <a:p>
              <a:endParaRPr lang="en-GB"/>
            </a:p>
          </p:txBody>
        </p:sp>
        <p:grpSp>
          <p:nvGrpSpPr>
            <p:cNvPr id="9" name="Graphic 93">
              <a:extLst>
                <a:ext uri="{FF2B5EF4-FFF2-40B4-BE49-F238E27FC236}">
                  <a16:creationId xmlns:a16="http://schemas.microsoft.com/office/drawing/2014/main" id="{2B55D05A-EE50-499E-FD63-FA88DCFB598F}"/>
                </a:ext>
              </a:extLst>
            </p:cNvPr>
            <p:cNvGrpSpPr/>
            <p:nvPr/>
          </p:nvGrpSpPr>
          <p:grpSpPr>
            <a:xfrm>
              <a:off x="5873400" y="3072669"/>
              <a:ext cx="435864" cy="735520"/>
              <a:chOff x="5873400" y="3072669"/>
              <a:chExt cx="435864" cy="735520"/>
            </a:xfrm>
            <a:solidFill>
              <a:srgbClr val="000000"/>
            </a:solidFill>
          </p:grpSpPr>
          <p:sp>
            <p:nvSpPr>
              <p:cNvPr id="10" name="Freeform: Shape 9">
                <a:extLst>
                  <a:ext uri="{FF2B5EF4-FFF2-40B4-BE49-F238E27FC236}">
                    <a16:creationId xmlns:a16="http://schemas.microsoft.com/office/drawing/2014/main" id="{EA0FD726-F74C-C7AA-AD4D-8AB5AA1A1FD0}"/>
                  </a:ext>
                </a:extLst>
              </p:cNvPr>
              <p:cNvSpPr/>
              <p:nvPr/>
            </p:nvSpPr>
            <p:spPr>
              <a:xfrm>
                <a:off x="5873400" y="3072669"/>
                <a:ext cx="435864" cy="541401"/>
              </a:xfrm>
              <a:custGeom>
                <a:avLst/>
                <a:gdLst>
                  <a:gd name="connsiteX0" fmla="*/ 218027 w 435864"/>
                  <a:gd name="connsiteY0" fmla="*/ 0 h 541401"/>
                  <a:gd name="connsiteX1" fmla="*/ 0 w 435864"/>
                  <a:gd name="connsiteY1" fmla="*/ 218027 h 541401"/>
                  <a:gd name="connsiteX2" fmla="*/ 9525 w 435864"/>
                  <a:gd name="connsiteY2" fmla="*/ 227552 h 541401"/>
                  <a:gd name="connsiteX3" fmla="*/ 121729 w 435864"/>
                  <a:gd name="connsiteY3" fmla="*/ 227552 h 541401"/>
                  <a:gd name="connsiteX4" fmla="*/ 131254 w 435864"/>
                  <a:gd name="connsiteY4" fmla="*/ 218027 h 541401"/>
                  <a:gd name="connsiteX5" fmla="*/ 217932 w 435864"/>
                  <a:gd name="connsiteY5" fmla="*/ 131350 h 541401"/>
                  <a:gd name="connsiteX6" fmla="*/ 304610 w 435864"/>
                  <a:gd name="connsiteY6" fmla="*/ 218027 h 541401"/>
                  <a:gd name="connsiteX7" fmla="*/ 217932 w 435864"/>
                  <a:gd name="connsiteY7" fmla="*/ 304705 h 541401"/>
                  <a:gd name="connsiteX8" fmla="*/ 172307 w 435864"/>
                  <a:gd name="connsiteY8" fmla="*/ 304705 h 541401"/>
                  <a:gd name="connsiteX9" fmla="*/ 152876 w 435864"/>
                  <a:gd name="connsiteY9" fmla="*/ 324136 h 541401"/>
                  <a:gd name="connsiteX10" fmla="*/ 152876 w 435864"/>
                  <a:gd name="connsiteY10" fmla="*/ 531876 h 541401"/>
                  <a:gd name="connsiteX11" fmla="*/ 162401 w 435864"/>
                  <a:gd name="connsiteY11" fmla="*/ 541401 h 541401"/>
                  <a:gd name="connsiteX12" fmla="*/ 273368 w 435864"/>
                  <a:gd name="connsiteY12" fmla="*/ 541401 h 541401"/>
                  <a:gd name="connsiteX13" fmla="*/ 282893 w 435864"/>
                  <a:gd name="connsiteY13" fmla="*/ 531876 h 541401"/>
                  <a:gd name="connsiteX14" fmla="*/ 282893 w 435864"/>
                  <a:gd name="connsiteY14" fmla="*/ 426149 h 541401"/>
                  <a:gd name="connsiteX15" fmla="*/ 435864 w 435864"/>
                  <a:gd name="connsiteY15" fmla="*/ 218123 h 541401"/>
                  <a:gd name="connsiteX16" fmla="*/ 218027 w 435864"/>
                  <a:gd name="connsiteY16" fmla="*/ 0 h 541401"/>
                  <a:gd name="connsiteX17" fmla="*/ 270986 w 435864"/>
                  <a:gd name="connsiteY17" fmla="*/ 409766 h 541401"/>
                  <a:gd name="connsiteX18" fmla="*/ 264033 w 435864"/>
                  <a:gd name="connsiteY18" fmla="*/ 418910 h 541401"/>
                  <a:gd name="connsiteX19" fmla="*/ 264033 w 435864"/>
                  <a:gd name="connsiteY19" fmla="*/ 522256 h 541401"/>
                  <a:gd name="connsiteX20" fmla="*/ 172117 w 435864"/>
                  <a:gd name="connsiteY20" fmla="*/ 522256 h 541401"/>
                  <a:gd name="connsiteX21" fmla="*/ 172117 w 435864"/>
                  <a:gd name="connsiteY21" fmla="*/ 347377 h 541401"/>
                  <a:gd name="connsiteX22" fmla="*/ 172498 w 435864"/>
                  <a:gd name="connsiteY22" fmla="*/ 323755 h 541401"/>
                  <a:gd name="connsiteX23" fmla="*/ 218122 w 435864"/>
                  <a:gd name="connsiteY23" fmla="*/ 323755 h 541401"/>
                  <a:gd name="connsiteX24" fmla="*/ 323850 w 435864"/>
                  <a:gd name="connsiteY24" fmla="*/ 218027 h 541401"/>
                  <a:gd name="connsiteX25" fmla="*/ 218122 w 435864"/>
                  <a:gd name="connsiteY25" fmla="*/ 112300 h 541401"/>
                  <a:gd name="connsiteX26" fmla="*/ 112776 w 435864"/>
                  <a:gd name="connsiteY26" fmla="*/ 208502 h 541401"/>
                  <a:gd name="connsiteX27" fmla="*/ 19336 w 435864"/>
                  <a:gd name="connsiteY27" fmla="*/ 208502 h 541401"/>
                  <a:gd name="connsiteX28" fmla="*/ 218027 w 435864"/>
                  <a:gd name="connsiteY28" fmla="*/ 19050 h 541401"/>
                  <a:gd name="connsiteX29" fmla="*/ 417005 w 435864"/>
                  <a:gd name="connsiteY29" fmla="*/ 218027 h 541401"/>
                  <a:gd name="connsiteX30" fmla="*/ 270986 w 435864"/>
                  <a:gd name="connsiteY30" fmla="*/ 409766 h 541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5864" h="541401">
                    <a:moveTo>
                      <a:pt x="218027" y="0"/>
                    </a:moveTo>
                    <a:cubicBezTo>
                      <a:pt x="97822" y="0"/>
                      <a:pt x="0" y="97822"/>
                      <a:pt x="0" y="218027"/>
                    </a:cubicBezTo>
                    <a:cubicBezTo>
                      <a:pt x="0" y="223266"/>
                      <a:pt x="4286" y="227552"/>
                      <a:pt x="9525" y="227552"/>
                    </a:cubicBezTo>
                    <a:lnTo>
                      <a:pt x="121729" y="227552"/>
                    </a:lnTo>
                    <a:cubicBezTo>
                      <a:pt x="126968" y="227552"/>
                      <a:pt x="131254" y="223266"/>
                      <a:pt x="131254" y="218027"/>
                    </a:cubicBezTo>
                    <a:cubicBezTo>
                      <a:pt x="131254" y="170212"/>
                      <a:pt x="170117" y="131350"/>
                      <a:pt x="217932" y="131350"/>
                    </a:cubicBezTo>
                    <a:cubicBezTo>
                      <a:pt x="265747" y="131350"/>
                      <a:pt x="304610" y="170212"/>
                      <a:pt x="304610" y="218027"/>
                    </a:cubicBezTo>
                    <a:cubicBezTo>
                      <a:pt x="304610" y="265843"/>
                      <a:pt x="265747" y="304705"/>
                      <a:pt x="217932" y="304705"/>
                    </a:cubicBezTo>
                    <a:lnTo>
                      <a:pt x="172307" y="304705"/>
                    </a:lnTo>
                    <a:cubicBezTo>
                      <a:pt x="161639" y="304705"/>
                      <a:pt x="152876" y="313373"/>
                      <a:pt x="152876" y="324136"/>
                    </a:cubicBezTo>
                    <a:lnTo>
                      <a:pt x="152876" y="531876"/>
                    </a:lnTo>
                    <a:cubicBezTo>
                      <a:pt x="152876" y="537115"/>
                      <a:pt x="157163" y="541401"/>
                      <a:pt x="162401" y="541401"/>
                    </a:cubicBezTo>
                    <a:lnTo>
                      <a:pt x="273368" y="541401"/>
                    </a:lnTo>
                    <a:cubicBezTo>
                      <a:pt x="278606" y="541401"/>
                      <a:pt x="282893" y="537115"/>
                      <a:pt x="282893" y="531876"/>
                    </a:cubicBezTo>
                    <a:lnTo>
                      <a:pt x="282893" y="426149"/>
                    </a:lnTo>
                    <a:cubicBezTo>
                      <a:pt x="373285" y="397955"/>
                      <a:pt x="435864" y="313373"/>
                      <a:pt x="435864" y="218123"/>
                    </a:cubicBezTo>
                    <a:cubicBezTo>
                      <a:pt x="436055" y="97822"/>
                      <a:pt x="338233" y="0"/>
                      <a:pt x="218027" y="0"/>
                    </a:cubicBezTo>
                    <a:close/>
                    <a:moveTo>
                      <a:pt x="270986" y="409766"/>
                    </a:moveTo>
                    <a:cubicBezTo>
                      <a:pt x="266891" y="410909"/>
                      <a:pt x="264033" y="414623"/>
                      <a:pt x="264033" y="418910"/>
                    </a:cubicBezTo>
                    <a:lnTo>
                      <a:pt x="264033" y="522256"/>
                    </a:lnTo>
                    <a:lnTo>
                      <a:pt x="172117" y="522256"/>
                    </a:lnTo>
                    <a:lnTo>
                      <a:pt x="172117" y="347377"/>
                    </a:lnTo>
                    <a:lnTo>
                      <a:pt x="172498" y="323755"/>
                    </a:lnTo>
                    <a:lnTo>
                      <a:pt x="218122" y="323755"/>
                    </a:lnTo>
                    <a:cubicBezTo>
                      <a:pt x="276416" y="323755"/>
                      <a:pt x="323850" y="276320"/>
                      <a:pt x="323850" y="218027"/>
                    </a:cubicBezTo>
                    <a:cubicBezTo>
                      <a:pt x="323850" y="159734"/>
                      <a:pt x="276416" y="112300"/>
                      <a:pt x="218122" y="112300"/>
                    </a:cubicBezTo>
                    <a:cubicBezTo>
                      <a:pt x="163068" y="112300"/>
                      <a:pt x="117634" y="154686"/>
                      <a:pt x="112776" y="208502"/>
                    </a:cubicBezTo>
                    <a:lnTo>
                      <a:pt x="19336" y="208502"/>
                    </a:lnTo>
                    <a:cubicBezTo>
                      <a:pt x="24289" y="103251"/>
                      <a:pt x="111538" y="19050"/>
                      <a:pt x="218027" y="19050"/>
                    </a:cubicBezTo>
                    <a:cubicBezTo>
                      <a:pt x="327755" y="19050"/>
                      <a:pt x="417005" y="108299"/>
                      <a:pt x="417005" y="218027"/>
                    </a:cubicBezTo>
                    <a:cubicBezTo>
                      <a:pt x="417005" y="307276"/>
                      <a:pt x="356997" y="386144"/>
                      <a:pt x="270986" y="409766"/>
                    </a:cubicBezTo>
                    <a:close/>
                  </a:path>
                </a:pathLst>
              </a:custGeom>
              <a:solidFill>
                <a:srgbClr val="000000"/>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46B141-0923-389E-AEAA-473F94B8CDFB}"/>
                  </a:ext>
                </a:extLst>
              </p:cNvPr>
              <p:cNvSpPr/>
              <p:nvPr/>
            </p:nvSpPr>
            <p:spPr>
              <a:xfrm>
                <a:off x="6027610" y="3678078"/>
                <a:ext cx="130111" cy="130111"/>
              </a:xfrm>
              <a:custGeom>
                <a:avLst/>
                <a:gdLst>
                  <a:gd name="connsiteX0" fmla="*/ 65056 w 130111"/>
                  <a:gd name="connsiteY0" fmla="*/ 0 h 130111"/>
                  <a:gd name="connsiteX1" fmla="*/ 0 w 130111"/>
                  <a:gd name="connsiteY1" fmla="*/ 65056 h 130111"/>
                  <a:gd name="connsiteX2" fmla="*/ 65056 w 130111"/>
                  <a:gd name="connsiteY2" fmla="*/ 130111 h 130111"/>
                  <a:gd name="connsiteX3" fmla="*/ 130112 w 130111"/>
                  <a:gd name="connsiteY3" fmla="*/ 65056 h 130111"/>
                  <a:gd name="connsiteX4" fmla="*/ 65056 w 130111"/>
                  <a:gd name="connsiteY4" fmla="*/ 0 h 130111"/>
                  <a:gd name="connsiteX5" fmla="*/ 65056 w 130111"/>
                  <a:gd name="connsiteY5" fmla="*/ 110966 h 130111"/>
                  <a:gd name="connsiteX6" fmla="*/ 19050 w 130111"/>
                  <a:gd name="connsiteY6" fmla="*/ 64960 h 130111"/>
                  <a:gd name="connsiteX7" fmla="*/ 65056 w 130111"/>
                  <a:gd name="connsiteY7" fmla="*/ 18955 h 130111"/>
                  <a:gd name="connsiteX8" fmla="*/ 111062 w 130111"/>
                  <a:gd name="connsiteY8" fmla="*/ 64960 h 130111"/>
                  <a:gd name="connsiteX9" fmla="*/ 65056 w 130111"/>
                  <a:gd name="connsiteY9" fmla="*/ 110966 h 13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11" h="130111">
                    <a:moveTo>
                      <a:pt x="65056" y="0"/>
                    </a:moveTo>
                    <a:cubicBezTo>
                      <a:pt x="29242" y="0"/>
                      <a:pt x="0" y="29146"/>
                      <a:pt x="0" y="65056"/>
                    </a:cubicBezTo>
                    <a:cubicBezTo>
                      <a:pt x="0" y="100965"/>
                      <a:pt x="29147" y="130111"/>
                      <a:pt x="65056" y="130111"/>
                    </a:cubicBezTo>
                    <a:cubicBezTo>
                      <a:pt x="100965" y="130111"/>
                      <a:pt x="130112" y="100965"/>
                      <a:pt x="130112" y="65056"/>
                    </a:cubicBezTo>
                    <a:cubicBezTo>
                      <a:pt x="130112" y="29146"/>
                      <a:pt x="100870" y="0"/>
                      <a:pt x="65056" y="0"/>
                    </a:cubicBezTo>
                    <a:close/>
                    <a:moveTo>
                      <a:pt x="65056" y="110966"/>
                    </a:moveTo>
                    <a:cubicBezTo>
                      <a:pt x="39719" y="110966"/>
                      <a:pt x="19050" y="90392"/>
                      <a:pt x="19050" y="64960"/>
                    </a:cubicBezTo>
                    <a:cubicBezTo>
                      <a:pt x="19050" y="39529"/>
                      <a:pt x="39624" y="18955"/>
                      <a:pt x="65056" y="18955"/>
                    </a:cubicBezTo>
                    <a:cubicBezTo>
                      <a:pt x="90488" y="18955"/>
                      <a:pt x="111062" y="39529"/>
                      <a:pt x="111062" y="64960"/>
                    </a:cubicBezTo>
                    <a:cubicBezTo>
                      <a:pt x="111062" y="90392"/>
                      <a:pt x="90392" y="110966"/>
                      <a:pt x="65056" y="110966"/>
                    </a:cubicBezTo>
                    <a:close/>
                  </a:path>
                </a:pathLst>
              </a:custGeom>
              <a:solidFill>
                <a:srgbClr val="000000"/>
              </a:solidFill>
              <a:ln w="9525"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21500528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8D397A4-07F5-3323-DA73-B2A02953417F}"/>
              </a:ext>
            </a:extLst>
          </p:cNvPr>
          <p:cNvSpPr/>
          <p:nvPr/>
        </p:nvSpPr>
        <p:spPr>
          <a:xfrm>
            <a:off x="0" y="0"/>
            <a:ext cx="12192000" cy="2971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3" name="Rectangle: Rounded Corners 2" descr="En vertu de la CDPH, chacun (quel que soit le type &#10;ou le degré de handicap) a le droit de choisir si et avec &#10;qui/quand il/elle souhaite se marier : Vrai ou faux ?&#10;">
            <a:extLst>
              <a:ext uri="{FF2B5EF4-FFF2-40B4-BE49-F238E27FC236}">
                <a16:creationId xmlns:a16="http://schemas.microsoft.com/office/drawing/2014/main" id="{E5A36629-3DDC-22E6-6E46-A86CF03C0ABE}"/>
              </a:ext>
            </a:extLst>
          </p:cNvPr>
          <p:cNvSpPr/>
          <p:nvPr/>
        </p:nvSpPr>
        <p:spPr>
          <a:xfrm>
            <a:off x="371473" y="1072147"/>
            <a:ext cx="11449052" cy="1899653"/>
          </a:xfrm>
          <a:prstGeom prst="roundRect">
            <a:avLst>
              <a:gd name="adj" fmla="val 252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800">
                <a:solidFill>
                  <a:schemeClr val="bg1"/>
                </a:solidFill>
              </a:rPr>
              <a:t>En vertu de la CDPH, chacun (quel que soit le type </a:t>
            </a:r>
            <a:br>
              <a:rPr lang="fr-FR" sz="2800">
                <a:solidFill>
                  <a:schemeClr val="bg1"/>
                </a:solidFill>
              </a:rPr>
            </a:br>
            <a:r>
              <a:rPr lang="fr-FR" sz="2800">
                <a:solidFill>
                  <a:schemeClr val="bg1"/>
                </a:solidFill>
              </a:rPr>
              <a:t>ou le degré de handicap) a le droit de choisir si et avec </a:t>
            </a:r>
            <a:br>
              <a:rPr lang="fr-FR" sz="2800">
                <a:solidFill>
                  <a:schemeClr val="bg1"/>
                </a:solidFill>
              </a:rPr>
            </a:br>
            <a:r>
              <a:rPr lang="fr-FR" sz="2800">
                <a:solidFill>
                  <a:schemeClr val="bg1"/>
                </a:solidFill>
              </a:rPr>
              <a:t>qui/quand il/elle souhaite se marier : Vrai ou faux ?</a:t>
            </a:r>
            <a:endParaRPr lang="en-GB" sz="2800">
              <a:solidFill>
                <a:schemeClr val="bg1"/>
              </a:solidFill>
            </a:endParaRPr>
          </a:p>
        </p:txBody>
      </p:sp>
      <p:sp>
        <p:nvSpPr>
          <p:cNvPr id="4" name="Rectangle: Rounded Corners 3" descr="Vrai">
            <a:extLst>
              <a:ext uri="{FF2B5EF4-FFF2-40B4-BE49-F238E27FC236}">
                <a16:creationId xmlns:a16="http://schemas.microsoft.com/office/drawing/2014/main" id="{1174DAF2-257F-38CD-20BA-3FB605FC97BF}"/>
              </a:ext>
            </a:extLst>
          </p:cNvPr>
          <p:cNvSpPr/>
          <p:nvPr/>
        </p:nvSpPr>
        <p:spPr>
          <a:xfrm>
            <a:off x="3562599" y="3775409"/>
            <a:ext cx="5066801" cy="1118938"/>
          </a:xfrm>
          <a:prstGeom prst="roundRect">
            <a:avLst>
              <a:gd name="adj" fmla="val 252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ctr"/>
            <a:r>
              <a:rPr lang="en-GB" sz="3600" b="1" err="1">
                <a:solidFill>
                  <a:schemeClr val="tx1"/>
                </a:solidFill>
              </a:rPr>
              <a:t>Vrai</a:t>
            </a:r>
            <a:r>
              <a:rPr lang="en-GB" sz="3600" b="1">
                <a:solidFill>
                  <a:schemeClr val="tx1"/>
                </a:solidFill>
              </a:rPr>
              <a:t> </a:t>
            </a:r>
          </a:p>
        </p:txBody>
      </p:sp>
      <p:sp>
        <p:nvSpPr>
          <p:cNvPr id="5" name="Footer Placeholder 4">
            <a:extLst>
              <a:ext uri="{FF2B5EF4-FFF2-40B4-BE49-F238E27FC236}">
                <a16:creationId xmlns:a16="http://schemas.microsoft.com/office/drawing/2014/main" id="{42ADB824-61FB-494A-3D19-B04E6E74A5C2}"/>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86666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1631109-454D-5266-5A9D-C08468ADD5A3}"/>
              </a:ext>
            </a:extLst>
          </p:cNvPr>
          <p:cNvSpPr/>
          <p:nvPr/>
        </p:nvSpPr>
        <p:spPr>
          <a:xfrm>
            <a:off x="0" y="0"/>
            <a:ext cx="12192000" cy="2971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3" name="Rectangle: Rounded Corners 2" descr="Dans certains cas, les prestataires de soins, les &#10;aidant-e-s etc., doivent empêcher (de la façon qui &#10;leur convient) les personnes qui présentent certains &#10;types de handicaps d’avoir des enfants. Vrai ou faux ?&#10;">
            <a:extLst>
              <a:ext uri="{FF2B5EF4-FFF2-40B4-BE49-F238E27FC236}">
                <a16:creationId xmlns:a16="http://schemas.microsoft.com/office/drawing/2014/main" id="{E5A36629-3DDC-22E6-6E46-A86CF03C0ABE}"/>
              </a:ext>
            </a:extLst>
          </p:cNvPr>
          <p:cNvSpPr/>
          <p:nvPr/>
        </p:nvSpPr>
        <p:spPr>
          <a:xfrm>
            <a:off x="371473" y="758072"/>
            <a:ext cx="11449052" cy="1899653"/>
          </a:xfrm>
          <a:prstGeom prst="roundRect">
            <a:avLst>
              <a:gd name="adj" fmla="val 252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800">
                <a:solidFill>
                  <a:schemeClr val="bg1"/>
                </a:solidFill>
              </a:rPr>
              <a:t>Dans certains cas, les prestataires de soins, les </a:t>
            </a:r>
            <a:br>
              <a:rPr lang="fr-FR" sz="2800">
                <a:solidFill>
                  <a:schemeClr val="bg1"/>
                </a:solidFill>
              </a:rPr>
            </a:br>
            <a:r>
              <a:rPr lang="fr-FR" sz="2800">
                <a:solidFill>
                  <a:schemeClr val="bg1"/>
                </a:solidFill>
              </a:rPr>
              <a:t>aidant-e-s etc., doivent empêcher (de la façon qui </a:t>
            </a:r>
            <a:br>
              <a:rPr lang="fr-FR" sz="2800">
                <a:solidFill>
                  <a:schemeClr val="bg1"/>
                </a:solidFill>
              </a:rPr>
            </a:br>
            <a:r>
              <a:rPr lang="fr-FR" sz="2800">
                <a:solidFill>
                  <a:schemeClr val="bg1"/>
                </a:solidFill>
              </a:rPr>
              <a:t>leur convient) les personnes qui présentent certains </a:t>
            </a:r>
            <a:br>
              <a:rPr lang="fr-FR" sz="2800">
                <a:solidFill>
                  <a:schemeClr val="bg1"/>
                </a:solidFill>
              </a:rPr>
            </a:br>
            <a:r>
              <a:rPr lang="fr-FR" sz="2800">
                <a:solidFill>
                  <a:schemeClr val="bg1"/>
                </a:solidFill>
              </a:rPr>
              <a:t>types de handicaps d’avoir des enfants. Vrai ou faux ?</a:t>
            </a:r>
            <a:endParaRPr lang="en-GB" sz="2800">
              <a:solidFill>
                <a:schemeClr val="bg1"/>
              </a:solidFill>
            </a:endParaRPr>
          </a:p>
        </p:txBody>
      </p:sp>
      <p:sp>
        <p:nvSpPr>
          <p:cNvPr id="4" name="Rectangle: Rounded Corners 3" descr="Faux">
            <a:extLst>
              <a:ext uri="{FF2B5EF4-FFF2-40B4-BE49-F238E27FC236}">
                <a16:creationId xmlns:a16="http://schemas.microsoft.com/office/drawing/2014/main" id="{1174DAF2-257F-38CD-20BA-3FB605FC97BF}"/>
              </a:ext>
            </a:extLst>
          </p:cNvPr>
          <p:cNvSpPr/>
          <p:nvPr/>
        </p:nvSpPr>
        <p:spPr>
          <a:xfrm>
            <a:off x="3562599" y="3775409"/>
            <a:ext cx="5066801" cy="1118938"/>
          </a:xfrm>
          <a:prstGeom prst="roundRect">
            <a:avLst>
              <a:gd name="adj" fmla="val 252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ctr"/>
            <a:r>
              <a:rPr lang="en-GB" sz="3600" b="1">
                <a:solidFill>
                  <a:schemeClr val="tx1"/>
                </a:solidFill>
              </a:rPr>
              <a:t>Faux </a:t>
            </a:r>
          </a:p>
        </p:txBody>
      </p:sp>
      <p:sp>
        <p:nvSpPr>
          <p:cNvPr id="5" name="Footer Placeholder 4">
            <a:extLst>
              <a:ext uri="{FF2B5EF4-FFF2-40B4-BE49-F238E27FC236}">
                <a16:creationId xmlns:a16="http://schemas.microsoft.com/office/drawing/2014/main" id="{567A9ED9-2BD0-DD79-6911-83291E6D06D3}"/>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304470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EA0DC4C-8303-DC5B-4894-850BD07A5D8E}"/>
              </a:ext>
            </a:extLst>
          </p:cNvPr>
          <p:cNvSpPr/>
          <p:nvPr/>
        </p:nvSpPr>
        <p:spPr>
          <a:xfrm>
            <a:off x="0" y="0"/>
            <a:ext cx="12192000" cy="2971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3" name="Rectangle: Rounded Corners 2" descr="Pas tout le monde sera doté de la personnalité &#10;juridique pour prendre des décisions concernant &#10;leur santé reproductive.  Vrai ou faux ?&#10;">
            <a:extLst>
              <a:ext uri="{FF2B5EF4-FFF2-40B4-BE49-F238E27FC236}">
                <a16:creationId xmlns:a16="http://schemas.microsoft.com/office/drawing/2014/main" id="{E5A36629-3DDC-22E6-6E46-A86CF03C0ABE}"/>
              </a:ext>
            </a:extLst>
          </p:cNvPr>
          <p:cNvSpPr/>
          <p:nvPr/>
        </p:nvSpPr>
        <p:spPr>
          <a:xfrm>
            <a:off x="371473" y="1072147"/>
            <a:ext cx="11449052" cy="1899653"/>
          </a:xfrm>
          <a:prstGeom prst="roundRect">
            <a:avLst>
              <a:gd name="adj" fmla="val 252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800">
                <a:solidFill>
                  <a:schemeClr val="bg1"/>
                </a:solidFill>
              </a:rPr>
              <a:t>Pas tout le monde sera doté de la personnalité </a:t>
            </a:r>
            <a:br>
              <a:rPr lang="fr-FR" sz="2800">
                <a:solidFill>
                  <a:schemeClr val="bg1"/>
                </a:solidFill>
              </a:rPr>
            </a:br>
            <a:r>
              <a:rPr lang="fr-FR" sz="2800">
                <a:solidFill>
                  <a:schemeClr val="bg1"/>
                </a:solidFill>
              </a:rPr>
              <a:t>juridique pour prendre des décisions concernant </a:t>
            </a:r>
            <a:br>
              <a:rPr lang="fr-FR" sz="2800">
                <a:solidFill>
                  <a:schemeClr val="bg1"/>
                </a:solidFill>
              </a:rPr>
            </a:br>
            <a:r>
              <a:rPr lang="fr-FR" sz="2800">
                <a:solidFill>
                  <a:schemeClr val="bg1"/>
                </a:solidFill>
              </a:rPr>
              <a:t>leur santé reproductive.  Vrai ou faux ?</a:t>
            </a:r>
            <a:endParaRPr lang="en-GB" sz="2800">
              <a:solidFill>
                <a:schemeClr val="bg1"/>
              </a:solidFill>
            </a:endParaRPr>
          </a:p>
        </p:txBody>
      </p:sp>
      <p:sp>
        <p:nvSpPr>
          <p:cNvPr id="4" name="Rectangle: Rounded Corners 3" descr="Faux">
            <a:extLst>
              <a:ext uri="{FF2B5EF4-FFF2-40B4-BE49-F238E27FC236}">
                <a16:creationId xmlns:a16="http://schemas.microsoft.com/office/drawing/2014/main" id="{1174DAF2-257F-38CD-20BA-3FB605FC97BF}"/>
              </a:ext>
            </a:extLst>
          </p:cNvPr>
          <p:cNvSpPr/>
          <p:nvPr/>
        </p:nvSpPr>
        <p:spPr>
          <a:xfrm>
            <a:off x="3562598" y="3719653"/>
            <a:ext cx="5066801" cy="1118938"/>
          </a:xfrm>
          <a:prstGeom prst="roundRect">
            <a:avLst>
              <a:gd name="adj" fmla="val 252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ctr"/>
            <a:r>
              <a:rPr lang="en-GB" sz="3600" b="1">
                <a:solidFill>
                  <a:schemeClr val="tx1"/>
                </a:solidFill>
              </a:rPr>
              <a:t>Faux </a:t>
            </a:r>
          </a:p>
        </p:txBody>
      </p:sp>
      <p:sp>
        <p:nvSpPr>
          <p:cNvPr id="5" name="Footer Placeholder 4">
            <a:extLst>
              <a:ext uri="{FF2B5EF4-FFF2-40B4-BE49-F238E27FC236}">
                <a16:creationId xmlns:a16="http://schemas.microsoft.com/office/drawing/2014/main" id="{CBD78584-F2DD-8993-1E94-D30666A488D5}"/>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75192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3580EB-374E-DA9C-35A4-1058A5254AF1}"/>
              </a:ext>
            </a:extLst>
          </p:cNvPr>
          <p:cNvSpPr/>
          <p:nvPr/>
        </p:nvSpPr>
        <p:spPr>
          <a:xfrm>
            <a:off x="0" y="-1"/>
            <a:ext cx="12065000" cy="45212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3" name="Rectangle: Rounded Corners 2" descr="Un médecin a une consultation avec Amira qui présente un &#10;handicap physique et qui est venue au centre médical accompagnée &#10;de sa mère (qui attend en dehors de la salle de consultation). Alors &#10;qu’Amira sort de la salle, sa mère s’approche du médecin et lui &#10;demande ce qu’Amira lui a demandé. Le médecin part du principe &#10;qu’elle est la tutrice d’Amira et lui dit que cette dernière est active &#10;sexuellement et qu’elle souhaitait se faire poser un implant pour &#10;éviter une grossesse. Le médecin a bien fait de partager des &#10;informations avec la mère de la cliente, car elle devrait être au &#10;courant de ces choses. Vrai ou faux ?&#10;">
            <a:extLst>
              <a:ext uri="{FF2B5EF4-FFF2-40B4-BE49-F238E27FC236}">
                <a16:creationId xmlns:a16="http://schemas.microsoft.com/office/drawing/2014/main" id="{E5A36629-3DDC-22E6-6E46-A86CF03C0ABE}"/>
              </a:ext>
            </a:extLst>
          </p:cNvPr>
          <p:cNvSpPr/>
          <p:nvPr/>
        </p:nvSpPr>
        <p:spPr>
          <a:xfrm>
            <a:off x="371473" y="0"/>
            <a:ext cx="11449052" cy="4254500"/>
          </a:xfrm>
          <a:prstGeom prst="roundRect">
            <a:avLst>
              <a:gd name="adj" fmla="val 2019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Un médecin a une consultation avec Amira qui présente un </a:t>
            </a:r>
            <a:br>
              <a:rPr lang="fr-FR" sz="2400">
                <a:solidFill>
                  <a:schemeClr val="bg1"/>
                </a:solidFill>
              </a:rPr>
            </a:br>
            <a:r>
              <a:rPr lang="fr-FR" sz="2400">
                <a:solidFill>
                  <a:schemeClr val="bg1"/>
                </a:solidFill>
              </a:rPr>
              <a:t>handicap physique et qui est venue au centre médical accompagnée </a:t>
            </a:r>
            <a:br>
              <a:rPr lang="fr-FR" sz="2400">
                <a:solidFill>
                  <a:schemeClr val="bg1"/>
                </a:solidFill>
              </a:rPr>
            </a:br>
            <a:r>
              <a:rPr lang="fr-FR" sz="2400">
                <a:solidFill>
                  <a:schemeClr val="bg1"/>
                </a:solidFill>
              </a:rPr>
              <a:t>de sa mère (qui attend en dehors de la salle de consultation). Alors </a:t>
            </a:r>
            <a:br>
              <a:rPr lang="fr-FR" sz="2400">
                <a:solidFill>
                  <a:schemeClr val="bg1"/>
                </a:solidFill>
              </a:rPr>
            </a:br>
            <a:r>
              <a:rPr lang="fr-FR" sz="2400" err="1">
                <a:solidFill>
                  <a:schemeClr val="bg1"/>
                </a:solidFill>
              </a:rPr>
              <a:t>qu’Amira</a:t>
            </a:r>
            <a:r>
              <a:rPr lang="fr-FR" sz="2400">
                <a:solidFill>
                  <a:schemeClr val="bg1"/>
                </a:solidFill>
              </a:rPr>
              <a:t> sort de la salle, sa mère s’approche du médecin et lui </a:t>
            </a:r>
            <a:br>
              <a:rPr lang="fr-FR" sz="2400">
                <a:solidFill>
                  <a:schemeClr val="bg1"/>
                </a:solidFill>
              </a:rPr>
            </a:br>
            <a:r>
              <a:rPr lang="fr-FR" sz="2400">
                <a:solidFill>
                  <a:schemeClr val="bg1"/>
                </a:solidFill>
              </a:rPr>
              <a:t>demande ce </a:t>
            </a:r>
            <a:r>
              <a:rPr lang="fr-FR" sz="2400" err="1">
                <a:solidFill>
                  <a:schemeClr val="bg1"/>
                </a:solidFill>
              </a:rPr>
              <a:t>qu’Amira</a:t>
            </a:r>
            <a:r>
              <a:rPr lang="fr-FR" sz="2400">
                <a:solidFill>
                  <a:schemeClr val="bg1"/>
                </a:solidFill>
              </a:rPr>
              <a:t> lui a demandé. Le médecin part du principe </a:t>
            </a:r>
            <a:br>
              <a:rPr lang="fr-FR" sz="2400">
                <a:solidFill>
                  <a:schemeClr val="bg1"/>
                </a:solidFill>
              </a:rPr>
            </a:br>
            <a:r>
              <a:rPr lang="fr-FR" sz="2400">
                <a:solidFill>
                  <a:schemeClr val="bg1"/>
                </a:solidFill>
              </a:rPr>
              <a:t>qu’elle est la tutrice </a:t>
            </a:r>
            <a:r>
              <a:rPr lang="fr-FR" sz="2400" err="1">
                <a:solidFill>
                  <a:schemeClr val="bg1"/>
                </a:solidFill>
              </a:rPr>
              <a:t>d’Amira</a:t>
            </a:r>
            <a:r>
              <a:rPr lang="fr-FR" sz="2400">
                <a:solidFill>
                  <a:schemeClr val="bg1"/>
                </a:solidFill>
              </a:rPr>
              <a:t> et lui dit que cette dernière est active </a:t>
            </a:r>
            <a:br>
              <a:rPr lang="fr-FR" sz="2400">
                <a:solidFill>
                  <a:schemeClr val="bg1"/>
                </a:solidFill>
              </a:rPr>
            </a:br>
            <a:r>
              <a:rPr lang="fr-FR" sz="2400">
                <a:solidFill>
                  <a:schemeClr val="bg1"/>
                </a:solidFill>
              </a:rPr>
              <a:t>sexuellement et qu’elle souhaitait se faire poser un implant pour </a:t>
            </a:r>
            <a:br>
              <a:rPr lang="fr-FR" sz="2400">
                <a:solidFill>
                  <a:schemeClr val="bg1"/>
                </a:solidFill>
              </a:rPr>
            </a:br>
            <a:r>
              <a:rPr lang="fr-FR" sz="2400">
                <a:solidFill>
                  <a:schemeClr val="bg1"/>
                </a:solidFill>
              </a:rPr>
              <a:t>éviter une grossesse. Le médecin a bien fait de partager des </a:t>
            </a:r>
            <a:br>
              <a:rPr lang="fr-FR" sz="2400">
                <a:solidFill>
                  <a:schemeClr val="bg1"/>
                </a:solidFill>
              </a:rPr>
            </a:br>
            <a:r>
              <a:rPr lang="fr-FR" sz="2400">
                <a:solidFill>
                  <a:schemeClr val="bg1"/>
                </a:solidFill>
              </a:rPr>
              <a:t>informations avec la mère de la cliente, car elle devrait être au </a:t>
            </a:r>
            <a:br>
              <a:rPr lang="fr-FR" sz="2400">
                <a:solidFill>
                  <a:schemeClr val="bg1"/>
                </a:solidFill>
              </a:rPr>
            </a:br>
            <a:r>
              <a:rPr lang="fr-FR" sz="2400">
                <a:solidFill>
                  <a:schemeClr val="bg1"/>
                </a:solidFill>
              </a:rPr>
              <a:t>courant de ces choses. Vrai ou faux ?</a:t>
            </a:r>
            <a:endParaRPr lang="en-GB" sz="2400">
              <a:solidFill>
                <a:schemeClr val="bg1"/>
              </a:solidFill>
            </a:endParaRPr>
          </a:p>
        </p:txBody>
      </p:sp>
      <p:sp>
        <p:nvSpPr>
          <p:cNvPr id="4" name="Rectangle: Rounded Corners 3" descr="Faux">
            <a:extLst>
              <a:ext uri="{FF2B5EF4-FFF2-40B4-BE49-F238E27FC236}">
                <a16:creationId xmlns:a16="http://schemas.microsoft.com/office/drawing/2014/main" id="{1174DAF2-257F-38CD-20BA-3FB605FC97BF}"/>
              </a:ext>
            </a:extLst>
          </p:cNvPr>
          <p:cNvSpPr/>
          <p:nvPr/>
        </p:nvSpPr>
        <p:spPr>
          <a:xfrm>
            <a:off x="3562599" y="4785977"/>
            <a:ext cx="5066801" cy="1118938"/>
          </a:xfrm>
          <a:prstGeom prst="roundRect">
            <a:avLst>
              <a:gd name="adj" fmla="val 252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ctr"/>
            <a:r>
              <a:rPr lang="en-GB" sz="3600" b="1">
                <a:solidFill>
                  <a:schemeClr val="tx1"/>
                </a:solidFill>
              </a:rPr>
              <a:t>Faux </a:t>
            </a:r>
          </a:p>
        </p:txBody>
      </p:sp>
      <p:sp>
        <p:nvSpPr>
          <p:cNvPr id="5" name="Footer Placeholder 4">
            <a:extLst>
              <a:ext uri="{FF2B5EF4-FFF2-40B4-BE49-F238E27FC236}">
                <a16:creationId xmlns:a16="http://schemas.microsoft.com/office/drawing/2014/main" id="{BD5A78D2-E69F-DAC5-7E07-00C8AC6E443C}"/>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91953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386012"/>
            <a:ext cx="11449052" cy="1547813"/>
          </a:xfrm>
        </p:spPr>
        <p:txBody>
          <a:bodyPr/>
          <a:lstStyle/>
          <a:p>
            <a:r>
              <a:rPr lang="en-GB" sz="7200" err="1"/>
              <a:t>Approches</a:t>
            </a:r>
            <a:r>
              <a:rPr lang="en-GB" sz="7200"/>
              <a:t> du handicap</a:t>
            </a:r>
          </a:p>
        </p:txBody>
      </p:sp>
    </p:spTree>
    <p:extLst>
      <p:ext uri="{BB962C8B-B14F-4D97-AF65-F5344CB8AC3E}">
        <p14:creationId xmlns:p14="http://schemas.microsoft.com/office/powerpoint/2010/main" val="341407234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277C36C-5B7F-6D01-F601-736FCD76AEDF}"/>
              </a:ext>
            </a:extLst>
          </p:cNvPr>
          <p:cNvSpPr/>
          <p:nvPr/>
        </p:nvSpPr>
        <p:spPr>
          <a:xfrm>
            <a:off x="0" y="0"/>
            <a:ext cx="12192000" cy="342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3" name="Rectangle: Rounded Corners 2" descr="Les personnes en situation de handicap doivent se &#10;débrouiller avec les services de santé et les informations &#10;auxquelles elles peuvent avoir accès. Ce n’est peut-être &#10;pas parfait pour elles, mais c’est mieux que rien et elles &#10;ne peuvent pas faire grand-chose d’autre. Vrai ou faux ?&#10;">
            <a:extLst>
              <a:ext uri="{FF2B5EF4-FFF2-40B4-BE49-F238E27FC236}">
                <a16:creationId xmlns:a16="http://schemas.microsoft.com/office/drawing/2014/main" id="{E5A36629-3DDC-22E6-6E46-A86CF03C0ABE}"/>
              </a:ext>
            </a:extLst>
          </p:cNvPr>
          <p:cNvSpPr/>
          <p:nvPr/>
        </p:nvSpPr>
        <p:spPr>
          <a:xfrm>
            <a:off x="265965" y="536073"/>
            <a:ext cx="11449052" cy="2356853"/>
          </a:xfrm>
          <a:prstGeom prst="roundRect">
            <a:avLst>
              <a:gd name="adj" fmla="val 252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800">
                <a:solidFill>
                  <a:schemeClr val="bg1"/>
                </a:solidFill>
              </a:rPr>
              <a:t>Les personnes en situation de handicap doivent se </a:t>
            </a:r>
            <a:br>
              <a:rPr lang="fr-FR" sz="2800">
                <a:solidFill>
                  <a:schemeClr val="bg1"/>
                </a:solidFill>
              </a:rPr>
            </a:br>
            <a:r>
              <a:rPr lang="fr-FR" sz="2800">
                <a:solidFill>
                  <a:schemeClr val="bg1"/>
                </a:solidFill>
              </a:rPr>
              <a:t>débrouiller avec les services de santé et les informations </a:t>
            </a:r>
            <a:br>
              <a:rPr lang="fr-FR" sz="2800">
                <a:solidFill>
                  <a:schemeClr val="bg1"/>
                </a:solidFill>
              </a:rPr>
            </a:br>
            <a:r>
              <a:rPr lang="fr-FR" sz="2800">
                <a:solidFill>
                  <a:schemeClr val="bg1"/>
                </a:solidFill>
              </a:rPr>
              <a:t>auxquelles elles peuvent avoir accès. Ce n’est peut-être </a:t>
            </a:r>
            <a:br>
              <a:rPr lang="fr-FR" sz="2800">
                <a:solidFill>
                  <a:schemeClr val="bg1"/>
                </a:solidFill>
              </a:rPr>
            </a:br>
            <a:r>
              <a:rPr lang="fr-FR" sz="2800">
                <a:solidFill>
                  <a:schemeClr val="bg1"/>
                </a:solidFill>
              </a:rPr>
              <a:t>pas parfait pour elles, mais c’est mieux que rien et elles </a:t>
            </a:r>
            <a:br>
              <a:rPr lang="fr-FR" sz="2800">
                <a:solidFill>
                  <a:schemeClr val="bg1"/>
                </a:solidFill>
              </a:rPr>
            </a:br>
            <a:r>
              <a:rPr lang="fr-FR" sz="2800">
                <a:solidFill>
                  <a:schemeClr val="bg1"/>
                </a:solidFill>
              </a:rPr>
              <a:t>ne peuvent pas faire grand-chose d’autre. Vrai ou faux ?</a:t>
            </a:r>
            <a:endParaRPr lang="en-GB" sz="2800">
              <a:solidFill>
                <a:schemeClr val="bg1"/>
              </a:solidFill>
            </a:endParaRPr>
          </a:p>
        </p:txBody>
      </p:sp>
      <p:sp>
        <p:nvSpPr>
          <p:cNvPr id="4" name="Rectangle: Rounded Corners 3" descr="Faux">
            <a:extLst>
              <a:ext uri="{FF2B5EF4-FFF2-40B4-BE49-F238E27FC236}">
                <a16:creationId xmlns:a16="http://schemas.microsoft.com/office/drawing/2014/main" id="{1174DAF2-257F-38CD-20BA-3FB605FC97BF}"/>
              </a:ext>
            </a:extLst>
          </p:cNvPr>
          <p:cNvSpPr/>
          <p:nvPr/>
        </p:nvSpPr>
        <p:spPr>
          <a:xfrm>
            <a:off x="3562599" y="4100262"/>
            <a:ext cx="5066801" cy="1118938"/>
          </a:xfrm>
          <a:prstGeom prst="roundRect">
            <a:avLst>
              <a:gd name="adj" fmla="val 252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ctr"/>
            <a:r>
              <a:rPr lang="en-GB" sz="3600" b="1">
                <a:solidFill>
                  <a:schemeClr val="tx1"/>
                </a:solidFill>
              </a:rPr>
              <a:t>Faux </a:t>
            </a:r>
          </a:p>
        </p:txBody>
      </p:sp>
      <p:sp>
        <p:nvSpPr>
          <p:cNvPr id="5" name="Footer Placeholder 4">
            <a:extLst>
              <a:ext uri="{FF2B5EF4-FFF2-40B4-BE49-F238E27FC236}">
                <a16:creationId xmlns:a16="http://schemas.microsoft.com/office/drawing/2014/main" id="{F07595F3-A58F-6157-20F0-7BB27F29979D}"/>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97272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descr="À l’intégrité physique, au respect de la vie privée et à l’autonomie &#10;">
            <a:extLst>
              <a:ext uri="{FF2B5EF4-FFF2-40B4-BE49-F238E27FC236}">
                <a16:creationId xmlns:a16="http://schemas.microsoft.com/office/drawing/2014/main" id="{CF1930D6-6EA0-EAD9-5E6D-62EE9044F5DC}"/>
              </a:ext>
            </a:extLst>
          </p:cNvPr>
          <p:cNvSpPr/>
          <p:nvPr/>
        </p:nvSpPr>
        <p:spPr>
          <a:xfrm>
            <a:off x="371475" y="1197735"/>
            <a:ext cx="3231990" cy="2569138"/>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a:solidFill>
                  <a:schemeClr val="tx1"/>
                </a:solidFill>
              </a:rPr>
              <a:t>À </a:t>
            </a:r>
            <a:r>
              <a:rPr lang="fr-FR" sz="2400">
                <a:solidFill>
                  <a:schemeClr val="tx1"/>
                </a:solidFill>
              </a:rPr>
              <a:t>l’intégrité physique, au respect de la vie privée et à l’autonomie personnelle </a:t>
            </a:r>
            <a:r>
              <a:rPr lang="en-GB" sz="2400">
                <a:solidFill>
                  <a:schemeClr val="tx1"/>
                </a:solidFill>
              </a:rPr>
              <a:t> </a:t>
            </a:r>
          </a:p>
        </p:txBody>
      </p:sp>
      <p:sp>
        <p:nvSpPr>
          <p:cNvPr id="9" name="Rectangle: Rounded Corners 8" descr="Définir librement sa propre sexualité, y compris l'orientation sexuelle et l'identité et l'expression de genre&#10;&#10;">
            <a:extLst>
              <a:ext uri="{FF2B5EF4-FFF2-40B4-BE49-F238E27FC236}">
                <a16:creationId xmlns:a16="http://schemas.microsoft.com/office/drawing/2014/main" id="{EA45DEF6-2CB6-FB9D-F4C1-5995EF29A62B}"/>
              </a:ext>
            </a:extLst>
          </p:cNvPr>
          <p:cNvSpPr/>
          <p:nvPr/>
        </p:nvSpPr>
        <p:spPr>
          <a:xfrm>
            <a:off x="6576765" y="1197735"/>
            <a:ext cx="2534652" cy="3979572"/>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Définir librement sa propre sexualité, y compris l'orientation sexuelle et l'identité et l'expression de genre</a:t>
            </a:r>
            <a:endParaRPr lang="en-GB" sz="2400">
              <a:solidFill>
                <a:schemeClr val="bg1"/>
              </a:solidFill>
            </a:endParaRPr>
          </a:p>
        </p:txBody>
      </p:sp>
      <p:sp>
        <p:nvSpPr>
          <p:cNvPr id="10" name="Rectangle: Rounded Corners 9" descr="Décider si et quand être sexuellement actif&#10;&#10;">
            <a:extLst>
              <a:ext uri="{FF2B5EF4-FFF2-40B4-BE49-F238E27FC236}">
                <a16:creationId xmlns:a16="http://schemas.microsoft.com/office/drawing/2014/main" id="{7211A267-9BD7-D067-5F34-3FF1B13F8343}"/>
              </a:ext>
            </a:extLst>
          </p:cNvPr>
          <p:cNvSpPr/>
          <p:nvPr/>
        </p:nvSpPr>
        <p:spPr>
          <a:xfrm>
            <a:off x="371473" y="3816433"/>
            <a:ext cx="3231989" cy="1470693"/>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Décider si et quand être sexuellement actif</a:t>
            </a:r>
            <a:endParaRPr lang="en-GB" sz="2400">
              <a:solidFill>
                <a:schemeClr val="bg1"/>
              </a:solidFill>
            </a:endParaRPr>
          </a:p>
        </p:txBody>
      </p:sp>
      <p:sp>
        <p:nvSpPr>
          <p:cNvPr id="11" name="Rectangle: Rounded Corners 10" descr="Choisir leurs partenaires sexuels&#10;&#10;">
            <a:extLst>
              <a:ext uri="{FF2B5EF4-FFF2-40B4-BE49-F238E27FC236}">
                <a16:creationId xmlns:a16="http://schemas.microsoft.com/office/drawing/2014/main" id="{38042876-3286-43C1-DFEA-F1DF186E7279}"/>
              </a:ext>
            </a:extLst>
          </p:cNvPr>
          <p:cNvSpPr/>
          <p:nvPr/>
        </p:nvSpPr>
        <p:spPr>
          <a:xfrm>
            <a:off x="6576764" y="5287126"/>
            <a:ext cx="2534653" cy="1310524"/>
          </a:xfrm>
          <a:prstGeom prst="roundRect">
            <a:avLst>
              <a:gd name="adj" fmla="val 669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err="1">
                <a:solidFill>
                  <a:schemeClr val="bg1"/>
                </a:solidFill>
              </a:rPr>
              <a:t>Choisir</a:t>
            </a:r>
            <a:r>
              <a:rPr lang="en-GB" sz="2400">
                <a:solidFill>
                  <a:schemeClr val="bg1"/>
                </a:solidFill>
              </a:rPr>
              <a:t> </a:t>
            </a:r>
            <a:r>
              <a:rPr lang="en-GB" sz="2400" err="1">
                <a:solidFill>
                  <a:schemeClr val="bg1"/>
                </a:solidFill>
              </a:rPr>
              <a:t>leurs</a:t>
            </a:r>
            <a:r>
              <a:rPr lang="en-GB" sz="2400">
                <a:solidFill>
                  <a:schemeClr val="bg1"/>
                </a:solidFill>
              </a:rPr>
              <a:t> </a:t>
            </a:r>
            <a:r>
              <a:rPr lang="en-GB" sz="2400" err="1">
                <a:solidFill>
                  <a:schemeClr val="bg1"/>
                </a:solidFill>
              </a:rPr>
              <a:t>partenaires</a:t>
            </a:r>
            <a:r>
              <a:rPr lang="en-GB" sz="2400">
                <a:solidFill>
                  <a:schemeClr val="bg1"/>
                </a:solidFill>
              </a:rPr>
              <a:t> </a:t>
            </a:r>
            <a:r>
              <a:rPr lang="en-GB" sz="2400" err="1">
                <a:solidFill>
                  <a:schemeClr val="bg1"/>
                </a:solidFill>
              </a:rPr>
              <a:t>sexuels</a:t>
            </a:r>
            <a:endParaRPr lang="en-GB" sz="2400">
              <a:solidFill>
                <a:schemeClr val="bg1"/>
              </a:solidFill>
            </a:endParaRPr>
          </a:p>
        </p:txBody>
      </p:sp>
      <p:sp>
        <p:nvSpPr>
          <p:cNvPr id="3" name="Rectangle: Rounded Corners 2" descr="Des expériences sexuelles sûres et agréables&#10;&#10;">
            <a:extLst>
              <a:ext uri="{FF2B5EF4-FFF2-40B4-BE49-F238E27FC236}">
                <a16:creationId xmlns:a16="http://schemas.microsoft.com/office/drawing/2014/main" id="{8FD414BA-968E-788C-E7D4-EB3C959116CB}"/>
              </a:ext>
            </a:extLst>
          </p:cNvPr>
          <p:cNvSpPr/>
          <p:nvPr/>
        </p:nvSpPr>
        <p:spPr>
          <a:xfrm>
            <a:off x="3780425" y="4694699"/>
            <a:ext cx="2619377" cy="1937920"/>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tx1"/>
                </a:solidFill>
              </a:rPr>
              <a:t>Des expériences sexuelles sûres et agréables</a:t>
            </a:r>
            <a:endParaRPr lang="en-GB" sz="2400">
              <a:solidFill>
                <a:schemeClr val="tx1"/>
              </a:solidFill>
            </a:endParaRPr>
          </a:p>
        </p:txBody>
      </p:sp>
      <p:sp>
        <p:nvSpPr>
          <p:cNvPr id="4" name="Rectangle: Rounded Corners 3" descr="Décider si, quand et avec qui se marier&#10;&#10;">
            <a:extLst>
              <a:ext uri="{FF2B5EF4-FFF2-40B4-BE49-F238E27FC236}">
                <a16:creationId xmlns:a16="http://schemas.microsoft.com/office/drawing/2014/main" id="{C05E81F3-C548-2C0D-EA93-9A36F0F71925}"/>
              </a:ext>
            </a:extLst>
          </p:cNvPr>
          <p:cNvSpPr/>
          <p:nvPr/>
        </p:nvSpPr>
        <p:spPr>
          <a:xfrm>
            <a:off x="371474" y="5336686"/>
            <a:ext cx="3231989" cy="1260964"/>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Décider si, quand et avec qui se marier</a:t>
            </a:r>
            <a:endParaRPr lang="en-GB" sz="2400">
              <a:solidFill>
                <a:schemeClr val="bg1"/>
              </a:solidFill>
            </a:endParaRPr>
          </a:p>
        </p:txBody>
      </p:sp>
      <p:sp>
        <p:nvSpPr>
          <p:cNvPr id="5" name="Rectangle: Rounded Corners 4" descr="Décider si, quand et par quels moyens avoir un ou des enfants, et combien d'enfants avoir&#10;&#10;">
            <a:extLst>
              <a:ext uri="{FF2B5EF4-FFF2-40B4-BE49-F238E27FC236}">
                <a16:creationId xmlns:a16="http://schemas.microsoft.com/office/drawing/2014/main" id="{890A8E55-F5CB-A5CF-C81F-DD66D169A6DB}"/>
              </a:ext>
            </a:extLst>
          </p:cNvPr>
          <p:cNvSpPr/>
          <p:nvPr/>
        </p:nvSpPr>
        <p:spPr>
          <a:xfrm>
            <a:off x="3693197" y="1197735"/>
            <a:ext cx="2793833" cy="3354045"/>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Décider si, quand et par quels moyens avoir un ou des enfants, et combien d'enfants avoir</a:t>
            </a:r>
            <a:endParaRPr lang="en-GB" sz="2400">
              <a:solidFill>
                <a:schemeClr val="bg1"/>
              </a:solidFill>
            </a:endParaRPr>
          </a:p>
        </p:txBody>
      </p:sp>
      <p:sp>
        <p:nvSpPr>
          <p:cNvPr id="12" name="Rectangle: Rounded Corners 11" descr="Accéder à l'information, aux ressources, aux services et au soutien nécessaires pour atteindre tous les objectifs susmentionnés, sans discrimination, coercition, exploitation ou violence.&#10;&#10;">
            <a:extLst>
              <a:ext uri="{FF2B5EF4-FFF2-40B4-BE49-F238E27FC236}">
                <a16:creationId xmlns:a16="http://schemas.microsoft.com/office/drawing/2014/main" id="{22A978B0-8CF6-B6E7-389D-DC029434F712}"/>
              </a:ext>
            </a:extLst>
          </p:cNvPr>
          <p:cNvSpPr/>
          <p:nvPr/>
        </p:nvSpPr>
        <p:spPr>
          <a:xfrm>
            <a:off x="9201150" y="850005"/>
            <a:ext cx="2711808" cy="5747645"/>
          </a:xfrm>
          <a:prstGeom prst="roundRect">
            <a:avLst>
              <a:gd name="adj" fmla="val 669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Accéder à l'information, aux ressources, aux services et au soutien nécessaires pour atteindre tous les objectifs susmentionnés, sans discrimination, coercition, exploitation ou violence</a:t>
            </a:r>
            <a:endParaRPr lang="en-GB" sz="2400">
              <a:solidFill>
                <a:schemeClr val="bg1"/>
              </a:solidFill>
            </a:endParaRPr>
          </a:p>
        </p:txBody>
      </p:sp>
      <p:sp>
        <p:nvSpPr>
          <p:cNvPr id="13" name="Title 1">
            <a:extLst>
              <a:ext uri="{FF2B5EF4-FFF2-40B4-BE49-F238E27FC236}">
                <a16:creationId xmlns:a16="http://schemas.microsoft.com/office/drawing/2014/main" id="{FE18FF64-9353-56B1-1747-B8C8B70A1DF6}"/>
              </a:ext>
            </a:extLst>
          </p:cNvPr>
          <p:cNvSpPr>
            <a:spLocks noGrp="1"/>
          </p:cNvSpPr>
          <p:nvPr>
            <p:ph type="title"/>
          </p:nvPr>
        </p:nvSpPr>
        <p:spPr>
          <a:xfrm>
            <a:off x="371477" y="368300"/>
            <a:ext cx="7184355" cy="1048032"/>
          </a:xfrm>
        </p:spPr>
        <p:txBody>
          <a:bodyPr/>
          <a:lstStyle/>
          <a:p>
            <a:r>
              <a:rPr lang="en-GB" sz="2400"/>
              <a:t>The right to the highest attainable standard of health for people with disabilities</a:t>
            </a:r>
          </a:p>
        </p:txBody>
      </p:sp>
    </p:spTree>
    <p:extLst>
      <p:ext uri="{BB962C8B-B14F-4D97-AF65-F5344CB8AC3E}">
        <p14:creationId xmlns:p14="http://schemas.microsoft.com/office/powerpoint/2010/main" val="20498065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D31D5-F283-AAB0-5D2E-416F56DA2B30}"/>
              </a:ext>
            </a:extLst>
          </p:cNvPr>
          <p:cNvSpPr>
            <a:spLocks noGrp="1"/>
          </p:cNvSpPr>
          <p:nvPr>
            <p:ph type="title"/>
          </p:nvPr>
        </p:nvSpPr>
        <p:spPr/>
        <p:txBody>
          <a:bodyPr/>
          <a:lstStyle/>
          <a:p>
            <a:r>
              <a:rPr lang="fr-FR"/>
              <a:t>Garantir la SDSR des client-e-s en situation</a:t>
            </a:r>
            <a:br>
              <a:rPr lang="fr-FR"/>
            </a:br>
            <a:r>
              <a:rPr lang="fr-FR"/>
              <a:t>de handicap dans le cadre des services </a:t>
            </a:r>
            <a:br>
              <a:rPr lang="fr-FR"/>
            </a:br>
            <a:r>
              <a:rPr lang="fr-FR"/>
              <a:t>de SSR et appuyer leur consentement éclairé</a:t>
            </a:r>
            <a:endParaRPr lang="en-GB"/>
          </a:p>
        </p:txBody>
      </p:sp>
      <p:sp>
        <p:nvSpPr>
          <p:cNvPr id="3" name="Content Placeholder 2">
            <a:extLst>
              <a:ext uri="{FF2B5EF4-FFF2-40B4-BE49-F238E27FC236}">
                <a16:creationId xmlns:a16="http://schemas.microsoft.com/office/drawing/2014/main" id="{3594A79D-7347-BA29-BC96-EFA7F2C4DCEA}"/>
              </a:ext>
            </a:extLst>
          </p:cNvPr>
          <p:cNvSpPr>
            <a:spLocks noGrp="1"/>
          </p:cNvSpPr>
          <p:nvPr>
            <p:ph idx="1"/>
          </p:nvPr>
        </p:nvSpPr>
        <p:spPr>
          <a:xfrm>
            <a:off x="371473" y="2132867"/>
            <a:ext cx="9336959" cy="3316204"/>
          </a:xfrm>
        </p:spPr>
        <p:txBody>
          <a:bodyPr/>
          <a:lstStyle/>
          <a:p>
            <a:pPr lvl="3">
              <a:tabLst>
                <a:tab pos="228600" algn="l"/>
                <a:tab pos="457200" algn="l"/>
              </a:tabLst>
            </a:pPr>
            <a:r>
              <a:rPr lang="fr-FR" sz="2400"/>
              <a:t>Les client-e-s doivent être en mesure de prendre des décisions pour eux/elles-mêmes concernant leur vie sexuelle et reproductive</a:t>
            </a:r>
            <a:r>
              <a:rPr lang="en-GB" sz="2400"/>
              <a:t>. </a:t>
            </a:r>
          </a:p>
          <a:p>
            <a:pPr lvl="3">
              <a:tabLst>
                <a:tab pos="228600" algn="l"/>
                <a:tab pos="457200" algn="l"/>
              </a:tabLst>
            </a:pPr>
            <a:r>
              <a:rPr lang="fr-FR" sz="2400"/>
              <a:t>Les informations, les biens et les services doivent être accessibles et disponibles</a:t>
            </a:r>
            <a:r>
              <a:rPr lang="en-GB" sz="2400"/>
              <a:t>.</a:t>
            </a:r>
          </a:p>
          <a:p>
            <a:pPr lvl="3">
              <a:tabLst>
                <a:tab pos="228600" algn="l"/>
                <a:tab pos="457200" algn="l"/>
              </a:tabLst>
            </a:pPr>
            <a:r>
              <a:rPr lang="fr-FR" sz="2400"/>
              <a:t>Les services de SSR doivent assurer la protection des client-e-s</a:t>
            </a:r>
            <a:r>
              <a:rPr lang="en-GB" sz="2400"/>
              <a:t>. </a:t>
            </a:r>
          </a:p>
          <a:p>
            <a:pPr lvl="3">
              <a:tabLst>
                <a:tab pos="228600" algn="l"/>
                <a:tab pos="457200" algn="l"/>
              </a:tabLst>
            </a:pPr>
            <a:r>
              <a:rPr lang="fr-FR" sz="2400"/>
              <a:t>Les prestataires de soins doivent être formés et soutenus pour fournir des services qui sont fondés sur la dignité et qui </a:t>
            </a:r>
            <a:br>
              <a:rPr lang="fr-FR" sz="2400"/>
            </a:br>
            <a:r>
              <a:rPr lang="fr-FR" sz="2400"/>
              <a:t>respectent l’autonomie des client-e-s</a:t>
            </a:r>
            <a:r>
              <a:rPr lang="en-GB" sz="2400"/>
              <a:t>. </a:t>
            </a:r>
          </a:p>
          <a:p>
            <a:endParaRPr lang="en-GB" sz="2400" b="0"/>
          </a:p>
        </p:txBody>
      </p:sp>
      <p:sp>
        <p:nvSpPr>
          <p:cNvPr id="5" name="Footer Placeholder 4">
            <a:extLst>
              <a:ext uri="{FF2B5EF4-FFF2-40B4-BE49-F238E27FC236}">
                <a16:creationId xmlns:a16="http://schemas.microsoft.com/office/drawing/2014/main" id="{464979A4-3C47-838B-F789-07B6B09DEC7D}"/>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87521903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407525" cy="2510085"/>
          </a:xfrm>
        </p:spPr>
        <p:txBody>
          <a:bodyPr vert="horz" wrap="square" lIns="0" tIns="0" rIns="0" bIns="0" rtlCol="0" anchor="t" anchorCtr="0">
            <a:noAutofit/>
          </a:bodyPr>
          <a:lstStyle/>
          <a:p>
            <a:pPr lvl="2">
              <a:lnSpc>
                <a:spcPct val="105000"/>
              </a:lnSpc>
              <a:spcAft>
                <a:spcPts val="1000"/>
              </a:spcAft>
              <a:defRPr/>
            </a:pPr>
            <a:r>
              <a:rPr lang="fr-FR" sz="2400">
                <a:latin typeface="Arial" panose="020B0604020202020204" pitchFamily="34" charset="0"/>
                <a:cs typeface="Times New Roman" panose="02020603050405020304" pitchFamily="18" charset="0"/>
              </a:rPr>
              <a:t>Les interventions en matière de SSR doivent : </a:t>
            </a:r>
            <a:r>
              <a:rPr lang="en-GB" sz="2400">
                <a:latin typeface="Arial" panose="020B0604020202020204" pitchFamily="34" charset="0"/>
                <a:cs typeface="Times New Roman" panose="02020603050405020304" pitchFamily="18" charset="0"/>
              </a:rPr>
              <a:t>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Être adaptées à la situation du/de la </a:t>
            </a:r>
            <a:r>
              <a:rPr lang="fr-FR" sz="2400" err="1">
                <a:latin typeface="Arial" panose="020B0604020202020204" pitchFamily="34" charset="0"/>
                <a:cs typeface="Times New Roman" panose="02020603050405020304" pitchFamily="18" charset="0"/>
              </a:rPr>
              <a:t>client-e</a:t>
            </a:r>
            <a:r>
              <a:rPr lang="en-GB" sz="2400">
                <a:latin typeface="Arial" panose="020B0604020202020204" pitchFamily="34" charset="0"/>
                <a:cs typeface="Times New Roman" panose="02020603050405020304" pitchFamily="18" charset="0"/>
              </a:rPr>
              <a:t>.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Être appliquées pendant le laps de temps le plus court possible, quand la volonté et la préférence du/de 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sont incertaines</a:t>
            </a:r>
            <a:r>
              <a:rPr lang="en-GB" sz="2400">
                <a:latin typeface="Arial" panose="020B0604020202020204" pitchFamily="34" charset="0"/>
                <a:cs typeface="Times New Roman" panose="02020603050405020304" pitchFamily="18" charset="0"/>
              </a:rPr>
              <a:t>.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Être moins intrusives, et être examinées et faire l’objet d’un suivi</a:t>
            </a:r>
            <a:r>
              <a:rPr lang="en-GB" sz="2400">
                <a:latin typeface="Arial" panose="020B0604020202020204" pitchFamily="34" charset="0"/>
                <a:cs typeface="Times New Roman" panose="02020603050405020304" pitchFamily="18" charset="0"/>
              </a:rPr>
              <a:t>.</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4">
            <a:extLst>
              <a:ext uri="{FF2B5EF4-FFF2-40B4-BE49-F238E27FC236}">
                <a16:creationId xmlns:a16="http://schemas.microsoft.com/office/drawing/2014/main" id="{D65027E5-5FB7-E860-F2A8-0D58122FD974}"/>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31742153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637987-98B4-0B28-8339-024821E58DF3}"/>
              </a:ext>
            </a:extLst>
          </p:cNvPr>
          <p:cNvSpPr txBox="1"/>
          <p:nvPr/>
        </p:nvSpPr>
        <p:spPr>
          <a:xfrm>
            <a:off x="371475" y="5350585"/>
            <a:ext cx="11449050" cy="848095"/>
          </a:xfrm>
          <a:prstGeom prst="rect">
            <a:avLst/>
          </a:prstGeom>
        </p:spPr>
        <p:txBody>
          <a:bodyPr vert="horz" wrap="square" lIns="0" tIns="0" rIns="0" bIns="180000" rtlCol="0" anchor="b" anchorCtr="0">
            <a:normAutofit/>
          </a:bodyPr>
          <a:lstStyle/>
          <a:p>
            <a:pPr>
              <a:spcBef>
                <a:spcPct val="0"/>
              </a:spcBef>
              <a:spcAft>
                <a:spcPts val="1000"/>
              </a:spcAft>
            </a:pPr>
            <a:r>
              <a:rPr lang="en-GB" sz="3600" b="1">
                <a:latin typeface="+mj-lt"/>
                <a:ea typeface="+mj-ea"/>
                <a:cs typeface="+mj-cs"/>
              </a:rPr>
              <a:t>Fin du jour 2</a:t>
            </a:r>
          </a:p>
        </p:txBody>
      </p:sp>
      <p:pic>
        <p:nvPicPr>
          <p:cNvPr id="2" name="Picture Placeholder 5" descr="Une femme ayant un albinisme tient un bébé et sourit.">
            <a:extLst>
              <a:ext uri="{FF2B5EF4-FFF2-40B4-BE49-F238E27FC236}">
                <a16:creationId xmlns:a16="http://schemas.microsoft.com/office/drawing/2014/main" id="{7BA3572C-0244-6721-EA5B-3839D6AAE50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 t="10189" r="-1" b="25409"/>
          <a:stretch/>
        </p:blipFill>
        <p:spPr>
          <a:xfrm>
            <a:off x="-1" y="1"/>
            <a:ext cx="12192001" cy="5234246"/>
          </a:xfrm>
        </p:spPr>
      </p:pic>
    </p:spTree>
    <p:extLst>
      <p:ext uri="{BB962C8B-B14F-4D97-AF65-F5344CB8AC3E}">
        <p14:creationId xmlns:p14="http://schemas.microsoft.com/office/powerpoint/2010/main" val="213456741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Une jeune femme souriant à l'appareil photo">
            <a:extLst>
              <a:ext uri="{FF2B5EF4-FFF2-40B4-BE49-F238E27FC236}">
                <a16:creationId xmlns:a16="http://schemas.microsoft.com/office/drawing/2014/main" id="{A70B6335-0EA9-B45B-384A-1DBAEDC88CB3}"/>
              </a:ext>
              <a:ext uri="{C183D7F6-B498-43B3-948B-1728B52AA6E4}">
                <adec:decorative xmlns:adec="http://schemas.microsoft.com/office/drawing/2017/decorative" val="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685" r="11685"/>
          <a:stretch>
            <a:fillRect/>
          </a:stretch>
        </p:blipFill>
        <p:spPr/>
      </p:pic>
      <p:sp>
        <p:nvSpPr>
          <p:cNvPr id="5" name="Title 1">
            <a:extLst>
              <a:ext uri="{FF2B5EF4-FFF2-40B4-BE49-F238E27FC236}">
                <a16:creationId xmlns:a16="http://schemas.microsoft.com/office/drawing/2014/main" id="{0F199E1A-A680-6757-C227-1FE17F03FFF3}"/>
              </a:ext>
            </a:extLst>
          </p:cNvPr>
          <p:cNvSpPr>
            <a:spLocks noGrp="1"/>
          </p:cNvSpPr>
          <p:nvPr>
            <p:ph type="ctrTitle"/>
          </p:nvPr>
        </p:nvSpPr>
        <p:spPr>
          <a:xfrm>
            <a:off x="7999384" y="-78342"/>
            <a:ext cx="3959225" cy="4957590"/>
          </a:xfrm>
        </p:spPr>
        <p:txBody>
          <a:bodyPr/>
          <a:lstStyle/>
          <a:p>
            <a:r>
              <a:rPr lang="en-GB"/>
              <a:t>Jour 3: </a:t>
            </a:r>
            <a:br>
              <a:rPr lang="en-GB"/>
            </a:br>
            <a:r>
              <a:rPr lang="fr-FR"/>
              <a:t>Le processus de consentement éclairé</a:t>
            </a:r>
            <a:endParaRPr lang="en-GB"/>
          </a:p>
        </p:txBody>
      </p:sp>
    </p:spTree>
    <p:extLst>
      <p:ext uri="{BB962C8B-B14F-4D97-AF65-F5344CB8AC3E}">
        <p14:creationId xmlns:p14="http://schemas.microsoft.com/office/powerpoint/2010/main" val="232212076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3069103"/>
            <a:ext cx="10697579" cy="1880385"/>
          </a:xfrm>
        </p:spPr>
        <p:txBody>
          <a:bodyPr/>
          <a:lstStyle/>
          <a:p>
            <a:r>
              <a:rPr lang="fr-FR" sz="5400"/>
              <a:t>Le processus de consentement éclairé pour les client-e-s en situation de handicap</a:t>
            </a:r>
            <a:endParaRPr lang="en-GB" sz="5400"/>
          </a:p>
        </p:txBody>
      </p:sp>
    </p:spTree>
    <p:extLst>
      <p:ext uri="{BB962C8B-B14F-4D97-AF65-F5344CB8AC3E}">
        <p14:creationId xmlns:p14="http://schemas.microsoft.com/office/powerpoint/2010/main" val="71711428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7605C9-6B70-B94A-6BC3-8AACDE3E8CC3}"/>
              </a:ext>
            </a:extLst>
          </p:cNvPr>
          <p:cNvSpPr>
            <a:spLocks noGrp="1"/>
          </p:cNvSpPr>
          <p:nvPr>
            <p:ph type="title"/>
          </p:nvPr>
        </p:nvSpPr>
        <p:spPr>
          <a:xfrm>
            <a:off x="371475" y="387684"/>
            <a:ext cx="11449050" cy="1048032"/>
          </a:xfrm>
        </p:spPr>
        <p:txBody>
          <a:bodyPr/>
          <a:lstStyle/>
          <a:p>
            <a:r>
              <a:rPr lang="en-GB"/>
              <a:t>Discussion </a:t>
            </a:r>
            <a:r>
              <a:rPr lang="en-GB" err="1"/>
              <a:t>en</a:t>
            </a:r>
            <a:r>
              <a:rPr lang="en-GB"/>
              <a:t> </a:t>
            </a:r>
            <a:r>
              <a:rPr lang="en-GB" err="1"/>
              <a:t>plénière</a:t>
            </a:r>
            <a:endParaRPr lang="en-GB"/>
          </a:p>
        </p:txBody>
      </p:sp>
      <p:sp>
        <p:nvSpPr>
          <p:cNvPr id="6" name="Content Placeholder 5">
            <a:extLst>
              <a:ext uri="{FF2B5EF4-FFF2-40B4-BE49-F238E27FC236}">
                <a16:creationId xmlns:a16="http://schemas.microsoft.com/office/drawing/2014/main" id="{FFB6AF98-2E15-8E52-D49C-A3732906E569}"/>
              </a:ext>
            </a:extLst>
          </p:cNvPr>
          <p:cNvSpPr>
            <a:spLocks noGrp="1"/>
          </p:cNvSpPr>
          <p:nvPr>
            <p:ph idx="1"/>
          </p:nvPr>
        </p:nvSpPr>
        <p:spPr>
          <a:xfrm>
            <a:off x="372525" y="1628775"/>
            <a:ext cx="9698575" cy="4802817"/>
          </a:xfrm>
        </p:spPr>
        <p:txBody>
          <a:bodyPr/>
          <a:lstStyle/>
          <a:p>
            <a:pPr lvl="3">
              <a:tabLst>
                <a:tab pos="228600" algn="l"/>
                <a:tab pos="457200" algn="l"/>
              </a:tabLst>
            </a:pPr>
            <a:r>
              <a:rPr lang="fr-FR" sz="2400">
                <a:solidFill>
                  <a:schemeClr val="accent3"/>
                </a:solidFill>
              </a:rPr>
              <a:t>Quels étaient les faits et que s’est-il réellement passé ?</a:t>
            </a:r>
          </a:p>
          <a:p>
            <a:pPr lvl="3">
              <a:tabLst>
                <a:tab pos="228600" algn="l"/>
                <a:tab pos="457200" algn="l"/>
              </a:tabLst>
            </a:pPr>
            <a:r>
              <a:rPr lang="fr-FR" sz="2400">
                <a:solidFill>
                  <a:schemeClr val="accent3"/>
                </a:solidFill>
              </a:rPr>
              <a:t>Comment avez-vous communiqué avec le/la </a:t>
            </a:r>
            <a:r>
              <a:rPr lang="fr-FR" sz="2400" err="1">
                <a:solidFill>
                  <a:schemeClr val="accent3"/>
                </a:solidFill>
              </a:rPr>
              <a:t>client-e</a:t>
            </a:r>
            <a:r>
              <a:rPr lang="fr-FR" sz="2400">
                <a:solidFill>
                  <a:schemeClr val="accent3"/>
                </a:solidFill>
              </a:rPr>
              <a:t> ? Avez-vous demandé des clarifications au/à la </a:t>
            </a:r>
            <a:r>
              <a:rPr lang="fr-FR" sz="2400" err="1">
                <a:solidFill>
                  <a:schemeClr val="accent3"/>
                </a:solidFill>
              </a:rPr>
              <a:t>client-e</a:t>
            </a:r>
            <a:r>
              <a:rPr lang="fr-FR" sz="2400">
                <a:solidFill>
                  <a:schemeClr val="accent3"/>
                </a:solidFill>
              </a:rPr>
              <a:t> (autrement dit, s’il/si elle a compris les options qui s’offrent lui/elle) à un moment donné ?</a:t>
            </a:r>
          </a:p>
          <a:p>
            <a:pPr lvl="3">
              <a:tabLst>
                <a:tab pos="228600" algn="l"/>
                <a:tab pos="457200" algn="l"/>
              </a:tabLst>
            </a:pPr>
            <a:r>
              <a:rPr lang="fr-FR" sz="2400">
                <a:solidFill>
                  <a:schemeClr val="accent3"/>
                </a:solidFill>
              </a:rPr>
              <a:t>Avez-vous rencontré des difficultés concernant l’obtention du consentement du/de la </a:t>
            </a:r>
            <a:r>
              <a:rPr lang="fr-FR" sz="2400" err="1">
                <a:solidFill>
                  <a:schemeClr val="accent3"/>
                </a:solidFill>
              </a:rPr>
              <a:t>client-e</a:t>
            </a:r>
            <a:r>
              <a:rPr lang="fr-FR" sz="2400">
                <a:solidFill>
                  <a:schemeClr val="accent3"/>
                </a:solidFill>
              </a:rPr>
              <a:t> ? Quelles étaient ces difficultés ?</a:t>
            </a:r>
          </a:p>
          <a:p>
            <a:pPr lvl="3">
              <a:tabLst>
                <a:tab pos="228600" algn="l"/>
                <a:tab pos="457200" algn="l"/>
              </a:tabLst>
            </a:pPr>
            <a:r>
              <a:rPr lang="fr-FR" sz="2400">
                <a:solidFill>
                  <a:schemeClr val="accent3"/>
                </a:solidFill>
              </a:rPr>
              <a:t>Qu’avez-vous ressenti face à ces difficultés et comment avez-vous géré cette situation ?</a:t>
            </a:r>
          </a:p>
          <a:p>
            <a:pPr lvl="3">
              <a:tabLst>
                <a:tab pos="228600" algn="l"/>
                <a:tab pos="457200" algn="l"/>
              </a:tabLst>
            </a:pPr>
            <a:r>
              <a:rPr lang="fr-FR" sz="2400">
                <a:solidFill>
                  <a:schemeClr val="accent3"/>
                </a:solidFill>
              </a:rPr>
              <a:t>Quelles sont les mesures que vous avez prises ?</a:t>
            </a:r>
          </a:p>
          <a:p>
            <a:pPr marL="0" lvl="3" indent="0">
              <a:buNone/>
              <a:tabLst>
                <a:tab pos="228600" algn="l"/>
                <a:tab pos="457200" algn="l"/>
              </a:tabLst>
            </a:pPr>
            <a:endParaRPr lang="en-GB" b="0"/>
          </a:p>
        </p:txBody>
      </p:sp>
      <p:sp>
        <p:nvSpPr>
          <p:cNvPr id="2" name="Footer Placeholder 1">
            <a:extLst>
              <a:ext uri="{FF2B5EF4-FFF2-40B4-BE49-F238E27FC236}">
                <a16:creationId xmlns:a16="http://schemas.microsoft.com/office/drawing/2014/main" id="{3FD5FFE7-20F0-4F21-4F41-A93BF1022FF7}"/>
              </a:ext>
            </a:extLst>
          </p:cNvPr>
          <p:cNvSpPr>
            <a:spLocks noGrp="1"/>
          </p:cNvSpPr>
          <p:nvPr>
            <p:ph type="ftr" sz="quarter" idx="11"/>
          </p:nvPr>
        </p:nvSpPr>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5786322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7605C9-6B70-B94A-6BC3-8AACDE3E8CC3}"/>
              </a:ext>
            </a:extLst>
          </p:cNvPr>
          <p:cNvSpPr>
            <a:spLocks noGrp="1"/>
          </p:cNvSpPr>
          <p:nvPr>
            <p:ph type="title"/>
          </p:nvPr>
        </p:nvSpPr>
        <p:spPr>
          <a:xfrm>
            <a:off x="371475" y="387684"/>
            <a:ext cx="11449050" cy="1048032"/>
          </a:xfrm>
        </p:spPr>
        <p:txBody>
          <a:bodyPr/>
          <a:lstStyle/>
          <a:p>
            <a:r>
              <a:rPr lang="en-GB"/>
              <a:t>Discussion </a:t>
            </a:r>
            <a:r>
              <a:rPr lang="en-GB" err="1"/>
              <a:t>en</a:t>
            </a:r>
            <a:r>
              <a:rPr lang="en-GB"/>
              <a:t> </a:t>
            </a:r>
            <a:r>
              <a:rPr lang="en-GB" err="1"/>
              <a:t>plénière</a:t>
            </a:r>
            <a:endParaRPr lang="en-GB"/>
          </a:p>
        </p:txBody>
      </p:sp>
      <p:sp>
        <p:nvSpPr>
          <p:cNvPr id="6" name="Content Placeholder 5">
            <a:extLst>
              <a:ext uri="{FF2B5EF4-FFF2-40B4-BE49-F238E27FC236}">
                <a16:creationId xmlns:a16="http://schemas.microsoft.com/office/drawing/2014/main" id="{FFB6AF98-2E15-8E52-D49C-A3732906E569}"/>
              </a:ext>
            </a:extLst>
          </p:cNvPr>
          <p:cNvSpPr>
            <a:spLocks noGrp="1"/>
          </p:cNvSpPr>
          <p:nvPr>
            <p:ph idx="1"/>
          </p:nvPr>
        </p:nvSpPr>
        <p:spPr>
          <a:xfrm>
            <a:off x="372525" y="1628775"/>
            <a:ext cx="11448000" cy="4802817"/>
          </a:xfrm>
        </p:spPr>
        <p:txBody>
          <a:bodyPr/>
          <a:lstStyle/>
          <a:p>
            <a:pPr lvl="3">
              <a:tabLst>
                <a:tab pos="228600" algn="l"/>
                <a:tab pos="457200" algn="l"/>
              </a:tabLst>
            </a:pPr>
            <a:r>
              <a:rPr lang="fr-FR" sz="2400">
                <a:solidFill>
                  <a:schemeClr val="accent3"/>
                </a:solidFill>
              </a:rPr>
              <a:t>	D’après vous, qu’est-ce qui s’est bien passé par rapport à </a:t>
            </a:r>
            <a:br>
              <a:rPr lang="fr-FR" sz="2400">
                <a:solidFill>
                  <a:schemeClr val="accent3"/>
                </a:solidFill>
              </a:rPr>
            </a:br>
            <a:r>
              <a:rPr lang="fr-FR" sz="2400">
                <a:solidFill>
                  <a:schemeClr val="accent3"/>
                </a:solidFill>
              </a:rPr>
              <a:t>cette expérience ?</a:t>
            </a:r>
          </a:p>
          <a:p>
            <a:pPr lvl="3">
              <a:tabLst>
                <a:tab pos="228600" algn="l"/>
                <a:tab pos="457200" algn="l"/>
              </a:tabLst>
            </a:pPr>
            <a:r>
              <a:rPr lang="fr-FR" sz="2400">
                <a:solidFill>
                  <a:schemeClr val="accent3"/>
                </a:solidFill>
              </a:rPr>
              <a:t>Avec du recul, auriez-vous géré la situation différemment ? </a:t>
            </a:r>
            <a:br>
              <a:rPr lang="fr-FR" sz="2400">
                <a:solidFill>
                  <a:schemeClr val="accent3"/>
                </a:solidFill>
              </a:rPr>
            </a:br>
            <a:r>
              <a:rPr lang="fr-FR" sz="2400">
                <a:solidFill>
                  <a:schemeClr val="accent3"/>
                </a:solidFill>
              </a:rPr>
              <a:t>Quel soutien/quelle personne auriez-vous aimé avoir à ce moment-là ?</a:t>
            </a:r>
          </a:p>
          <a:p>
            <a:pPr>
              <a:spcBef>
                <a:spcPts val="200"/>
              </a:spcBef>
              <a:spcAft>
                <a:spcPts val="800"/>
              </a:spcAft>
            </a:pPr>
            <a:endParaRPr lang="en-GB" b="0"/>
          </a:p>
        </p:txBody>
      </p:sp>
      <p:sp>
        <p:nvSpPr>
          <p:cNvPr id="2" name="Footer Placeholder 1">
            <a:extLst>
              <a:ext uri="{FF2B5EF4-FFF2-40B4-BE49-F238E27FC236}">
                <a16:creationId xmlns:a16="http://schemas.microsoft.com/office/drawing/2014/main" id="{3FD5FFE7-20F0-4F21-4F41-A93BF1022FF7}"/>
              </a:ext>
            </a:extLst>
          </p:cNvPr>
          <p:cNvSpPr>
            <a:spLocks noGrp="1"/>
          </p:cNvSpPr>
          <p:nvPr>
            <p:ph type="ftr" sz="quarter" idx="11"/>
          </p:nvPr>
        </p:nvSpPr>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40328798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43766" y="2662703"/>
            <a:ext cx="8748462" cy="1880385"/>
          </a:xfrm>
        </p:spPr>
        <p:txBody>
          <a:bodyPr/>
          <a:lstStyle/>
          <a:p>
            <a:r>
              <a:rPr lang="fr-FR" sz="5400"/>
              <a:t>Consentement éclairé : concepts clés de la CDPH</a:t>
            </a:r>
            <a:endParaRPr lang="en-GB" sz="5400"/>
          </a:p>
        </p:txBody>
      </p:sp>
    </p:spTree>
    <p:extLst>
      <p:ext uri="{BB962C8B-B14F-4D97-AF65-F5344CB8AC3E}">
        <p14:creationId xmlns:p14="http://schemas.microsoft.com/office/powerpoint/2010/main" val="1962437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en-GB" err="1"/>
              <a:t>Approche</a:t>
            </a:r>
            <a:r>
              <a:rPr lang="en-GB"/>
              <a:t> </a:t>
            </a:r>
            <a:r>
              <a:rPr lang="en-GB" err="1"/>
              <a:t>médicale</a:t>
            </a:r>
            <a:r>
              <a:rPr lang="en-GB"/>
              <a:t> du handicap</a:t>
            </a:r>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6077659" y="1469560"/>
            <a:ext cx="5486185" cy="4597750"/>
          </a:xfrm>
        </p:spPr>
        <p:txBody>
          <a:bodyPr/>
          <a:lstStyle/>
          <a:p>
            <a:pPr lvl="3"/>
            <a:r>
              <a:rPr lang="fr-FR" sz="2400"/>
              <a:t>La personne est considérée comme </a:t>
            </a:r>
            <a:r>
              <a:rPr lang="fr-FR" sz="2400" err="1"/>
              <a:t>un-e</a:t>
            </a:r>
            <a:r>
              <a:rPr lang="fr-FR" sz="2400"/>
              <a:t> </a:t>
            </a:r>
            <a:r>
              <a:rPr lang="fr-FR" sz="2400" err="1"/>
              <a:t>patient-e</a:t>
            </a:r>
            <a:r>
              <a:rPr lang="fr-FR" sz="2400"/>
              <a:t> qui a besoin d’un </a:t>
            </a:r>
            <a:r>
              <a:rPr lang="fr-FR" sz="2400" b="1">
                <a:solidFill>
                  <a:schemeClr val="tx2"/>
                </a:solidFill>
              </a:rPr>
              <a:t>diagnostic</a:t>
            </a:r>
            <a:r>
              <a:rPr lang="fr-FR" sz="2400"/>
              <a:t> et d’une </a:t>
            </a:r>
            <a:r>
              <a:rPr lang="fr-FR" sz="2400" b="1">
                <a:solidFill>
                  <a:schemeClr val="tx2"/>
                </a:solidFill>
              </a:rPr>
              <a:t>intervention médicale </a:t>
            </a:r>
            <a:r>
              <a:rPr lang="fr-FR" sz="2400"/>
              <a:t>pour la soigner et ensuite l</a:t>
            </a:r>
            <a:r>
              <a:rPr lang="fr-FR" sz="2400" b="1">
                <a:solidFill>
                  <a:schemeClr val="tx2"/>
                </a:solidFill>
              </a:rPr>
              <a:t>’intégrer</a:t>
            </a:r>
            <a:r>
              <a:rPr lang="fr-FR" sz="2400"/>
              <a:t> dans la société.</a:t>
            </a:r>
          </a:p>
          <a:p>
            <a:pPr lvl="3"/>
            <a:r>
              <a:rPr lang="fr-FR" sz="2400"/>
              <a:t>Les personnes en situation de handicap ont un </a:t>
            </a:r>
            <a:r>
              <a:rPr lang="fr-FR" sz="2400" b="1">
                <a:solidFill>
                  <a:schemeClr val="tx2"/>
                </a:solidFill>
              </a:rPr>
              <a:t>rôle passif </a:t>
            </a:r>
            <a:r>
              <a:rPr lang="fr-FR" sz="2400"/>
              <a:t>- les experts médicaux décident pour elles.</a:t>
            </a:r>
          </a:p>
          <a:p>
            <a:pPr lvl="3"/>
            <a:r>
              <a:rPr lang="fr-FR" sz="2400" b="1">
                <a:solidFill>
                  <a:schemeClr val="tx2"/>
                </a:solidFill>
              </a:rPr>
              <a:t>Aucune reconnaissance </a:t>
            </a:r>
            <a:r>
              <a:rPr lang="fr-FR" sz="2400"/>
              <a:t>des</a:t>
            </a:r>
            <a:r>
              <a:rPr lang="fr-FR" sz="2400" b="1">
                <a:solidFill>
                  <a:schemeClr val="tx2"/>
                </a:solidFill>
              </a:rPr>
              <a:t> obstacles </a:t>
            </a:r>
            <a:r>
              <a:rPr lang="fr-FR" sz="2400"/>
              <a:t>sociaux ou environnementaux.</a:t>
            </a:r>
          </a:p>
        </p:txBody>
      </p:sp>
      <p:sp>
        <p:nvSpPr>
          <p:cNvPr id="4" name="Footer Placeholder 4">
            <a:extLst>
              <a:ext uri="{FF2B5EF4-FFF2-40B4-BE49-F238E27FC236}">
                <a16:creationId xmlns:a16="http://schemas.microsoft.com/office/drawing/2014/main" id="{C7D0FE5A-7322-95DE-7270-9C694286028B}"/>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pic>
        <p:nvPicPr>
          <p:cNvPr id="5" name="Picture 4" descr="Une femme en fauteuil roulant devant une clinique. Une infirmière se tient sur les marches de la clinique et dit : &quot;Vous n'êtes pas la bienvenue ici, vous avez un handicap physique et nous ne ">
            <a:extLst>
              <a:ext uri="{FF2B5EF4-FFF2-40B4-BE49-F238E27FC236}">
                <a16:creationId xmlns:a16="http://schemas.microsoft.com/office/drawing/2014/main" id="{B34019B9-6A10-C30A-B7B9-495357E8152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824"/>
          <a:stretch/>
        </p:blipFill>
        <p:spPr bwMode="auto">
          <a:xfrm>
            <a:off x="371474" y="1412876"/>
            <a:ext cx="5449504" cy="4571999"/>
          </a:xfrm>
          <a:prstGeom prst="rect">
            <a:avLst/>
          </a:prstGeom>
          <a:noFill/>
          <a:ln>
            <a:noFill/>
          </a:ln>
        </p:spPr>
      </p:pic>
    </p:spTree>
    <p:extLst>
      <p:ext uri="{BB962C8B-B14F-4D97-AF65-F5344CB8AC3E}">
        <p14:creationId xmlns:p14="http://schemas.microsoft.com/office/powerpoint/2010/main" val="231692216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57558"/>
          </a:xfrm>
        </p:spPr>
        <p:txBody>
          <a:bodyPr/>
          <a:lstStyle/>
          <a:p>
            <a:r>
              <a:rPr lang="fr-FR"/>
              <a:t>Concepts clés de la CDPH</a:t>
            </a:r>
            <a:endParaRPr lang="en-GB"/>
          </a:p>
        </p:txBody>
      </p:sp>
      <p:sp>
        <p:nvSpPr>
          <p:cNvPr id="8" name="Rectangle: Rounded Corners 7" descr="Un processus de communication entre un prestataire de service et un-e bénéficiaire qui aboutit à ce que le/la client-e accorde, retire ou refuse de donner son autorisation pour une intervention, un traitement ou un service, en fonction de connaissances relatives à l’intervention, au traitement ou au service. &#10;&#10;&#10;">
            <a:extLst>
              <a:ext uri="{FF2B5EF4-FFF2-40B4-BE49-F238E27FC236}">
                <a16:creationId xmlns:a16="http://schemas.microsoft.com/office/drawing/2014/main" id="{CF1930D6-6EA0-EAD9-5E6D-62EE9044F5DC}"/>
              </a:ext>
            </a:extLst>
          </p:cNvPr>
          <p:cNvSpPr/>
          <p:nvPr/>
        </p:nvSpPr>
        <p:spPr>
          <a:xfrm>
            <a:off x="371473" y="926276"/>
            <a:ext cx="4236620" cy="5415147"/>
          </a:xfrm>
          <a:prstGeom prst="roundRect">
            <a:avLst>
              <a:gd name="adj" fmla="val 4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b="1" err="1">
                <a:solidFill>
                  <a:schemeClr val="tx1"/>
                </a:solidFill>
              </a:rPr>
              <a:t>Consentement</a:t>
            </a:r>
            <a:r>
              <a:rPr lang="en-GB" sz="2400" b="1">
                <a:solidFill>
                  <a:schemeClr val="tx1"/>
                </a:solidFill>
              </a:rPr>
              <a:t> </a:t>
            </a:r>
            <a:r>
              <a:rPr lang="en-GB" sz="2400" b="1" err="1">
                <a:solidFill>
                  <a:schemeClr val="tx1"/>
                </a:solidFill>
              </a:rPr>
              <a:t>informé</a:t>
            </a:r>
            <a:endParaRPr lang="en-GB" sz="2400" b="1">
              <a:solidFill>
                <a:schemeClr val="tx1"/>
              </a:solidFill>
            </a:endParaRPr>
          </a:p>
          <a:p>
            <a:pPr algn="l"/>
            <a:r>
              <a:rPr lang="en-GB" sz="2400" b="1">
                <a:solidFill>
                  <a:schemeClr val="tx1"/>
                </a:solidFill>
              </a:rPr>
              <a:t> </a:t>
            </a:r>
          </a:p>
          <a:p>
            <a:r>
              <a:rPr lang="fr-FR" sz="2400">
                <a:solidFill>
                  <a:schemeClr val="tx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Un processus de communication entre un prestataire de service et </a:t>
            </a:r>
            <a:r>
              <a:rPr lang="fr-FR" sz="2400" err="1">
                <a:solidFill>
                  <a:schemeClr val="tx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un-e</a:t>
            </a:r>
            <a:r>
              <a:rPr lang="fr-FR" sz="2400">
                <a:solidFill>
                  <a:schemeClr val="tx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 bénéficiaire qui aboutit à ce que le/la </a:t>
            </a:r>
            <a:r>
              <a:rPr lang="fr-FR" sz="2400" err="1">
                <a:solidFill>
                  <a:schemeClr val="tx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client-e</a:t>
            </a:r>
            <a:r>
              <a:rPr lang="fr-FR" sz="2400">
                <a:solidFill>
                  <a:schemeClr val="tx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 accorde, retire ou refuse de donner son autorisation pour une intervention, un traitement ou un service, en fonction de connaissances relatives à l’intervention.</a:t>
            </a:r>
            <a:endParaRPr lang="en-GB" sz="2400">
              <a:solidFill>
                <a:schemeClr val="tx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endParaRPr>
          </a:p>
          <a:p>
            <a:pPr algn="l"/>
            <a:endParaRPr lang="en-GB" sz="2400" b="1">
              <a:solidFill>
                <a:schemeClr val="tx1"/>
              </a:solidFill>
            </a:endParaRPr>
          </a:p>
        </p:txBody>
      </p:sp>
      <p:sp>
        <p:nvSpPr>
          <p:cNvPr id="10" name="Rectangle: Rounded Corners 9" descr="Personnalité juridique&#10;&#10;Cela inclut le droit de faire des choses et des choix qui sont respectés par la loi. Tout le monde a la capacité juridique et les personnes ont besoin de différents niveaux de soutien pour l'exercer. &#10;&#10;">
            <a:extLst>
              <a:ext uri="{FF2B5EF4-FFF2-40B4-BE49-F238E27FC236}">
                <a16:creationId xmlns:a16="http://schemas.microsoft.com/office/drawing/2014/main" id="{7211A267-9BD7-D067-5F34-3FF1B13F8343}"/>
              </a:ext>
            </a:extLst>
          </p:cNvPr>
          <p:cNvSpPr/>
          <p:nvPr/>
        </p:nvSpPr>
        <p:spPr>
          <a:xfrm>
            <a:off x="4784511" y="926277"/>
            <a:ext cx="3472453" cy="5415146"/>
          </a:xfrm>
          <a:prstGeom prst="roundRect">
            <a:avLst>
              <a:gd name="adj" fmla="val 812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b="1" err="1">
                <a:solidFill>
                  <a:schemeClr val="bg1"/>
                </a:solidFill>
              </a:rPr>
              <a:t>Personnalité</a:t>
            </a:r>
            <a:r>
              <a:rPr lang="en-GB" sz="2400" b="1">
                <a:solidFill>
                  <a:schemeClr val="bg1"/>
                </a:solidFill>
              </a:rPr>
              <a:t> </a:t>
            </a:r>
            <a:r>
              <a:rPr lang="en-GB" sz="2400" b="1" err="1">
                <a:solidFill>
                  <a:schemeClr val="bg1"/>
                </a:solidFill>
              </a:rPr>
              <a:t>juridique</a:t>
            </a:r>
            <a:endParaRPr lang="en-GB" sz="2400" b="1">
              <a:solidFill>
                <a:schemeClr val="bg1"/>
              </a:solidFill>
            </a:endParaRPr>
          </a:p>
          <a:p>
            <a:pPr algn="l"/>
            <a:endParaRPr lang="en-GB" sz="2400" b="1">
              <a:solidFill>
                <a:schemeClr val="bg1"/>
              </a:solidFill>
            </a:endParaRPr>
          </a:p>
          <a:p>
            <a:pPr algn="l"/>
            <a:r>
              <a:rPr lang="fr-FR" sz="2400">
                <a:solidFill>
                  <a:schemeClr val="bg1"/>
                </a:solidFill>
              </a:rPr>
              <a:t>Cela inclut le droit de faire des choses et des choix qui sont respectés par la loi. Tout le monde a la capacité juridique et les personnes ont besoin de différents niveaux de soutien pour l'exercer</a:t>
            </a:r>
            <a:r>
              <a:rPr lang="en-GB" sz="2400">
                <a:solidFill>
                  <a:schemeClr val="bg1"/>
                </a:solidFill>
              </a:rPr>
              <a:t>. </a:t>
            </a:r>
          </a:p>
        </p:txBody>
      </p:sp>
      <p:sp>
        <p:nvSpPr>
          <p:cNvPr id="11" name="Rectangle: Rounded Corners 10" descr="Prise de décision soutenue &#10;&#10;Contribue à légitimer et à rendre digne la manière dont de nombreuses personnes handicapées cherchent à obtenir une aide à la décision. &#10;&#10;">
            <a:extLst>
              <a:ext uri="{FF2B5EF4-FFF2-40B4-BE49-F238E27FC236}">
                <a16:creationId xmlns:a16="http://schemas.microsoft.com/office/drawing/2014/main" id="{38042876-3286-43C1-DFEA-F1DF186E7279}"/>
              </a:ext>
            </a:extLst>
          </p:cNvPr>
          <p:cNvSpPr/>
          <p:nvPr/>
        </p:nvSpPr>
        <p:spPr>
          <a:xfrm>
            <a:off x="8433383" y="926277"/>
            <a:ext cx="3387142" cy="5415146"/>
          </a:xfrm>
          <a:prstGeom prst="roundRect">
            <a:avLst>
              <a:gd name="adj" fmla="val 669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b="1">
                <a:solidFill>
                  <a:schemeClr val="bg1"/>
                </a:solidFill>
              </a:rPr>
              <a:t>Prise de </a:t>
            </a:r>
            <a:r>
              <a:rPr lang="en-GB" sz="2400" b="1" err="1">
                <a:solidFill>
                  <a:schemeClr val="bg1"/>
                </a:solidFill>
              </a:rPr>
              <a:t>décision</a:t>
            </a:r>
            <a:r>
              <a:rPr lang="en-GB" sz="2400" b="1">
                <a:solidFill>
                  <a:schemeClr val="bg1"/>
                </a:solidFill>
              </a:rPr>
              <a:t> </a:t>
            </a:r>
            <a:r>
              <a:rPr lang="en-GB" sz="2400" b="1" err="1">
                <a:solidFill>
                  <a:schemeClr val="bg1"/>
                </a:solidFill>
              </a:rPr>
              <a:t>soutenue</a:t>
            </a:r>
            <a:r>
              <a:rPr lang="en-GB" sz="2400" b="1">
                <a:solidFill>
                  <a:schemeClr val="bg1"/>
                </a:solidFill>
              </a:rPr>
              <a:t> </a:t>
            </a:r>
          </a:p>
          <a:p>
            <a:pPr algn="l"/>
            <a:endParaRPr lang="en-GB" sz="2400">
              <a:solidFill>
                <a:schemeClr val="bg1"/>
              </a:solidFill>
            </a:endParaRPr>
          </a:p>
          <a:p>
            <a:pPr algn="l"/>
            <a:r>
              <a:rPr lang="fr-FR" sz="2400">
                <a:solidFill>
                  <a:schemeClr val="bg1"/>
                </a:solidFill>
              </a:rPr>
              <a:t>Contribue à légitimer et à rendre digne la manière dont de nombreuses personnes handicapées cherchent à obtenir une aide à la décision</a:t>
            </a:r>
            <a:r>
              <a:rPr lang="en-GB" sz="2400">
                <a:solidFill>
                  <a:schemeClr val="bg1"/>
                </a:solidFill>
              </a:rPr>
              <a:t>. </a:t>
            </a:r>
          </a:p>
        </p:txBody>
      </p:sp>
      <p:sp>
        <p:nvSpPr>
          <p:cNvPr id="3" name="Footer Placeholder 1">
            <a:extLst>
              <a:ext uri="{FF2B5EF4-FFF2-40B4-BE49-F238E27FC236}">
                <a16:creationId xmlns:a16="http://schemas.microsoft.com/office/drawing/2014/main" id="{EBEBB48C-0BFD-6B2C-DB7E-4C7229B93E4E}"/>
              </a:ext>
            </a:extLst>
          </p:cNvPr>
          <p:cNvSpPr>
            <a:spLocks noGrp="1"/>
          </p:cNvSpPr>
          <p:nvPr>
            <p:ph type="ftr" sz="quarter" idx="11"/>
          </p:nvPr>
        </p:nvSpPr>
        <p:spPr>
          <a:xfrm>
            <a:off x="371473" y="6341422"/>
            <a:ext cx="10116000" cy="368135"/>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26879043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57558"/>
          </a:xfrm>
        </p:spPr>
        <p:txBody>
          <a:bodyPr/>
          <a:lstStyle/>
          <a:p>
            <a:r>
              <a:rPr lang="fr-FR"/>
              <a:t>Concepts clés de la CDPH</a:t>
            </a:r>
            <a:endParaRPr lang="en-GB"/>
          </a:p>
        </p:txBody>
      </p:sp>
      <p:sp>
        <p:nvSpPr>
          <p:cNvPr id="8" name="Rectangle: Rounded Corners 7" descr="Déterminer la volonté et la préférence &#10;&#10;Lorsqu’un-e client-e n'est pas en mesure d'exprimer une décision, même avec un soutien, il peut être nécessaire d'essayer d'identifier les considérations que le/la client-e prendrait en compte et d'agir en conséquence. &#10;&#10;&#10;">
            <a:extLst>
              <a:ext uri="{FF2B5EF4-FFF2-40B4-BE49-F238E27FC236}">
                <a16:creationId xmlns:a16="http://schemas.microsoft.com/office/drawing/2014/main" id="{CF1930D6-6EA0-EAD9-5E6D-62EE9044F5DC}"/>
              </a:ext>
            </a:extLst>
          </p:cNvPr>
          <p:cNvSpPr/>
          <p:nvPr/>
        </p:nvSpPr>
        <p:spPr>
          <a:xfrm>
            <a:off x="371473" y="1412876"/>
            <a:ext cx="5434387" cy="4572000"/>
          </a:xfrm>
          <a:prstGeom prst="roundRect">
            <a:avLst>
              <a:gd name="adj" fmla="val 464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b="1">
                <a:solidFill>
                  <a:schemeClr val="bg1"/>
                </a:solidFill>
              </a:rPr>
              <a:t>Déterminer la volonté et la préférence </a:t>
            </a:r>
          </a:p>
          <a:p>
            <a:pPr algn="l"/>
            <a:endParaRPr lang="en-GB" sz="2400" b="1">
              <a:solidFill>
                <a:schemeClr val="bg1"/>
              </a:solidFill>
            </a:endParaRPr>
          </a:p>
          <a:p>
            <a:r>
              <a:rPr lang="fr-FR" sz="2400">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Lorsqu’</a:t>
            </a:r>
            <a:r>
              <a:rPr lang="fr-FR" sz="2400" err="1">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un-e</a:t>
            </a:r>
            <a:r>
              <a:rPr lang="fr-FR" sz="2400">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 </a:t>
            </a:r>
            <a:r>
              <a:rPr lang="fr-FR" sz="2400" err="1">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client-e</a:t>
            </a:r>
            <a:r>
              <a:rPr lang="fr-FR" sz="2400">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 n'est pas en mesure d'exprimer une décision, même avec un soutien, il peut être nécessaire d'essayer d'identifier les considérations que le/la </a:t>
            </a:r>
            <a:r>
              <a:rPr lang="fr-FR" sz="2400" err="1">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client-e</a:t>
            </a:r>
            <a:r>
              <a:rPr lang="fr-FR" sz="2400">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 prendrait en compte et d'agir en conséquence</a:t>
            </a:r>
            <a:r>
              <a:rPr lang="en-GB" sz="2400">
                <a:solidFill>
                  <a:schemeClr val="bg1"/>
                </a:solidFill>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5"/>
                  </a:ext>
                </a:extLst>
              </a:rPr>
              <a:t>. </a:t>
            </a:r>
          </a:p>
          <a:p>
            <a:pPr algn="l"/>
            <a:endParaRPr lang="en-GB" sz="2400" b="1">
              <a:solidFill>
                <a:schemeClr val="tx1"/>
              </a:solidFill>
            </a:endParaRPr>
          </a:p>
        </p:txBody>
      </p:sp>
      <p:sp>
        <p:nvSpPr>
          <p:cNvPr id="10" name="Rectangle: Rounded Corners 9" descr="Alternatives moins restrictives &#10;&#10;Si l'on agit conformément à la volonté et aux préférences des client-e-s, il est important de choisir &quot;l'alternative la moins restrictive&quot;, c'est-à-dire l'option qui permettra d'atteindre l'objectif souhaité d'une manière qui restreint le moins possible les droits et la liberté d'action de la personne. &#10;&#10;">
            <a:extLst>
              <a:ext uri="{FF2B5EF4-FFF2-40B4-BE49-F238E27FC236}">
                <a16:creationId xmlns:a16="http://schemas.microsoft.com/office/drawing/2014/main" id="{7211A267-9BD7-D067-5F34-3FF1B13F8343}"/>
              </a:ext>
            </a:extLst>
          </p:cNvPr>
          <p:cNvSpPr/>
          <p:nvPr/>
        </p:nvSpPr>
        <p:spPr>
          <a:xfrm>
            <a:off x="6386139" y="1412875"/>
            <a:ext cx="5434386" cy="4572001"/>
          </a:xfrm>
          <a:prstGeom prst="roundRect">
            <a:avLst>
              <a:gd name="adj" fmla="val 81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b="1">
                <a:solidFill>
                  <a:schemeClr val="bg1"/>
                </a:solidFill>
              </a:rPr>
              <a:t>Alternatives </a:t>
            </a:r>
            <a:r>
              <a:rPr lang="en-GB" sz="2400" b="1" err="1">
                <a:solidFill>
                  <a:schemeClr val="bg1"/>
                </a:solidFill>
              </a:rPr>
              <a:t>moins</a:t>
            </a:r>
            <a:r>
              <a:rPr lang="en-GB" sz="2400" b="1">
                <a:solidFill>
                  <a:schemeClr val="bg1"/>
                </a:solidFill>
              </a:rPr>
              <a:t> </a:t>
            </a:r>
            <a:r>
              <a:rPr lang="en-GB" sz="2400" b="1" err="1">
                <a:solidFill>
                  <a:schemeClr val="bg1"/>
                </a:solidFill>
              </a:rPr>
              <a:t>restrictives</a:t>
            </a:r>
            <a:r>
              <a:rPr lang="en-GB" sz="2400" b="1">
                <a:solidFill>
                  <a:schemeClr val="bg1"/>
                </a:solidFill>
              </a:rPr>
              <a:t> </a:t>
            </a:r>
          </a:p>
          <a:p>
            <a:pPr algn="l"/>
            <a:endParaRPr lang="en-GB" sz="2400" b="1">
              <a:solidFill>
                <a:schemeClr val="bg1"/>
              </a:solidFill>
            </a:endParaRPr>
          </a:p>
          <a:p>
            <a:pPr algn="l"/>
            <a:r>
              <a:rPr lang="fr-FR" sz="2400">
                <a:solidFill>
                  <a:schemeClr val="bg1"/>
                </a:solidFill>
              </a:rPr>
              <a:t>Si l'on agit conformément à la volonté et aux préférences des client-e-s, il est important de choisir "l'alternative la moins restrictive", c'est-à-dire l'option qui permettra d'atteindre l'objectif souhaité d'une manière qui restreint le moins possible les droits et la liberté d'action de la personne</a:t>
            </a:r>
            <a:r>
              <a:rPr lang="en-GB" sz="2400">
                <a:solidFill>
                  <a:schemeClr val="bg1"/>
                </a:solidFill>
              </a:rPr>
              <a:t>. </a:t>
            </a:r>
          </a:p>
        </p:txBody>
      </p:sp>
      <p:sp>
        <p:nvSpPr>
          <p:cNvPr id="3" name="Footer Placeholder 1">
            <a:extLst>
              <a:ext uri="{FF2B5EF4-FFF2-40B4-BE49-F238E27FC236}">
                <a16:creationId xmlns:a16="http://schemas.microsoft.com/office/drawing/2014/main" id="{2CEA37CD-8023-7F14-6463-9C4000748D9B}"/>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7919140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57558"/>
          </a:xfrm>
        </p:spPr>
        <p:txBody>
          <a:bodyPr/>
          <a:lstStyle/>
          <a:p>
            <a:r>
              <a:rPr lang="fr-FR"/>
              <a:t>Termes qui ne sont pas conformes à la CDPH </a:t>
            </a:r>
            <a:endParaRPr lang="en-GB"/>
          </a:p>
        </p:txBody>
      </p:sp>
      <p:sp>
        <p:nvSpPr>
          <p:cNvPr id="3" name="TextBox 2">
            <a:extLst>
              <a:ext uri="{FF2B5EF4-FFF2-40B4-BE49-F238E27FC236}">
                <a16:creationId xmlns:a16="http://schemas.microsoft.com/office/drawing/2014/main" id="{6D4B6AE2-E980-01B6-2B7F-5936FB273FA4}"/>
              </a:ext>
            </a:extLst>
          </p:cNvPr>
          <p:cNvSpPr txBox="1"/>
          <p:nvPr/>
        </p:nvSpPr>
        <p:spPr>
          <a:xfrm>
            <a:off x="1413517" y="1351508"/>
            <a:ext cx="8860783" cy="4524315"/>
          </a:xfrm>
          <a:prstGeom prst="rect">
            <a:avLst/>
          </a:prstGeom>
          <a:noFill/>
        </p:spPr>
        <p:txBody>
          <a:bodyPr wrap="square" rtlCol="0">
            <a:spAutoFit/>
          </a:bodyPr>
          <a:lstStyle/>
          <a:p>
            <a:r>
              <a:rPr lang="en-GB" sz="2400" b="1">
                <a:solidFill>
                  <a:schemeClr val="accent3"/>
                </a:solidFill>
              </a:rPr>
              <a:t>Prise de </a:t>
            </a:r>
            <a:r>
              <a:rPr lang="en-GB" sz="2400" b="1" err="1">
                <a:solidFill>
                  <a:schemeClr val="accent3"/>
                </a:solidFill>
              </a:rPr>
              <a:t>décision</a:t>
            </a:r>
            <a:r>
              <a:rPr lang="en-GB" sz="2400" b="1">
                <a:solidFill>
                  <a:schemeClr val="accent3"/>
                </a:solidFill>
              </a:rPr>
              <a:t> </a:t>
            </a:r>
            <a:r>
              <a:rPr lang="en-GB" sz="2400" b="1" err="1">
                <a:solidFill>
                  <a:schemeClr val="accent3"/>
                </a:solidFill>
              </a:rPr>
              <a:t>subsituée</a:t>
            </a:r>
            <a:r>
              <a:rPr lang="en-GB" sz="2400" b="1">
                <a:solidFill>
                  <a:schemeClr val="accent3"/>
                </a:solidFill>
              </a:rPr>
              <a:t> </a:t>
            </a:r>
          </a:p>
          <a:p>
            <a:r>
              <a:rPr lang="fr-FR" sz="2400"/>
              <a:t>Présume que le/la </a:t>
            </a:r>
            <a:r>
              <a:rPr lang="fr-FR" sz="2400" err="1"/>
              <a:t>client-e</a:t>
            </a:r>
            <a:r>
              <a:rPr lang="fr-FR" sz="2400"/>
              <a:t> n'est pas en mesure de prendre </a:t>
            </a:r>
            <a:br>
              <a:rPr lang="fr-FR" sz="2400"/>
            </a:br>
            <a:r>
              <a:rPr lang="fr-FR" sz="2400"/>
              <a:t>une décision</a:t>
            </a:r>
            <a:r>
              <a:rPr lang="en-GB" sz="2400"/>
              <a:t>.</a:t>
            </a:r>
          </a:p>
          <a:p>
            <a:endParaRPr lang="en-GB" sz="2400"/>
          </a:p>
          <a:p>
            <a:r>
              <a:rPr lang="en-GB" sz="2400" b="1" err="1">
                <a:solidFill>
                  <a:schemeClr val="accent3"/>
                </a:solidFill>
              </a:rPr>
              <a:t>Meilleurs</a:t>
            </a:r>
            <a:r>
              <a:rPr lang="en-GB" sz="2400" b="1">
                <a:solidFill>
                  <a:schemeClr val="accent3"/>
                </a:solidFill>
              </a:rPr>
              <a:t> </a:t>
            </a:r>
            <a:r>
              <a:rPr lang="en-GB" sz="2400" b="1" err="1">
                <a:solidFill>
                  <a:schemeClr val="accent3"/>
                </a:solidFill>
              </a:rPr>
              <a:t>intérêts</a:t>
            </a:r>
            <a:r>
              <a:rPr lang="en-GB" sz="2400" b="1">
                <a:solidFill>
                  <a:schemeClr val="accent3"/>
                </a:solidFill>
              </a:rPr>
              <a:t> </a:t>
            </a:r>
          </a:p>
          <a:p>
            <a:r>
              <a:rPr lang="fr-FR" sz="2400"/>
              <a:t>Peut-être considéré comme une forme de prise de décision substituée.</a:t>
            </a:r>
          </a:p>
          <a:p>
            <a:endParaRPr lang="en-GB" sz="2400"/>
          </a:p>
          <a:p>
            <a:r>
              <a:rPr lang="en-GB" sz="2400" b="1">
                <a:solidFill>
                  <a:schemeClr val="accent3"/>
                </a:solidFill>
              </a:rPr>
              <a:t>Manque de </a:t>
            </a:r>
            <a:r>
              <a:rPr lang="en-GB" sz="2400" b="1" err="1">
                <a:solidFill>
                  <a:schemeClr val="accent3"/>
                </a:solidFill>
              </a:rPr>
              <a:t>capacité</a:t>
            </a:r>
            <a:r>
              <a:rPr lang="en-GB" sz="2400" b="1">
                <a:solidFill>
                  <a:schemeClr val="accent3"/>
                </a:solidFill>
              </a:rPr>
              <a:t> </a:t>
            </a:r>
          </a:p>
          <a:p>
            <a:r>
              <a:rPr lang="fr-FR" sz="2400"/>
              <a:t>En vertu de la CDPH, toute personne a une "capacité juridique". Il est donc préférable d'éviter de parler de personnes qui n'ont </a:t>
            </a:r>
            <a:br>
              <a:rPr lang="fr-FR" sz="2400"/>
            </a:br>
            <a:r>
              <a:rPr lang="fr-FR" sz="2400"/>
              <a:t>pas la capacité de décider.</a:t>
            </a:r>
            <a:endParaRPr lang="en-GB" sz="2400"/>
          </a:p>
        </p:txBody>
      </p:sp>
      <p:grpSp>
        <p:nvGrpSpPr>
          <p:cNvPr id="4" name="Group 3">
            <a:extLst>
              <a:ext uri="{FF2B5EF4-FFF2-40B4-BE49-F238E27FC236}">
                <a16:creationId xmlns:a16="http://schemas.microsoft.com/office/drawing/2014/main" id="{E93DA0D3-63AB-3515-E2F0-B8A8A8ACB3DF}"/>
              </a:ext>
              <a:ext uri="{C183D7F6-B498-43B3-948B-1728B52AA6E4}">
                <adec:decorative xmlns:adec="http://schemas.microsoft.com/office/drawing/2017/decorative" val="1"/>
              </a:ext>
            </a:extLst>
          </p:cNvPr>
          <p:cNvGrpSpPr>
            <a:grpSpLocks noChangeAspect="1"/>
          </p:cNvGrpSpPr>
          <p:nvPr/>
        </p:nvGrpSpPr>
        <p:grpSpPr>
          <a:xfrm>
            <a:off x="361089" y="1412875"/>
            <a:ext cx="874334" cy="874334"/>
            <a:chOff x="5524500" y="2857500"/>
            <a:chExt cx="1143000" cy="1143000"/>
          </a:xfrm>
        </p:grpSpPr>
        <p:sp>
          <p:nvSpPr>
            <p:cNvPr id="5" name="Freeform: Shape 4">
              <a:extLst>
                <a:ext uri="{FF2B5EF4-FFF2-40B4-BE49-F238E27FC236}">
                  <a16:creationId xmlns:a16="http://schemas.microsoft.com/office/drawing/2014/main" id="{1E261852-DD8E-408A-77CF-565B64A1BE6A}"/>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FFBB22"/>
            </a:solidFill>
            <a:ln w="9525"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CB47A3D7-ACB2-5081-CD40-E45AE2BE809F}"/>
                </a:ext>
              </a:extLst>
            </p:cNvPr>
            <p:cNvSpPr/>
            <p:nvPr/>
          </p:nvSpPr>
          <p:spPr>
            <a:xfrm>
              <a:off x="5743741" y="30812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rgbClr val="000000"/>
            </a:solidFill>
            <a:ln w="9525" cap="flat">
              <a:noFill/>
              <a:prstDash val="solid"/>
              <a:miter/>
            </a:ln>
          </p:spPr>
          <p:txBody>
            <a:bodyPr rtlCol="0" anchor="ctr"/>
            <a:lstStyle/>
            <a:p>
              <a:endParaRPr lang="en-GB"/>
            </a:p>
          </p:txBody>
        </p:sp>
      </p:grpSp>
      <p:grpSp>
        <p:nvGrpSpPr>
          <p:cNvPr id="7" name="Group 6">
            <a:extLst>
              <a:ext uri="{FF2B5EF4-FFF2-40B4-BE49-F238E27FC236}">
                <a16:creationId xmlns:a16="http://schemas.microsoft.com/office/drawing/2014/main" id="{AC3F87AF-E13C-1177-BF1A-5E5BAEA2D817}"/>
              </a:ext>
              <a:ext uri="{C183D7F6-B498-43B3-948B-1728B52AA6E4}">
                <adec:decorative xmlns:adec="http://schemas.microsoft.com/office/drawing/2017/decorative" val="1"/>
              </a:ext>
            </a:extLst>
          </p:cNvPr>
          <p:cNvGrpSpPr>
            <a:grpSpLocks noChangeAspect="1"/>
          </p:cNvGrpSpPr>
          <p:nvPr/>
        </p:nvGrpSpPr>
        <p:grpSpPr>
          <a:xfrm>
            <a:off x="368013" y="2863476"/>
            <a:ext cx="874334" cy="874334"/>
            <a:chOff x="5524500" y="2857500"/>
            <a:chExt cx="1143000" cy="1143000"/>
          </a:xfrm>
        </p:grpSpPr>
        <p:sp>
          <p:nvSpPr>
            <p:cNvPr id="9" name="Freeform: Shape 8">
              <a:extLst>
                <a:ext uri="{FF2B5EF4-FFF2-40B4-BE49-F238E27FC236}">
                  <a16:creationId xmlns:a16="http://schemas.microsoft.com/office/drawing/2014/main" id="{AB68FBA1-E090-F89F-871F-818EDD72AE32}"/>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FFBB22"/>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B571864-12B9-F4B3-1186-5444C49FECEE}"/>
                </a:ext>
              </a:extLst>
            </p:cNvPr>
            <p:cNvSpPr/>
            <p:nvPr/>
          </p:nvSpPr>
          <p:spPr>
            <a:xfrm>
              <a:off x="5743741" y="30812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rgbClr val="000000"/>
            </a:solidFill>
            <a:ln w="9525" cap="flat">
              <a:noFill/>
              <a:prstDash val="solid"/>
              <a:miter/>
            </a:ln>
          </p:spPr>
          <p:txBody>
            <a:bodyPr rtlCol="0" anchor="ctr"/>
            <a:lstStyle/>
            <a:p>
              <a:endParaRPr lang="en-GB"/>
            </a:p>
          </p:txBody>
        </p:sp>
      </p:grpSp>
      <p:grpSp>
        <p:nvGrpSpPr>
          <p:cNvPr id="12" name="Group 11">
            <a:extLst>
              <a:ext uri="{FF2B5EF4-FFF2-40B4-BE49-F238E27FC236}">
                <a16:creationId xmlns:a16="http://schemas.microsoft.com/office/drawing/2014/main" id="{176889F0-CAC8-BA7E-DE5E-7C48619722D9}"/>
              </a:ext>
              <a:ext uri="{C183D7F6-B498-43B3-948B-1728B52AA6E4}">
                <adec:decorative xmlns:adec="http://schemas.microsoft.com/office/drawing/2017/decorative" val="1"/>
              </a:ext>
            </a:extLst>
          </p:cNvPr>
          <p:cNvGrpSpPr>
            <a:grpSpLocks noChangeAspect="1"/>
          </p:cNvGrpSpPr>
          <p:nvPr/>
        </p:nvGrpSpPr>
        <p:grpSpPr>
          <a:xfrm>
            <a:off x="364551" y="4317252"/>
            <a:ext cx="874334" cy="874334"/>
            <a:chOff x="5524500" y="2857500"/>
            <a:chExt cx="1143000" cy="1143000"/>
          </a:xfrm>
        </p:grpSpPr>
        <p:sp>
          <p:nvSpPr>
            <p:cNvPr id="13" name="Freeform: Shape 12">
              <a:extLst>
                <a:ext uri="{FF2B5EF4-FFF2-40B4-BE49-F238E27FC236}">
                  <a16:creationId xmlns:a16="http://schemas.microsoft.com/office/drawing/2014/main" id="{AECB6908-9FEC-FA67-3F04-8ABC2579A202}"/>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FFBB22"/>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9ACDADF7-E960-59F3-3EDB-6DB4E135AF6E}"/>
                </a:ext>
              </a:extLst>
            </p:cNvPr>
            <p:cNvSpPr/>
            <p:nvPr/>
          </p:nvSpPr>
          <p:spPr>
            <a:xfrm>
              <a:off x="5743741" y="30812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rgbClr val="000000"/>
            </a:solidFill>
            <a:ln w="9525" cap="flat">
              <a:noFill/>
              <a:prstDash val="solid"/>
              <a:miter/>
            </a:ln>
          </p:spPr>
          <p:txBody>
            <a:bodyPr rtlCol="0" anchor="ctr"/>
            <a:lstStyle/>
            <a:p>
              <a:endParaRPr lang="en-GB"/>
            </a:p>
          </p:txBody>
        </p:sp>
      </p:grpSp>
      <p:sp>
        <p:nvSpPr>
          <p:cNvPr id="8" name="Footer Placeholder 1">
            <a:extLst>
              <a:ext uri="{FF2B5EF4-FFF2-40B4-BE49-F238E27FC236}">
                <a16:creationId xmlns:a16="http://schemas.microsoft.com/office/drawing/2014/main" id="{6FE6BE9D-7059-E8C5-11A7-2FA24BDA2109}"/>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75224851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57558"/>
          </a:xfrm>
        </p:spPr>
        <p:txBody>
          <a:bodyPr/>
          <a:lstStyle/>
          <a:p>
            <a:r>
              <a:rPr lang="fr-FR"/>
              <a:t>Activité : Concepts clés de la CDPH</a:t>
            </a:r>
            <a:endParaRPr lang="en-GB"/>
          </a:p>
        </p:txBody>
      </p:sp>
      <p:sp>
        <p:nvSpPr>
          <p:cNvPr id="3" name="TextBox 2">
            <a:extLst>
              <a:ext uri="{FF2B5EF4-FFF2-40B4-BE49-F238E27FC236}">
                <a16:creationId xmlns:a16="http://schemas.microsoft.com/office/drawing/2014/main" id="{6D4B6AE2-E980-01B6-2B7F-5936FB273FA4}"/>
              </a:ext>
            </a:extLst>
          </p:cNvPr>
          <p:cNvSpPr txBox="1"/>
          <p:nvPr/>
        </p:nvSpPr>
        <p:spPr>
          <a:xfrm>
            <a:off x="371475" y="1412875"/>
            <a:ext cx="9927557" cy="4234172"/>
          </a:xfrm>
          <a:prstGeom prst="rect">
            <a:avLst/>
          </a:prstGeom>
          <a:noFill/>
        </p:spPr>
        <p:txBody>
          <a:bodyPr wrap="square" rtlCol="0">
            <a:spAutoFit/>
          </a:bodyPr>
          <a:lstStyle/>
          <a:p>
            <a:r>
              <a:rPr lang="fr-FR" sz="2800" b="1">
                <a:solidFill>
                  <a:schemeClr val="accent3"/>
                </a:solidFill>
              </a:rPr>
              <a:t>En groupe, écrivez sur le tableau une définition </a:t>
            </a:r>
            <a:br>
              <a:rPr lang="fr-FR" sz="2800" b="1">
                <a:solidFill>
                  <a:schemeClr val="accent3"/>
                </a:solidFill>
              </a:rPr>
            </a:br>
            <a:r>
              <a:rPr lang="fr-FR" sz="2800" b="1">
                <a:solidFill>
                  <a:schemeClr val="accent3"/>
                </a:solidFill>
              </a:rPr>
              <a:t>pour chacun des deux concepts qui vous ont été donnés</a:t>
            </a:r>
            <a:r>
              <a:rPr lang="en-GB" sz="2800" b="1">
                <a:solidFill>
                  <a:schemeClr val="accent3"/>
                </a:solidFill>
              </a:rPr>
              <a:t>. </a:t>
            </a:r>
          </a:p>
          <a:p>
            <a:endParaRPr lang="en-GB" sz="2800" b="1">
              <a:solidFill>
                <a:schemeClr val="accent3"/>
              </a:solidFill>
            </a:endParaRPr>
          </a:p>
          <a:p>
            <a:r>
              <a:rPr lang="fr-FR" sz="2800">
                <a:solidFill>
                  <a:schemeClr val="accent3"/>
                </a:solidFill>
              </a:rPr>
              <a:t>Pour chaque type de handicap, identifiez</a:t>
            </a:r>
            <a:r>
              <a:rPr lang="en-GB" sz="2800">
                <a:solidFill>
                  <a:schemeClr val="accent3"/>
                </a:solidFill>
              </a:rPr>
              <a:t>:</a:t>
            </a:r>
          </a:p>
          <a:p>
            <a:pPr marL="180000" lvl="3" indent="-180000">
              <a:lnSpc>
                <a:spcPct val="110000"/>
              </a:lnSpc>
              <a:spcBef>
                <a:spcPts val="200"/>
              </a:spcBef>
              <a:spcAft>
                <a:spcPts val="600"/>
              </a:spcAft>
              <a:buClr>
                <a:schemeClr val="tx2"/>
              </a:buClr>
              <a:buFont typeface="Arial" panose="020B0604020202020204" pitchFamily="34" charset="0"/>
              <a:buChar char="•"/>
              <a:tabLst>
                <a:tab pos="228600" algn="l"/>
                <a:tab pos="457200" algn="l"/>
              </a:tabLst>
            </a:pPr>
            <a:r>
              <a:rPr lang="fr-FR" sz="2800">
                <a:solidFill>
                  <a:schemeClr val="accent3"/>
                </a:solidFill>
              </a:rPr>
              <a:t>Deux obstacles pour le client handicapé et notez-les</a:t>
            </a:r>
            <a:br>
              <a:rPr lang="fr-FR" sz="2800">
                <a:solidFill>
                  <a:schemeClr val="accent3"/>
                </a:solidFill>
              </a:rPr>
            </a:br>
            <a:r>
              <a:rPr lang="fr-FR" sz="2800">
                <a:solidFill>
                  <a:schemeClr val="accent3"/>
                </a:solidFill>
              </a:rPr>
              <a:t>sur des </a:t>
            </a:r>
            <a:r>
              <a:rPr lang="fr-FR" sz="2800" b="1">
                <a:solidFill>
                  <a:srgbClr val="00B050"/>
                </a:solidFill>
              </a:rPr>
              <a:t>post-it verts</a:t>
            </a:r>
            <a:r>
              <a:rPr lang="fr-FR" sz="2800" b="1">
                <a:solidFill>
                  <a:schemeClr val="accent3"/>
                </a:solidFill>
              </a:rPr>
              <a:t>. </a:t>
            </a:r>
          </a:p>
          <a:p>
            <a:pPr marL="180000" lvl="3" indent="-180000">
              <a:lnSpc>
                <a:spcPct val="110000"/>
              </a:lnSpc>
              <a:spcBef>
                <a:spcPts val="200"/>
              </a:spcBef>
              <a:spcAft>
                <a:spcPts val="600"/>
              </a:spcAft>
              <a:buClr>
                <a:schemeClr val="tx2"/>
              </a:buClr>
              <a:buFont typeface="Arial" panose="020B0604020202020204" pitchFamily="34" charset="0"/>
              <a:buChar char="•"/>
              <a:tabLst>
                <a:tab pos="228600" algn="l"/>
                <a:tab pos="457200" algn="l"/>
              </a:tabLst>
            </a:pPr>
            <a:r>
              <a:rPr lang="fr-FR" sz="2800">
                <a:solidFill>
                  <a:schemeClr val="accent3"/>
                </a:solidFill>
              </a:rPr>
              <a:t>Deux défis pour le prestataire de soins et notez-les </a:t>
            </a:r>
            <a:br>
              <a:rPr lang="fr-FR" sz="2800">
                <a:solidFill>
                  <a:schemeClr val="accent3"/>
                </a:solidFill>
              </a:rPr>
            </a:br>
            <a:r>
              <a:rPr lang="fr-FR" sz="2800">
                <a:solidFill>
                  <a:schemeClr val="accent3"/>
                </a:solidFill>
              </a:rPr>
              <a:t>sur des </a:t>
            </a:r>
            <a:r>
              <a:rPr lang="fr-FR" sz="2800" b="1">
                <a:solidFill>
                  <a:schemeClr val="accent1"/>
                </a:solidFill>
              </a:rPr>
              <a:t>post-it jaunes</a:t>
            </a:r>
            <a:r>
              <a:rPr lang="fr-FR" sz="2800">
                <a:solidFill>
                  <a:schemeClr val="accent3"/>
                </a:solidFill>
              </a:rPr>
              <a:t>.</a:t>
            </a:r>
            <a:endParaRPr lang="en-GB" sz="2800"/>
          </a:p>
        </p:txBody>
      </p:sp>
      <p:sp>
        <p:nvSpPr>
          <p:cNvPr id="4" name="Footer Placeholder 1">
            <a:extLst>
              <a:ext uri="{FF2B5EF4-FFF2-40B4-BE49-F238E27FC236}">
                <a16:creationId xmlns:a16="http://schemas.microsoft.com/office/drawing/2014/main" id="{AB61BB30-E611-40C3-B4E5-6162491E4842}"/>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78894414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57558"/>
          </a:xfrm>
        </p:spPr>
        <p:txBody>
          <a:bodyPr/>
          <a:lstStyle/>
          <a:p>
            <a:r>
              <a:rPr lang="fr-FR"/>
              <a:t>Exemple de tableau</a:t>
            </a:r>
            <a:endParaRPr lang="en-GB"/>
          </a:p>
        </p:txBody>
      </p:sp>
      <p:sp>
        <p:nvSpPr>
          <p:cNvPr id="3" name="Footer Placeholder 1">
            <a:extLst>
              <a:ext uri="{FF2B5EF4-FFF2-40B4-BE49-F238E27FC236}">
                <a16:creationId xmlns:a16="http://schemas.microsoft.com/office/drawing/2014/main" id="{38AF950F-5116-9892-0CC5-AC1E34113048}"/>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pic>
        <p:nvPicPr>
          <p:cNvPr id="4" name="Picture 3" descr="Concept du consentement éclairé&#10;- Personnes en situation de handicap intellectuel&#10;- Personnes en situation de surdicécité&#10;- Personnes présentant un handicap psychosocial et ayant des problèmes de santé mentale&#10;- Personnes présentant un handicap auditif&#10;- Personnes présentant un déficience visuelle">
            <a:extLst>
              <a:ext uri="{FF2B5EF4-FFF2-40B4-BE49-F238E27FC236}">
                <a16:creationId xmlns:a16="http://schemas.microsoft.com/office/drawing/2014/main" id="{5F1B983A-17B2-6D71-7A54-39279A4CC3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06400" y="1142454"/>
            <a:ext cx="7911465" cy="4660993"/>
          </a:xfrm>
          <a:prstGeom prst="rect">
            <a:avLst/>
          </a:prstGeom>
          <a:noFill/>
          <a:ln>
            <a:noFill/>
          </a:ln>
        </p:spPr>
      </p:pic>
    </p:spTree>
    <p:extLst>
      <p:ext uri="{BB962C8B-B14F-4D97-AF65-F5344CB8AC3E}">
        <p14:creationId xmlns:p14="http://schemas.microsoft.com/office/powerpoint/2010/main" val="268949417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11449050" cy="4054264"/>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Le consentement éclairé ne se limite pas à l'obtention d'une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signature pour une procédure.</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Le consentement peut être retiré à tout moment.</a:t>
            </a:r>
          </a:p>
          <a:p>
            <a:pPr lvl="3">
              <a:lnSpc>
                <a:spcPct val="105000"/>
              </a:lnSpc>
              <a:spcAft>
                <a:spcPts val="1000"/>
              </a:spcAft>
              <a:defRPr/>
            </a:pPr>
            <a:r>
              <a:rPr lang="fr-FR" sz="2400">
                <a:latin typeface="Arial" panose="020B0604020202020204" pitchFamily="34" charset="0"/>
                <a:cs typeface="Times New Roman" panose="02020603050405020304" pitchFamily="18" charset="0"/>
              </a:rPr>
              <a:t>En vertu de la CDPH, tous les adultes ont la capacité juridique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prendre leurs propres décisions.</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Les membres de la famille et les soignants jouent un rôle important.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Certaines personnes peuvent avoir besoin d'une aide à la prise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décision pour exercer leur capacité juridique et donner leur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consentement éclairé. </a:t>
            </a:r>
            <a:endParaRPr lang="en-GB" sz="2400">
              <a:latin typeface="Arial" panose="020B060402020202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1">
            <a:extLst>
              <a:ext uri="{FF2B5EF4-FFF2-40B4-BE49-F238E27FC236}">
                <a16:creationId xmlns:a16="http://schemas.microsoft.com/office/drawing/2014/main" id="{DF024D5D-3DF2-0BBC-7EF4-A53DEF3DFDD8}"/>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76402289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993632"/>
            <a:ext cx="8748462" cy="1880385"/>
          </a:xfrm>
        </p:spPr>
        <p:txBody>
          <a:bodyPr/>
          <a:lstStyle/>
          <a:p>
            <a:r>
              <a:rPr lang="fr-FR" sz="5400"/>
              <a:t>Étape 1 du processus de consentement éclairé : Préparer</a:t>
            </a:r>
            <a:endParaRPr lang="en-GB" sz="5400"/>
          </a:p>
        </p:txBody>
      </p:sp>
    </p:spTree>
    <p:extLst>
      <p:ext uri="{BB962C8B-B14F-4D97-AF65-F5344CB8AC3E}">
        <p14:creationId xmlns:p14="http://schemas.microsoft.com/office/powerpoint/2010/main" val="271479228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5126"/>
            <a:ext cx="11449050" cy="657558"/>
          </a:xfrm>
        </p:spPr>
        <p:txBody>
          <a:bodyPr/>
          <a:lstStyle/>
          <a:p>
            <a:r>
              <a:rPr lang="en-GB" err="1"/>
              <a:t>Préparer</a:t>
            </a:r>
            <a:r>
              <a:rPr lang="en-GB"/>
              <a:t> pour:</a:t>
            </a:r>
          </a:p>
        </p:txBody>
      </p:sp>
      <p:sp>
        <p:nvSpPr>
          <p:cNvPr id="3" name="TextBox 2">
            <a:extLst>
              <a:ext uri="{FF2B5EF4-FFF2-40B4-BE49-F238E27FC236}">
                <a16:creationId xmlns:a16="http://schemas.microsoft.com/office/drawing/2014/main" id="{6D4B6AE2-E980-01B6-2B7F-5936FB273FA4}"/>
              </a:ext>
            </a:extLst>
          </p:cNvPr>
          <p:cNvSpPr txBox="1"/>
          <p:nvPr/>
        </p:nvSpPr>
        <p:spPr>
          <a:xfrm>
            <a:off x="371473" y="1628775"/>
            <a:ext cx="9927557" cy="1726050"/>
          </a:xfrm>
          <a:prstGeom prst="rect">
            <a:avLst/>
          </a:prstGeom>
          <a:noFill/>
        </p:spPr>
        <p:txBody>
          <a:bodyPr wrap="square" rtlCol="0">
            <a:spAutoFit/>
          </a:bodyPr>
          <a:lstStyle/>
          <a:p>
            <a:pPr marL="180000" lvl="3" indent="-180000">
              <a:lnSpc>
                <a:spcPct val="105000"/>
              </a:lnSpc>
              <a:spcBef>
                <a:spcPts val="200"/>
              </a:spcBef>
              <a:spcAft>
                <a:spcPts val="1000"/>
              </a:spcAft>
              <a:buClr>
                <a:schemeClr val="tx2"/>
              </a:buClr>
              <a:buFont typeface="Arial" panose="020B0604020202020204" pitchFamily="34" charset="0"/>
              <a:buChar char="•"/>
              <a:tabLst>
                <a:tab pos="228600" algn="l"/>
                <a:tab pos="457200" algn="l"/>
              </a:tabLst>
              <a:defRPr/>
            </a:pPr>
            <a:r>
              <a:rPr lang="fr-FR" sz="2800">
                <a:latin typeface="Arial" panose="020B0604020202020204" pitchFamily="34" charset="0"/>
                <a:cs typeface="Times New Roman" panose="02020603050405020304" pitchFamily="18" charset="0"/>
              </a:rPr>
              <a:t>Fournir des informations pertinentes</a:t>
            </a:r>
          </a:p>
          <a:p>
            <a:pPr marL="180000" lvl="3" indent="-180000">
              <a:lnSpc>
                <a:spcPct val="105000"/>
              </a:lnSpc>
              <a:spcBef>
                <a:spcPts val="200"/>
              </a:spcBef>
              <a:spcAft>
                <a:spcPts val="1000"/>
              </a:spcAft>
              <a:buClr>
                <a:schemeClr val="tx2"/>
              </a:buClr>
              <a:buFont typeface="Arial" panose="020B0604020202020204" pitchFamily="34" charset="0"/>
              <a:buChar char="•"/>
              <a:tabLst>
                <a:tab pos="228600" algn="l"/>
                <a:tab pos="457200" algn="l"/>
              </a:tabLst>
              <a:defRPr/>
            </a:pPr>
            <a:r>
              <a:rPr lang="fr-FR" sz="2800">
                <a:latin typeface="Arial" panose="020B0604020202020204" pitchFamily="34" charset="0"/>
                <a:cs typeface="Times New Roman" panose="02020603050405020304" pitchFamily="18" charset="0"/>
              </a:rPr>
              <a:t>Communiquer de manière appropriée</a:t>
            </a:r>
          </a:p>
          <a:p>
            <a:pPr marL="180000" lvl="3" indent="-180000">
              <a:lnSpc>
                <a:spcPct val="105000"/>
              </a:lnSpc>
              <a:spcBef>
                <a:spcPts val="200"/>
              </a:spcBef>
              <a:spcAft>
                <a:spcPts val="1000"/>
              </a:spcAft>
              <a:buClr>
                <a:schemeClr val="tx2"/>
              </a:buClr>
              <a:buFont typeface="Arial" panose="020B0604020202020204" pitchFamily="34" charset="0"/>
              <a:buChar char="•"/>
              <a:tabLst>
                <a:tab pos="228600" algn="l"/>
                <a:tab pos="457200" algn="l"/>
              </a:tabLst>
              <a:defRPr/>
            </a:pPr>
            <a:r>
              <a:rPr lang="fr-FR" sz="2800">
                <a:latin typeface="Arial" panose="020B0604020202020204" pitchFamily="34" charset="0"/>
                <a:cs typeface="Times New Roman" panose="02020603050405020304" pitchFamily="18" charset="0"/>
              </a:rPr>
              <a:t>Mettre le client à l'aise</a:t>
            </a:r>
            <a:endParaRPr lang="en-GB" sz="2800">
              <a:latin typeface="Arial" panose="020B0604020202020204" pitchFamily="34" charset="0"/>
              <a:cs typeface="Times New Roman" panose="02020603050405020304" pitchFamily="18" charset="0"/>
            </a:endParaRPr>
          </a:p>
        </p:txBody>
      </p:sp>
      <p:sp>
        <p:nvSpPr>
          <p:cNvPr id="4" name="Footer Placeholder 1">
            <a:extLst>
              <a:ext uri="{FF2B5EF4-FFF2-40B4-BE49-F238E27FC236}">
                <a16:creationId xmlns:a16="http://schemas.microsoft.com/office/drawing/2014/main" id="{F3502025-719B-F013-4CE1-ADA4CCE175F7}"/>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87560784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373EC7-0798-FB71-4743-782A27A42BAF}"/>
              </a:ext>
            </a:extLst>
          </p:cNvPr>
          <p:cNvSpPr>
            <a:spLocks noGrp="1"/>
          </p:cNvSpPr>
          <p:nvPr>
            <p:ph type="title"/>
          </p:nvPr>
        </p:nvSpPr>
        <p:spPr/>
        <p:txBody>
          <a:bodyPr/>
          <a:lstStyle/>
          <a:p>
            <a:r>
              <a:rPr lang="en-GB"/>
              <a:t>Discussion </a:t>
            </a:r>
            <a:r>
              <a:rPr lang="en-GB" err="1"/>
              <a:t>en</a:t>
            </a:r>
            <a:r>
              <a:rPr lang="en-GB"/>
              <a:t> </a:t>
            </a:r>
            <a:r>
              <a:rPr lang="en-GB" err="1"/>
              <a:t>plénière</a:t>
            </a:r>
            <a:endParaRPr lang="en-GB"/>
          </a:p>
        </p:txBody>
      </p:sp>
      <p:sp>
        <p:nvSpPr>
          <p:cNvPr id="6" name="Content Placeholder 5">
            <a:extLst>
              <a:ext uri="{FF2B5EF4-FFF2-40B4-BE49-F238E27FC236}">
                <a16:creationId xmlns:a16="http://schemas.microsoft.com/office/drawing/2014/main" id="{D1F73114-B018-7814-B949-CFDA63D234F9}"/>
              </a:ext>
            </a:extLst>
          </p:cNvPr>
          <p:cNvSpPr>
            <a:spLocks noGrp="1"/>
          </p:cNvSpPr>
          <p:nvPr>
            <p:ph idx="1"/>
          </p:nvPr>
        </p:nvSpPr>
        <p:spPr>
          <a:xfrm>
            <a:off x="371473" y="1628775"/>
            <a:ext cx="11448000" cy="4689475"/>
          </a:xfrm>
        </p:spPr>
        <p:txBody>
          <a:bodyPr/>
          <a:lstStyle/>
          <a:p>
            <a:pPr lvl="3">
              <a:lnSpc>
                <a:spcPct val="105000"/>
              </a:lnSpc>
              <a:spcAft>
                <a:spcPts val="1000"/>
              </a:spcAft>
              <a:tabLst>
                <a:tab pos="228600" algn="l"/>
                <a:tab pos="457200" algn="l"/>
              </a:tabLst>
              <a:defRPr/>
            </a:pPr>
            <a:r>
              <a:rPr lang="fr-FR" sz="2600">
                <a:solidFill>
                  <a:schemeClr val="accent3"/>
                </a:solidFill>
                <a:latin typeface="Arial" panose="020B0604020202020204" pitchFamily="34" charset="0"/>
                <a:cs typeface="Times New Roman" panose="02020603050405020304" pitchFamily="18" charset="0"/>
              </a:rPr>
              <a:t>Les prestataires de services peuvent-ils mettre en </a:t>
            </a:r>
            <a:br>
              <a:rPr lang="fr-FR" sz="2600">
                <a:solidFill>
                  <a:schemeClr val="accent3"/>
                </a:solidFill>
                <a:latin typeface="Arial" panose="020B0604020202020204" pitchFamily="34" charset="0"/>
                <a:cs typeface="Times New Roman" panose="02020603050405020304" pitchFamily="18" charset="0"/>
              </a:rPr>
            </a:br>
            <a:r>
              <a:rPr lang="fr-FR" sz="2600">
                <a:solidFill>
                  <a:schemeClr val="accent3"/>
                </a:solidFill>
                <a:latin typeface="Arial" panose="020B0604020202020204" pitchFamily="34" charset="0"/>
                <a:cs typeface="Times New Roman" panose="02020603050405020304" pitchFamily="18" charset="0"/>
              </a:rPr>
              <a:t>place des préparations ou des approches transversales </a:t>
            </a:r>
            <a:br>
              <a:rPr lang="fr-FR" sz="2600">
                <a:solidFill>
                  <a:schemeClr val="accent3"/>
                </a:solidFill>
                <a:latin typeface="Arial" panose="020B0604020202020204" pitchFamily="34" charset="0"/>
                <a:cs typeface="Times New Roman" panose="02020603050405020304" pitchFamily="18" charset="0"/>
              </a:rPr>
            </a:br>
            <a:r>
              <a:rPr lang="fr-FR" sz="2600">
                <a:solidFill>
                  <a:schemeClr val="accent3"/>
                </a:solidFill>
                <a:latin typeface="Arial" panose="020B0604020202020204" pitchFamily="34" charset="0"/>
                <a:cs typeface="Times New Roman" panose="02020603050405020304" pitchFamily="18" charset="0"/>
              </a:rPr>
              <a:t>qui bénéficieraient aux personnes présentant plus d’un </a:t>
            </a:r>
            <a:br>
              <a:rPr lang="fr-FR" sz="2600">
                <a:solidFill>
                  <a:schemeClr val="accent3"/>
                </a:solidFill>
                <a:latin typeface="Arial" panose="020B0604020202020204" pitchFamily="34" charset="0"/>
                <a:cs typeface="Times New Roman" panose="02020603050405020304" pitchFamily="18" charset="0"/>
              </a:rPr>
            </a:br>
            <a:r>
              <a:rPr lang="fr-FR" sz="2600">
                <a:solidFill>
                  <a:schemeClr val="accent3"/>
                </a:solidFill>
                <a:latin typeface="Arial" panose="020B0604020202020204" pitchFamily="34" charset="0"/>
                <a:cs typeface="Times New Roman" panose="02020603050405020304" pitchFamily="18" charset="0"/>
              </a:rPr>
              <a:t>type de handicap ?</a:t>
            </a:r>
          </a:p>
          <a:p>
            <a:pPr lvl="3">
              <a:lnSpc>
                <a:spcPct val="105000"/>
              </a:lnSpc>
              <a:spcAft>
                <a:spcPts val="1000"/>
              </a:spcAft>
              <a:tabLst>
                <a:tab pos="228600" algn="l"/>
                <a:tab pos="457200" algn="l"/>
              </a:tabLst>
              <a:defRPr/>
            </a:pPr>
            <a:r>
              <a:rPr lang="fr-FR" sz="2600">
                <a:solidFill>
                  <a:schemeClr val="accent3"/>
                </a:solidFill>
                <a:latin typeface="Arial" panose="020B0604020202020204" pitchFamily="34" charset="0"/>
                <a:cs typeface="Times New Roman" panose="02020603050405020304" pitchFamily="18" charset="0"/>
              </a:rPr>
              <a:t>Une personne peut-elle potentiellement envisager une </a:t>
            </a:r>
            <a:br>
              <a:rPr lang="fr-FR" sz="2600">
                <a:solidFill>
                  <a:schemeClr val="accent3"/>
                </a:solidFill>
                <a:latin typeface="Arial" panose="020B0604020202020204" pitchFamily="34" charset="0"/>
                <a:cs typeface="Times New Roman" panose="02020603050405020304" pitchFamily="18" charset="0"/>
              </a:rPr>
            </a:br>
            <a:r>
              <a:rPr lang="fr-FR" sz="2600">
                <a:solidFill>
                  <a:schemeClr val="accent3"/>
                </a:solidFill>
                <a:latin typeface="Arial" panose="020B0604020202020204" pitchFamily="34" charset="0"/>
                <a:cs typeface="Times New Roman" panose="02020603050405020304" pitchFamily="18" charset="0"/>
              </a:rPr>
              <a:t>solution à la mise en œuvre d’une approche initialement </a:t>
            </a:r>
            <a:br>
              <a:rPr lang="fr-FR" sz="2600">
                <a:solidFill>
                  <a:schemeClr val="accent3"/>
                </a:solidFill>
                <a:latin typeface="Arial" panose="020B0604020202020204" pitchFamily="34" charset="0"/>
                <a:cs typeface="Times New Roman" panose="02020603050405020304" pitchFamily="18" charset="0"/>
              </a:rPr>
            </a:br>
            <a:r>
              <a:rPr lang="fr-FR" sz="2600">
                <a:solidFill>
                  <a:schemeClr val="accent3"/>
                </a:solidFill>
                <a:latin typeface="Arial" panose="020B0604020202020204" pitchFamily="34" charset="0"/>
                <a:cs typeface="Times New Roman" panose="02020603050405020304" pitchFamily="18" charset="0"/>
              </a:rPr>
              <a:t>suggérée comme une priorité absolue mais non réaliste ?</a:t>
            </a:r>
          </a:p>
          <a:p>
            <a:pPr lvl="3">
              <a:lnSpc>
                <a:spcPct val="105000"/>
              </a:lnSpc>
              <a:spcAft>
                <a:spcPts val="1000"/>
              </a:spcAft>
              <a:tabLst>
                <a:tab pos="228600" algn="l"/>
                <a:tab pos="457200" algn="l"/>
              </a:tabLst>
              <a:defRPr/>
            </a:pPr>
            <a:r>
              <a:rPr lang="fr-FR" sz="2600">
                <a:solidFill>
                  <a:schemeClr val="accent3"/>
                </a:solidFill>
                <a:latin typeface="Arial" panose="020B0604020202020204" pitchFamily="34" charset="0"/>
                <a:cs typeface="Times New Roman" panose="02020603050405020304" pitchFamily="18" charset="0"/>
              </a:rPr>
              <a:t>Dans quelle mesure l’accès aux services de SSR est-il </a:t>
            </a:r>
            <a:br>
              <a:rPr lang="fr-FR" sz="2600">
                <a:solidFill>
                  <a:schemeClr val="accent3"/>
                </a:solidFill>
                <a:latin typeface="Arial" panose="020B0604020202020204" pitchFamily="34" charset="0"/>
                <a:cs typeface="Times New Roman" panose="02020603050405020304" pitchFamily="18" charset="0"/>
              </a:rPr>
            </a:br>
            <a:r>
              <a:rPr lang="fr-FR" sz="2600">
                <a:solidFill>
                  <a:schemeClr val="accent3"/>
                </a:solidFill>
                <a:latin typeface="Arial" panose="020B0604020202020204" pitchFamily="34" charset="0"/>
                <a:cs typeface="Times New Roman" panose="02020603050405020304" pitchFamily="18" charset="0"/>
              </a:rPr>
              <a:t>compromis pour les personnes en situation de handicap en </a:t>
            </a:r>
            <a:br>
              <a:rPr lang="fr-FR" sz="2600">
                <a:solidFill>
                  <a:schemeClr val="accent3"/>
                </a:solidFill>
                <a:latin typeface="Arial" panose="020B0604020202020204" pitchFamily="34" charset="0"/>
                <a:cs typeface="Times New Roman" panose="02020603050405020304" pitchFamily="18" charset="0"/>
              </a:rPr>
            </a:br>
            <a:r>
              <a:rPr lang="fr-FR" sz="2600">
                <a:solidFill>
                  <a:schemeClr val="accent3"/>
                </a:solidFill>
                <a:latin typeface="Arial" panose="020B0604020202020204" pitchFamily="34" charset="0"/>
                <a:cs typeface="Times New Roman" panose="02020603050405020304" pitchFamily="18" charset="0"/>
              </a:rPr>
              <a:t>fonction du statut rural/urbain, de l’ethnicité, de la caste ? </a:t>
            </a:r>
          </a:p>
          <a:p>
            <a:endParaRPr lang="en-GB" sz="3600"/>
          </a:p>
        </p:txBody>
      </p:sp>
      <p:sp>
        <p:nvSpPr>
          <p:cNvPr id="2" name="Footer Placeholder 1">
            <a:extLst>
              <a:ext uri="{FF2B5EF4-FFF2-40B4-BE49-F238E27FC236}">
                <a16:creationId xmlns:a16="http://schemas.microsoft.com/office/drawing/2014/main" id="{9FC0569B-AA5B-5A54-7B11-18F9B27DABA6}"/>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58247894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E0C2C9-1865-C3E5-C36E-B5A7F0766B47}"/>
              </a:ext>
            </a:extLst>
          </p:cNvPr>
          <p:cNvSpPr>
            <a:spLocks noGrp="1"/>
          </p:cNvSpPr>
          <p:nvPr>
            <p:ph idx="1"/>
          </p:nvPr>
        </p:nvSpPr>
        <p:spPr>
          <a:xfrm>
            <a:off x="372525" y="368300"/>
            <a:ext cx="11448000" cy="5562600"/>
          </a:xfrm>
        </p:spPr>
        <p:txBody>
          <a:bodyPr/>
          <a:lstStyle/>
          <a:p>
            <a:pPr>
              <a:lnSpc>
                <a:spcPct val="100000"/>
              </a:lnSpc>
              <a:spcBef>
                <a:spcPct val="0"/>
              </a:spcBef>
              <a:spcAft>
                <a:spcPts val="800"/>
              </a:spcAft>
            </a:pPr>
            <a:r>
              <a:rPr lang="en-GB" sz="3400" err="1">
                <a:solidFill>
                  <a:schemeClr val="tx2"/>
                </a:solidFill>
                <a:latin typeface="+mj-lt"/>
                <a:ea typeface="+mj-ea"/>
                <a:cs typeface="+mj-cs"/>
              </a:rPr>
              <a:t>Fournir</a:t>
            </a:r>
            <a:r>
              <a:rPr lang="en-GB" sz="3400">
                <a:solidFill>
                  <a:schemeClr val="tx2"/>
                </a:solidFill>
                <a:latin typeface="+mj-lt"/>
                <a:ea typeface="+mj-ea"/>
                <a:cs typeface="+mj-cs"/>
              </a:rPr>
              <a:t> des </a:t>
            </a:r>
            <a:r>
              <a:rPr lang="en-GB" sz="3400" err="1">
                <a:solidFill>
                  <a:schemeClr val="tx2"/>
                </a:solidFill>
                <a:latin typeface="+mj-lt"/>
                <a:ea typeface="+mj-ea"/>
                <a:cs typeface="+mj-cs"/>
              </a:rPr>
              <a:t>informations</a:t>
            </a:r>
            <a:r>
              <a:rPr lang="en-GB" sz="3400">
                <a:solidFill>
                  <a:schemeClr val="tx2"/>
                </a:solidFill>
                <a:latin typeface="+mj-lt"/>
                <a:ea typeface="+mj-ea"/>
                <a:cs typeface="+mj-cs"/>
              </a:rPr>
              <a:t> </a:t>
            </a:r>
            <a:r>
              <a:rPr lang="en-GB" sz="3400" err="1">
                <a:solidFill>
                  <a:schemeClr val="tx2"/>
                </a:solidFill>
                <a:latin typeface="+mj-lt"/>
                <a:ea typeface="+mj-ea"/>
                <a:cs typeface="+mj-cs"/>
              </a:rPr>
              <a:t>pertinentes</a:t>
            </a:r>
            <a:endParaRPr lang="en-GB" sz="3400">
              <a:solidFill>
                <a:schemeClr val="tx2"/>
              </a:solidFill>
              <a:latin typeface="+mj-lt"/>
              <a:ea typeface="+mj-ea"/>
              <a:cs typeface="+mj-cs"/>
            </a:endParaRPr>
          </a:p>
          <a:p>
            <a:pPr>
              <a:lnSpc>
                <a:spcPct val="110000"/>
              </a:lnSpc>
              <a:spcBef>
                <a:spcPts val="1000"/>
              </a:spcBef>
              <a:spcAft>
                <a:spcPts val="800"/>
              </a:spcAft>
            </a:pPr>
            <a:endParaRPr lang="en-GB" sz="3200" b="1">
              <a:solidFill>
                <a:schemeClr val="tx2"/>
              </a:solidFill>
              <a:effectLst/>
              <a:latin typeface="Arial" panose="020B0604020202020204" pitchFamily="34" charset="0"/>
              <a:ea typeface="MS PGothic" panose="020B0600070205080204" pitchFamily="34" charset="-128"/>
              <a:cs typeface="Arial" panose="020B0604020202020204" pitchFamily="34" charset="0"/>
            </a:endParaRPr>
          </a:p>
          <a:p>
            <a:pPr lvl="3">
              <a:lnSpc>
                <a:spcPct val="105000"/>
              </a:lnSpc>
              <a:spcAft>
                <a:spcPts val="1000"/>
              </a:spcAft>
              <a:tabLst>
                <a:tab pos="228600" algn="l"/>
                <a:tab pos="457200" algn="l"/>
              </a:tabLst>
              <a:defRPr/>
            </a:pPr>
            <a:r>
              <a:rPr lang="fr-FR" sz="2800">
                <a:latin typeface="Arial" panose="020B0604020202020204" pitchFamily="34" charset="0"/>
                <a:cs typeface="Times New Roman" panose="02020603050405020304" pitchFamily="18" charset="0"/>
              </a:rPr>
              <a:t>La personne a-t-elle toutes les informations pertinentes </a:t>
            </a:r>
            <a:br>
              <a:rPr lang="fr-FR" sz="2800">
                <a:latin typeface="Arial" panose="020B0604020202020204" pitchFamily="34" charset="0"/>
                <a:cs typeface="Times New Roman" panose="02020603050405020304" pitchFamily="18" charset="0"/>
              </a:rPr>
            </a:br>
            <a:r>
              <a:rPr lang="fr-FR" sz="2800">
                <a:latin typeface="Arial" panose="020B0604020202020204" pitchFamily="34" charset="0"/>
                <a:cs typeface="Times New Roman" panose="02020603050405020304" pitchFamily="18" charset="0"/>
              </a:rPr>
              <a:t>dont elle a besoin pour prendre une décision spécifique ? </a:t>
            </a:r>
          </a:p>
          <a:p>
            <a:pPr lvl="3">
              <a:lnSpc>
                <a:spcPct val="105000"/>
              </a:lnSpc>
              <a:spcAft>
                <a:spcPts val="1000"/>
              </a:spcAft>
              <a:tabLst>
                <a:tab pos="228600" algn="l"/>
                <a:tab pos="457200" algn="l"/>
              </a:tabLst>
              <a:defRPr/>
            </a:pPr>
            <a:r>
              <a:rPr lang="fr-FR" sz="2800">
                <a:latin typeface="Arial" panose="020B0604020202020204" pitchFamily="34" charset="0"/>
                <a:cs typeface="Times New Roman" panose="02020603050405020304" pitchFamily="18" charset="0"/>
              </a:rPr>
              <a:t>Si des options différentes sont disponibles, a-t-elle </a:t>
            </a:r>
            <a:br>
              <a:rPr lang="fr-FR" sz="2800">
                <a:latin typeface="Arial" panose="020B0604020202020204" pitchFamily="34" charset="0"/>
                <a:cs typeface="Times New Roman" panose="02020603050405020304" pitchFamily="18" charset="0"/>
              </a:rPr>
            </a:br>
            <a:r>
              <a:rPr lang="fr-FR" sz="2800">
                <a:latin typeface="Arial" panose="020B0604020202020204" pitchFamily="34" charset="0"/>
                <a:cs typeface="Times New Roman" panose="02020603050405020304" pitchFamily="18" charset="0"/>
              </a:rPr>
              <a:t>obtenu des informations sur toutes les alternatives, y compris</a:t>
            </a:r>
            <a:br>
              <a:rPr lang="fr-FR" sz="2800">
                <a:latin typeface="Arial" panose="020B0604020202020204" pitchFamily="34" charset="0"/>
                <a:cs typeface="Times New Roman" panose="02020603050405020304" pitchFamily="18" charset="0"/>
              </a:rPr>
            </a:br>
            <a:r>
              <a:rPr lang="fr-FR" sz="2800">
                <a:latin typeface="Arial" panose="020B0604020202020204" pitchFamily="34" charset="0"/>
                <a:cs typeface="Times New Roman" panose="02020603050405020304" pitchFamily="18" charset="0"/>
              </a:rPr>
              <a:t>sur les effets secondaires des médicaments et/ou de </a:t>
            </a:r>
            <a:br>
              <a:rPr lang="fr-FR" sz="2800">
                <a:latin typeface="Arial" panose="020B0604020202020204" pitchFamily="34" charset="0"/>
                <a:cs typeface="Times New Roman" panose="02020603050405020304" pitchFamily="18" charset="0"/>
              </a:rPr>
            </a:br>
            <a:r>
              <a:rPr lang="fr-FR" sz="2800">
                <a:latin typeface="Arial" panose="020B0604020202020204" pitchFamily="34" charset="0"/>
                <a:cs typeface="Times New Roman" panose="02020603050405020304" pitchFamily="18" charset="0"/>
              </a:rPr>
              <a:t>certains traitements ?</a:t>
            </a:r>
          </a:p>
        </p:txBody>
      </p:sp>
      <p:sp>
        <p:nvSpPr>
          <p:cNvPr id="2" name="Footer Placeholder 1">
            <a:extLst>
              <a:ext uri="{FF2B5EF4-FFF2-40B4-BE49-F238E27FC236}">
                <a16:creationId xmlns:a16="http://schemas.microsoft.com/office/drawing/2014/main" id="{1E13CA48-38F8-8CCF-B73D-17A8EA8A0888}"/>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1767946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en-GB" err="1"/>
              <a:t>Approche</a:t>
            </a:r>
            <a:r>
              <a:rPr lang="en-GB"/>
              <a:t> </a:t>
            </a:r>
            <a:r>
              <a:rPr lang="en-GB" err="1"/>
              <a:t>médicale</a:t>
            </a:r>
            <a:r>
              <a:rPr lang="en-GB"/>
              <a:t> du handicap</a:t>
            </a:r>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6077659" y="1387124"/>
            <a:ext cx="5486185" cy="4597750"/>
          </a:xfrm>
        </p:spPr>
        <p:txBody>
          <a:bodyPr/>
          <a:lstStyle/>
          <a:p>
            <a:pPr lvl="3"/>
            <a:r>
              <a:rPr lang="fr-FR" sz="2400"/>
              <a:t>Les personnes en situation de handicap ont </a:t>
            </a:r>
            <a:r>
              <a:rPr lang="fr-FR" sz="2400" b="1">
                <a:solidFill>
                  <a:schemeClr val="tx2"/>
                </a:solidFill>
              </a:rPr>
              <a:t>peu voire aucun </a:t>
            </a:r>
            <a:r>
              <a:rPr lang="fr-FR" sz="2400"/>
              <a:t>droit.</a:t>
            </a:r>
            <a:endParaRPr lang="en-GB" sz="2400"/>
          </a:p>
          <a:p>
            <a:pPr lvl="3"/>
            <a:r>
              <a:rPr lang="fr-FR" sz="2400"/>
              <a:t>Les services spécialisés, la </a:t>
            </a:r>
            <a:r>
              <a:rPr lang="fr-FR" sz="2400" b="1">
                <a:solidFill>
                  <a:schemeClr val="tx2"/>
                </a:solidFill>
              </a:rPr>
              <a:t>ségrégation </a:t>
            </a:r>
            <a:r>
              <a:rPr lang="fr-FR" sz="2400"/>
              <a:t>et l’institutionnalisation, l’exclusion des services médicaux général (et des services éducatifs/d’emploi).</a:t>
            </a:r>
            <a:endParaRPr lang="en-GB" sz="2400"/>
          </a:p>
        </p:txBody>
      </p:sp>
      <p:sp>
        <p:nvSpPr>
          <p:cNvPr id="4" name="Footer Placeholder 4">
            <a:extLst>
              <a:ext uri="{FF2B5EF4-FFF2-40B4-BE49-F238E27FC236}">
                <a16:creationId xmlns:a16="http://schemas.microsoft.com/office/drawing/2014/main" id="{C7D0FE5A-7322-95DE-7270-9C694286028B}"/>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pic>
        <p:nvPicPr>
          <p:cNvPr id="5" name="Picture 4" descr="Une femme en fauteuil roulant devant une clinique. Une infirmière se tient sur les marches de la clinique et dit : &quot;Vous n'êtes pas la bienvenue ici, vous avez un handicap physique et nous ne ">
            <a:extLst>
              <a:ext uri="{FF2B5EF4-FFF2-40B4-BE49-F238E27FC236}">
                <a16:creationId xmlns:a16="http://schemas.microsoft.com/office/drawing/2014/main" id="{81FE7CA2-B92F-A7CB-AECA-ABF75159B3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824"/>
          <a:stretch/>
        </p:blipFill>
        <p:spPr bwMode="auto">
          <a:xfrm>
            <a:off x="371475" y="1412875"/>
            <a:ext cx="5449504" cy="4571999"/>
          </a:xfrm>
          <a:prstGeom prst="rect">
            <a:avLst/>
          </a:prstGeom>
          <a:noFill/>
          <a:ln>
            <a:noFill/>
          </a:ln>
        </p:spPr>
      </p:pic>
    </p:spTree>
    <p:extLst>
      <p:ext uri="{BB962C8B-B14F-4D97-AF65-F5344CB8AC3E}">
        <p14:creationId xmlns:p14="http://schemas.microsoft.com/office/powerpoint/2010/main" val="53383100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E0C2C9-1865-C3E5-C36E-B5A7F0766B47}"/>
              </a:ext>
            </a:extLst>
          </p:cNvPr>
          <p:cNvSpPr>
            <a:spLocks noGrp="1"/>
          </p:cNvSpPr>
          <p:nvPr>
            <p:ph idx="1"/>
          </p:nvPr>
        </p:nvSpPr>
        <p:spPr>
          <a:xfrm>
            <a:off x="372525" y="368299"/>
            <a:ext cx="6328721" cy="6229351"/>
          </a:xfrm>
        </p:spPr>
        <p:txBody>
          <a:bodyPr/>
          <a:lstStyle/>
          <a:p>
            <a:pPr>
              <a:lnSpc>
                <a:spcPct val="110000"/>
              </a:lnSpc>
              <a:spcBef>
                <a:spcPts val="1000"/>
              </a:spcBef>
              <a:spcAft>
                <a:spcPts val="800"/>
              </a:spcAft>
            </a:pPr>
            <a:r>
              <a:rPr lang="en-GB" b="1" err="1">
                <a:solidFill>
                  <a:schemeClr val="tx2"/>
                </a:solidFill>
                <a:effectLst/>
                <a:latin typeface="Arial" panose="020B0604020202020204" pitchFamily="34" charset="0"/>
                <a:ea typeface="MS PGothic" panose="020B0600070205080204" pitchFamily="34" charset="-128"/>
                <a:cs typeface="Arial" panose="020B0604020202020204" pitchFamily="34" charset="0"/>
              </a:rPr>
              <a:t>Communiquer</a:t>
            </a:r>
            <a:r>
              <a:rPr lang="en-GB" b="1">
                <a:solidFill>
                  <a:schemeClr val="tx2"/>
                </a:solidFill>
                <a:effectLst/>
                <a:latin typeface="Arial" panose="020B0604020202020204" pitchFamily="34" charset="0"/>
                <a:ea typeface="MS PGothic" panose="020B0600070205080204" pitchFamily="34" charset="-128"/>
                <a:cs typeface="Arial" panose="020B0604020202020204" pitchFamily="34" charset="0"/>
              </a:rPr>
              <a:t> de manière </a:t>
            </a:r>
            <a:r>
              <a:rPr lang="en-GB" b="1" err="1">
                <a:solidFill>
                  <a:schemeClr val="tx2"/>
                </a:solidFill>
                <a:effectLst/>
                <a:latin typeface="Arial" panose="020B0604020202020204" pitchFamily="34" charset="0"/>
                <a:ea typeface="MS PGothic" panose="020B0600070205080204" pitchFamily="34" charset="-128"/>
                <a:cs typeface="Arial" panose="020B0604020202020204" pitchFamily="34" charset="0"/>
              </a:rPr>
              <a:t>appropriée</a:t>
            </a:r>
            <a:r>
              <a:rPr lang="en-GB" b="1">
                <a:solidFill>
                  <a:schemeClr val="tx2"/>
                </a:solidFill>
                <a:effectLst/>
                <a:latin typeface="Arial" panose="020B0604020202020204" pitchFamily="34" charset="0"/>
                <a:ea typeface="MS PGothic" panose="020B0600070205080204" pitchFamily="34" charset="-128"/>
                <a:cs typeface="Arial" panose="020B0604020202020204" pitchFamily="34" charset="0"/>
              </a:rPr>
              <a:t> </a:t>
            </a:r>
          </a:p>
          <a:p>
            <a:pPr marL="457200" indent="-457200">
              <a:lnSpc>
                <a:spcPct val="110000"/>
              </a:lnSpc>
              <a:spcBef>
                <a:spcPts val="1000"/>
              </a:spcBef>
              <a:spcAft>
                <a:spcPts val="800"/>
              </a:spcAft>
              <a:buFont typeface="Arial" panose="020B0604020202020204" pitchFamily="34" charset="0"/>
              <a:buChar char="•"/>
            </a:pPr>
            <a:endParaRPr lang="fr-FR" sz="2400" b="0">
              <a:latin typeface="Arial" panose="020B0604020202020204" pitchFamily="34" charset="0"/>
              <a:cs typeface="Times New Roman" panose="02020603050405020304" pitchFamily="18" charset="0"/>
            </a:endParaRPr>
          </a:p>
          <a:p>
            <a:pPr marL="457200" indent="-457200">
              <a:lnSpc>
                <a:spcPct val="110000"/>
              </a:lnSpc>
              <a:spcBef>
                <a:spcPts val="1000"/>
              </a:spcBef>
              <a:spcAft>
                <a:spcPts val="800"/>
              </a:spcAft>
              <a:buFont typeface="Arial" panose="020B0604020202020204" pitchFamily="34" charset="0"/>
              <a:buChar char="•"/>
            </a:pPr>
            <a:r>
              <a:rPr lang="fr-FR" sz="2400" b="0">
                <a:latin typeface="Arial" panose="020B0604020202020204" pitchFamily="34" charset="0"/>
                <a:cs typeface="Times New Roman" panose="02020603050405020304" pitchFamily="18" charset="0"/>
              </a:rPr>
              <a:t>Les informations pourraient-elles être expliquées ou présentées d'une manière plus facile à comprendre pour le client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(par exemple, en utilisant un langage simple ou des aides visuelles) ? </a:t>
            </a:r>
          </a:p>
          <a:p>
            <a:pPr marL="457200" indent="-457200">
              <a:lnSpc>
                <a:spcPct val="110000"/>
              </a:lnSpc>
              <a:spcBef>
                <a:spcPts val="1000"/>
              </a:spcBef>
              <a:spcAft>
                <a:spcPts val="800"/>
              </a:spcAft>
              <a:buFont typeface="Arial" panose="020B0604020202020204" pitchFamily="34" charset="0"/>
              <a:buChar char="•"/>
            </a:pPr>
            <a:r>
              <a:rPr lang="fr-FR" sz="2400" b="0">
                <a:latin typeface="Arial" panose="020B0604020202020204" pitchFamily="34" charset="0"/>
                <a:cs typeface="Times New Roman" panose="02020603050405020304" pitchFamily="18" charset="0"/>
              </a:rPr>
              <a:t>Différentes méthodes de communication ont-elles été explorées si nécessaire,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y compris la communication non verbale ?</a:t>
            </a:r>
          </a:p>
        </p:txBody>
      </p:sp>
      <p:pic>
        <p:nvPicPr>
          <p:cNvPr id="2" name="Picture 1" descr="Une main montrant un dépliant avec des illustrations de différentes méthodes contraceptives">
            <a:extLst>
              <a:ext uri="{FF2B5EF4-FFF2-40B4-BE49-F238E27FC236}">
                <a16:creationId xmlns:a16="http://schemas.microsoft.com/office/drawing/2014/main" id="{0C3725F8-6FD8-7B79-BFD7-049540C6F8A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008" r="19647"/>
          <a:stretch/>
        </p:blipFill>
        <p:spPr bwMode="auto">
          <a:xfrm>
            <a:off x="7222960" y="1637302"/>
            <a:ext cx="4597565" cy="3583396"/>
          </a:xfrm>
          <a:prstGeom prst="rect">
            <a:avLst/>
          </a:prstGeom>
          <a:noFill/>
          <a:ln>
            <a:noFill/>
          </a:ln>
          <a:extLst>
            <a:ext uri="{53640926-AAD7-44D8-BBD7-CCE9431645EC}">
              <a14:shadowObscured xmlns:a14="http://schemas.microsoft.com/office/drawing/2010/main"/>
            </a:ext>
          </a:extLst>
        </p:spPr>
      </p:pic>
      <p:sp>
        <p:nvSpPr>
          <p:cNvPr id="5" name="Footer Placeholder 1">
            <a:extLst>
              <a:ext uri="{FF2B5EF4-FFF2-40B4-BE49-F238E27FC236}">
                <a16:creationId xmlns:a16="http://schemas.microsoft.com/office/drawing/2014/main" id="{D40583B3-1F64-8165-8A74-0EA9DE04A7EA}"/>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121032326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E0C2C9-1865-C3E5-C36E-B5A7F0766B47}"/>
              </a:ext>
            </a:extLst>
          </p:cNvPr>
          <p:cNvSpPr>
            <a:spLocks noGrp="1"/>
          </p:cNvSpPr>
          <p:nvPr>
            <p:ph idx="1"/>
          </p:nvPr>
        </p:nvSpPr>
        <p:spPr>
          <a:xfrm>
            <a:off x="372525" y="368299"/>
            <a:ext cx="6328721" cy="6229351"/>
          </a:xfrm>
        </p:spPr>
        <p:txBody>
          <a:bodyPr/>
          <a:lstStyle/>
          <a:p>
            <a:pPr>
              <a:lnSpc>
                <a:spcPct val="110000"/>
              </a:lnSpc>
              <a:spcBef>
                <a:spcPts val="1000"/>
              </a:spcBef>
              <a:spcAft>
                <a:spcPts val="800"/>
              </a:spcAft>
            </a:pPr>
            <a:r>
              <a:rPr lang="en-GB" b="1" err="1">
                <a:solidFill>
                  <a:schemeClr val="tx2"/>
                </a:solidFill>
                <a:effectLst/>
                <a:latin typeface="Arial" panose="020B0604020202020204" pitchFamily="34" charset="0"/>
                <a:ea typeface="MS PGothic" panose="020B0600070205080204" pitchFamily="34" charset="-128"/>
                <a:cs typeface="Arial" panose="020B0604020202020204" pitchFamily="34" charset="0"/>
              </a:rPr>
              <a:t>Communiquer</a:t>
            </a:r>
            <a:r>
              <a:rPr lang="en-GB" b="1">
                <a:solidFill>
                  <a:schemeClr val="tx2"/>
                </a:solidFill>
                <a:effectLst/>
                <a:latin typeface="Arial" panose="020B0604020202020204" pitchFamily="34" charset="0"/>
                <a:ea typeface="MS PGothic" panose="020B0600070205080204" pitchFamily="34" charset="-128"/>
                <a:cs typeface="Arial" panose="020B0604020202020204" pitchFamily="34" charset="0"/>
              </a:rPr>
              <a:t> de manière </a:t>
            </a:r>
            <a:r>
              <a:rPr lang="en-GB" b="1" err="1">
                <a:solidFill>
                  <a:schemeClr val="tx2"/>
                </a:solidFill>
                <a:effectLst/>
                <a:latin typeface="Arial" panose="020B0604020202020204" pitchFamily="34" charset="0"/>
                <a:ea typeface="MS PGothic" panose="020B0600070205080204" pitchFamily="34" charset="-128"/>
                <a:cs typeface="Arial" panose="020B0604020202020204" pitchFamily="34" charset="0"/>
              </a:rPr>
              <a:t>appropriée</a:t>
            </a:r>
            <a:r>
              <a:rPr lang="en-GB" b="1">
                <a:solidFill>
                  <a:schemeClr val="tx2"/>
                </a:solidFill>
                <a:effectLst/>
                <a:latin typeface="Arial" panose="020B0604020202020204" pitchFamily="34" charset="0"/>
                <a:ea typeface="MS PGothic" panose="020B0600070205080204" pitchFamily="34" charset="-128"/>
                <a:cs typeface="Arial" panose="020B0604020202020204" pitchFamily="34" charset="0"/>
              </a:rPr>
              <a:t> </a:t>
            </a:r>
          </a:p>
          <a:p>
            <a:pPr marL="457200" indent="-457200">
              <a:lnSpc>
                <a:spcPct val="110000"/>
              </a:lnSpc>
              <a:spcBef>
                <a:spcPts val="1000"/>
              </a:spcBef>
              <a:spcAft>
                <a:spcPts val="800"/>
              </a:spcAft>
              <a:buFont typeface="Arial" panose="020B0604020202020204" pitchFamily="34" charset="0"/>
              <a:buChar char="•"/>
            </a:pPr>
            <a:endParaRPr lang="fr-FR" sz="2400" b="0">
              <a:latin typeface="Arial" panose="020B0604020202020204" pitchFamily="34" charset="0"/>
              <a:cs typeface="Times New Roman" panose="02020603050405020304" pitchFamily="18" charset="0"/>
            </a:endParaRPr>
          </a:p>
          <a:p>
            <a:pPr marL="457200" indent="-457200">
              <a:lnSpc>
                <a:spcPct val="110000"/>
              </a:lnSpc>
              <a:spcBef>
                <a:spcPts val="1000"/>
              </a:spcBef>
              <a:spcAft>
                <a:spcPts val="800"/>
              </a:spcAft>
              <a:buFont typeface="Arial" panose="020B0604020202020204" pitchFamily="34" charset="0"/>
              <a:buChar char="•"/>
            </a:pPr>
            <a:r>
              <a:rPr lang="fr-FR" sz="2400" b="0">
                <a:latin typeface="Arial" panose="020B0604020202020204" pitchFamily="34" charset="0"/>
                <a:cs typeface="Times New Roman" panose="02020603050405020304" pitchFamily="18" charset="0"/>
              </a:rPr>
              <a:t>Quelqu'un d'autre pourrait-il aider à la communication (par exemple, un membre de la famille, un travailleur social, un interprète en langue des signes, un orthophoniste ou un avocat) ? </a:t>
            </a:r>
            <a:r>
              <a:rPr lang="en-GB" sz="2400" b="0">
                <a:effectLst/>
                <a:latin typeface="Arial" panose="020B0604020202020204" pitchFamily="34" charset="0"/>
                <a:ea typeface="Arial" panose="020B0604020202020204" pitchFamily="34" charset="0"/>
                <a:cs typeface="Arial" panose="020B0604020202020204" pitchFamily="34" charset="0"/>
              </a:rPr>
              <a:t> </a:t>
            </a:r>
            <a:endParaRPr lang="en-GB" sz="2400" b="0"/>
          </a:p>
        </p:txBody>
      </p:sp>
      <p:pic>
        <p:nvPicPr>
          <p:cNvPr id="2" name="Picture 1" descr="Une main montrant un dépliant avec des illustrations de différentes méthodes contraceptives">
            <a:extLst>
              <a:ext uri="{FF2B5EF4-FFF2-40B4-BE49-F238E27FC236}">
                <a16:creationId xmlns:a16="http://schemas.microsoft.com/office/drawing/2014/main" id="{0C3725F8-6FD8-7B79-BFD7-049540C6F8A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008" r="19647"/>
          <a:stretch/>
        </p:blipFill>
        <p:spPr bwMode="auto">
          <a:xfrm>
            <a:off x="7222960" y="1637302"/>
            <a:ext cx="4597565" cy="3583396"/>
          </a:xfrm>
          <a:prstGeom prst="rect">
            <a:avLst/>
          </a:prstGeom>
          <a:noFill/>
          <a:ln>
            <a:noFill/>
          </a:ln>
          <a:extLst>
            <a:ext uri="{53640926-AAD7-44D8-BBD7-CCE9431645EC}">
              <a14:shadowObscured xmlns:a14="http://schemas.microsoft.com/office/drawing/2010/main"/>
            </a:ext>
          </a:extLst>
        </p:spPr>
      </p:pic>
      <p:sp>
        <p:nvSpPr>
          <p:cNvPr id="5" name="Footer Placeholder 1">
            <a:extLst>
              <a:ext uri="{FF2B5EF4-FFF2-40B4-BE49-F238E27FC236}">
                <a16:creationId xmlns:a16="http://schemas.microsoft.com/office/drawing/2014/main" id="{D40583B3-1F64-8165-8A74-0EA9DE04A7EA}"/>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132677108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F51167-D556-B002-9CA6-585B6F80E1DC}"/>
              </a:ext>
            </a:extLst>
          </p:cNvPr>
          <p:cNvSpPr>
            <a:spLocks noGrp="1"/>
          </p:cNvSpPr>
          <p:nvPr>
            <p:ph idx="1"/>
          </p:nvPr>
        </p:nvSpPr>
        <p:spPr>
          <a:xfrm>
            <a:off x="371475" y="368300"/>
            <a:ext cx="11448000" cy="5251450"/>
          </a:xfrm>
        </p:spPr>
        <p:txBody>
          <a:bodyPr/>
          <a:lstStyle/>
          <a:p>
            <a:pPr>
              <a:lnSpc>
                <a:spcPct val="110000"/>
              </a:lnSpc>
              <a:spcBef>
                <a:spcPts val="1000"/>
              </a:spcBef>
              <a:spcAft>
                <a:spcPts val="800"/>
              </a:spcAft>
            </a:pPr>
            <a:r>
              <a:rPr lang="fr-FR" sz="3200" b="1">
                <a:solidFill>
                  <a:schemeClr val="tx2"/>
                </a:solidFill>
                <a:effectLst/>
                <a:latin typeface="Arial" panose="020B0604020202020204" pitchFamily="34" charset="0"/>
                <a:ea typeface="MS PGothic" panose="020B0600070205080204" pitchFamily="34" charset="-128"/>
                <a:cs typeface="Arial" panose="020B0604020202020204" pitchFamily="34" charset="0"/>
              </a:rPr>
              <a:t>Mettre la personne à l’aise </a:t>
            </a:r>
            <a:endParaRPr lang="en-GB" sz="3200">
              <a:solidFill>
                <a:schemeClr val="tx2"/>
              </a:solidFill>
              <a:latin typeface="Arial" panose="020B0604020202020204" pitchFamily="34" charset="0"/>
              <a:ea typeface="MS PGothic" panose="020B0600070205080204" pitchFamily="34" charset="-128"/>
              <a:cs typeface="Arial" panose="020B0604020202020204" pitchFamily="34" charset="0"/>
            </a:endParaRPr>
          </a:p>
          <a:p>
            <a:pPr>
              <a:lnSpc>
                <a:spcPct val="110000"/>
              </a:lnSpc>
              <a:spcBef>
                <a:spcPts val="1000"/>
              </a:spcBef>
              <a:spcAft>
                <a:spcPts val="800"/>
              </a:spcAft>
            </a:pPr>
            <a:endParaRPr lang="en-GB" sz="3200" b="1">
              <a:solidFill>
                <a:schemeClr val="tx2"/>
              </a:solidFill>
              <a:effectLst/>
              <a:latin typeface="Arial" panose="020B0604020202020204" pitchFamily="34" charset="0"/>
              <a:ea typeface="MS PGothic" panose="020B0600070205080204" pitchFamily="34" charset="-128"/>
              <a:cs typeface="Arial" panose="020B0604020202020204" pitchFamily="34" charset="0"/>
            </a:endParaRP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Y a-t-il des moments particuliers durant lesquels la personne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comprend mieux ? </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Y a-t-il des lieux particuliers où elle peut se sentir plus à l’aise ? </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Est-ce que la décision peut être reportée pour voir si la personne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peut prendre une décision plus tard quand les circonstances s’y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prêtent davantage pour elle ? </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Est-ce qu’une autre personne aide ou appuie la personne pour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faire des choix ou exprimer une opinion ? </a:t>
            </a:r>
          </a:p>
          <a:p>
            <a:endParaRPr lang="en-GB"/>
          </a:p>
        </p:txBody>
      </p:sp>
      <p:sp>
        <p:nvSpPr>
          <p:cNvPr id="2" name="Footer Placeholder 1">
            <a:extLst>
              <a:ext uri="{FF2B5EF4-FFF2-40B4-BE49-F238E27FC236}">
                <a16:creationId xmlns:a16="http://schemas.microsoft.com/office/drawing/2014/main" id="{D9B14D76-619F-C93E-BD5E-032F46FAA81A}"/>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54604363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solidFill>
                  <a:schemeClr val="accent5"/>
                </a:solidFill>
              </a:rPr>
              <a:t> </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11449050" cy="4124896"/>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Pour que les prestataires de SSR soient en mesure de soutenir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au mieux le consentement éclairé volontaire des personnes en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situation de handicap, la préparation est importante</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La première fois qu’</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se présente à un service,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 prestataire doit prendre note de toute exigence raisonnable en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matière d’accueil pour des visites ultérieures</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Le prestataire peut se préparer pour que le rendez-vous se déroule</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 normalement, pour fournir des informations pertinentes et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communiquer de la meilleure manière possible afin d’aider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l’utilisateur-</a:t>
            </a:r>
            <a:r>
              <a:rPr lang="fr-FR" sz="2400" err="1">
                <a:latin typeface="Arial" panose="020B0604020202020204" pitchFamily="34" charset="0"/>
                <a:cs typeface="Times New Roman" panose="02020603050405020304" pitchFamily="18" charset="0"/>
              </a:rPr>
              <a:t>trice</a:t>
            </a:r>
            <a:r>
              <a:rPr lang="fr-FR" sz="2400">
                <a:latin typeface="Arial" panose="020B0604020202020204" pitchFamily="34" charset="0"/>
                <a:cs typeface="Times New Roman" panose="02020603050405020304" pitchFamily="18" charset="0"/>
              </a:rPr>
              <a:t>  des services par rapport à la SDSR</a:t>
            </a:r>
          </a:p>
          <a:p>
            <a:pPr marL="0" lvl="3" indent="0">
              <a:lnSpc>
                <a:spcPct val="105000"/>
              </a:lnSpc>
              <a:spcAft>
                <a:spcPts val="1000"/>
              </a:spcAft>
              <a:buNone/>
              <a:defRPr/>
            </a:pPr>
            <a:endParaRPr lang="en-GB" sz="2400">
              <a:latin typeface="Arial" panose="020B060402020202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1">
            <a:extLst>
              <a:ext uri="{FF2B5EF4-FFF2-40B4-BE49-F238E27FC236}">
                <a16:creationId xmlns:a16="http://schemas.microsoft.com/office/drawing/2014/main" id="{3CAA3FC4-5272-4F0C-3162-893A47194E1C}"/>
              </a:ext>
            </a:extLst>
          </p:cNvPr>
          <p:cNvSpPr>
            <a:spLocks noGrp="1"/>
          </p:cNvSpPr>
          <p:nvPr>
            <p:ph type="ftr" sz="quarter" idx="11"/>
          </p:nvPr>
        </p:nvSpPr>
        <p:spPr>
          <a:xfrm>
            <a:off x="371473" y="6236482"/>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84893985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1525385"/>
            <a:ext cx="8748462" cy="3951729"/>
          </a:xfrm>
        </p:spPr>
        <p:txBody>
          <a:bodyPr/>
          <a:lstStyle/>
          <a:p>
            <a:br>
              <a:rPr lang="en-GB" sz="5400"/>
            </a:br>
            <a:br>
              <a:rPr lang="en-GB" sz="5400"/>
            </a:br>
            <a:r>
              <a:rPr lang="en-GB" sz="5400"/>
              <a:t>‘</a:t>
            </a:r>
            <a:br>
              <a:rPr lang="en-GB" sz="5400"/>
            </a:br>
            <a:br>
              <a:rPr lang="en-GB" sz="5400"/>
            </a:br>
            <a:br>
              <a:rPr lang="en-GB" sz="5400"/>
            </a:br>
            <a:br>
              <a:rPr lang="en-GB" sz="5400"/>
            </a:br>
            <a:br>
              <a:rPr lang="en-GB" sz="5400"/>
            </a:br>
            <a:br>
              <a:rPr lang="en-GB" sz="5400"/>
            </a:br>
            <a:br>
              <a:rPr lang="en-GB" sz="5400"/>
            </a:br>
            <a:br>
              <a:rPr lang="en-GB" sz="5400"/>
            </a:br>
            <a:br>
              <a:rPr lang="en-GB" sz="5400"/>
            </a:br>
            <a:br>
              <a:rPr lang="en-GB" sz="5400"/>
            </a:br>
            <a:br>
              <a:rPr lang="en-GB" sz="5400"/>
            </a:br>
            <a:br>
              <a:rPr lang="en-GB" sz="5400"/>
            </a:br>
            <a:br>
              <a:rPr lang="en-GB" sz="5400"/>
            </a:br>
            <a:br>
              <a:rPr lang="en-GB" sz="5400"/>
            </a:br>
            <a:r>
              <a:rPr lang="fr-FR" sz="4800"/>
              <a:t>Étape 2 du processus de consentement éclairé : Méthodes de communication accessibles pour le partage d’informations</a:t>
            </a:r>
            <a:endParaRPr lang="en-GB" sz="5400"/>
          </a:p>
        </p:txBody>
      </p:sp>
    </p:spTree>
    <p:extLst>
      <p:ext uri="{BB962C8B-B14F-4D97-AF65-F5344CB8AC3E}">
        <p14:creationId xmlns:p14="http://schemas.microsoft.com/office/powerpoint/2010/main" val="105885739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DCC85AC-59DD-47D4-0174-4A4FF09E2150}"/>
              </a:ext>
            </a:extLst>
          </p:cNvPr>
          <p:cNvSpPr>
            <a:spLocks noGrp="1"/>
          </p:cNvSpPr>
          <p:nvPr>
            <p:ph sz="quarter" idx="12"/>
          </p:nvPr>
        </p:nvSpPr>
        <p:spPr>
          <a:xfrm>
            <a:off x="1260718" y="2371418"/>
            <a:ext cx="8746882" cy="3349778"/>
          </a:xfrm>
        </p:spPr>
        <p:txBody>
          <a:body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Donnez aux clients de tous types de handicaps le droit de choisir s'ils veulent ou non une contraception</a:t>
            </a:r>
            <a:r>
              <a:rPr lang="en-GB" sz="2400">
                <a:latin typeface="Arial" panose="020B0604020202020204" pitchFamily="34" charset="0"/>
                <a:cs typeface="Times New Roman" panose="02020603050405020304" pitchFamily="18" charset="0"/>
              </a:rPr>
              <a:t>.</a:t>
            </a:r>
          </a:p>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Engagez toujours un dialogue direct avec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quel que soit leur type de handicap. Demandez toujours au/a 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quel est leur mode de communication préféré. Ne vous adressez pas à un membre de sa famille ou à son assistant.</a:t>
            </a:r>
          </a:p>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Utilisez des moyens visuels tels que des images, faites des gestes et écrivez des informations pour communiquer avec des client-e-s ayant différents types de handicaps</a:t>
            </a:r>
            <a:r>
              <a:rPr lang="en-GB" sz="2400">
                <a:latin typeface="Arial" panose="020B0604020202020204" pitchFamily="34" charset="0"/>
                <a:cs typeface="Times New Roman" panose="02020603050405020304" pitchFamily="18" charset="0"/>
              </a:rPr>
              <a:t>. </a:t>
            </a:r>
          </a:p>
        </p:txBody>
      </p:sp>
      <p:sp>
        <p:nvSpPr>
          <p:cNvPr id="6" name="Title 1">
            <a:extLst>
              <a:ext uri="{FF2B5EF4-FFF2-40B4-BE49-F238E27FC236}">
                <a16:creationId xmlns:a16="http://schemas.microsoft.com/office/drawing/2014/main" id="{1BDEF497-097A-D9F8-A149-E5C0A20EE51D}"/>
              </a:ext>
            </a:extLst>
          </p:cNvPr>
          <p:cNvSpPr>
            <a:spLocks noGrp="1"/>
          </p:cNvSpPr>
          <p:nvPr>
            <p:ph type="title"/>
          </p:nvPr>
        </p:nvSpPr>
        <p:spPr>
          <a:xfrm>
            <a:off x="371475" y="365125"/>
            <a:ext cx="11449050" cy="1047750"/>
          </a:xfrm>
        </p:spPr>
        <p:txBody>
          <a:bodyPr/>
          <a:lstStyle/>
          <a:p>
            <a:r>
              <a:rPr lang="fr-FR"/>
              <a:t>Communiquer avec les clients : à faire</a:t>
            </a:r>
            <a:endParaRPr lang="en-GB"/>
          </a:p>
        </p:txBody>
      </p:sp>
      <p:grpSp>
        <p:nvGrpSpPr>
          <p:cNvPr id="2" name="Group 1">
            <a:extLst>
              <a:ext uri="{FF2B5EF4-FFF2-40B4-BE49-F238E27FC236}">
                <a16:creationId xmlns:a16="http://schemas.microsoft.com/office/drawing/2014/main" id="{37FF63B7-8E0D-6EFC-74A0-CF3770840453}"/>
              </a:ext>
              <a:ext uri="{C183D7F6-B498-43B3-948B-1728B52AA6E4}">
                <adec:decorative xmlns:adec="http://schemas.microsoft.com/office/drawing/2017/decorative" val="1"/>
              </a:ext>
            </a:extLst>
          </p:cNvPr>
          <p:cNvGrpSpPr/>
          <p:nvPr/>
        </p:nvGrpSpPr>
        <p:grpSpPr>
          <a:xfrm>
            <a:off x="384234" y="1412875"/>
            <a:ext cx="748616" cy="745534"/>
            <a:chOff x="0" y="0"/>
            <a:chExt cx="1143000" cy="1143000"/>
          </a:xfrm>
        </p:grpSpPr>
        <p:sp>
          <p:nvSpPr>
            <p:cNvPr id="3" name="Freeform: Shape 2">
              <a:extLst>
                <a:ext uri="{FF2B5EF4-FFF2-40B4-BE49-F238E27FC236}">
                  <a16:creationId xmlns:a16="http://schemas.microsoft.com/office/drawing/2014/main" id="{B74634B5-E1FA-2584-C396-C368B89F8E9D}"/>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B7524FAB-F8C6-1C18-A78B-3A2DC9608713}"/>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11" name="Group 10">
            <a:extLst>
              <a:ext uri="{FF2B5EF4-FFF2-40B4-BE49-F238E27FC236}">
                <a16:creationId xmlns:a16="http://schemas.microsoft.com/office/drawing/2014/main" id="{382C7E7A-8D2D-1405-91E6-445BB3A64288}"/>
              </a:ext>
              <a:ext uri="{C183D7F6-B498-43B3-948B-1728B52AA6E4}">
                <adec:decorative xmlns:adec="http://schemas.microsoft.com/office/drawing/2017/decorative" val="1"/>
              </a:ext>
            </a:extLst>
          </p:cNvPr>
          <p:cNvGrpSpPr/>
          <p:nvPr/>
        </p:nvGrpSpPr>
        <p:grpSpPr>
          <a:xfrm>
            <a:off x="387204" y="2346267"/>
            <a:ext cx="748616" cy="745534"/>
            <a:chOff x="0" y="0"/>
            <a:chExt cx="1143000" cy="1143000"/>
          </a:xfrm>
        </p:grpSpPr>
        <p:sp>
          <p:nvSpPr>
            <p:cNvPr id="12" name="Freeform: Shape 11">
              <a:extLst>
                <a:ext uri="{FF2B5EF4-FFF2-40B4-BE49-F238E27FC236}">
                  <a16:creationId xmlns:a16="http://schemas.microsoft.com/office/drawing/2014/main" id="{2326F36D-EB89-7664-862A-B53C205AD5B6}"/>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47CB63EF-CA21-A41B-C0EB-6933843061F5}"/>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14" name="Group 13">
            <a:extLst>
              <a:ext uri="{FF2B5EF4-FFF2-40B4-BE49-F238E27FC236}">
                <a16:creationId xmlns:a16="http://schemas.microsoft.com/office/drawing/2014/main" id="{092ED8C5-C33F-2DAD-A012-6BB847D3DAA9}"/>
              </a:ext>
              <a:ext uri="{C183D7F6-B498-43B3-948B-1728B52AA6E4}">
                <adec:decorative xmlns:adec="http://schemas.microsoft.com/office/drawing/2017/decorative" val="1"/>
              </a:ext>
            </a:extLst>
          </p:cNvPr>
          <p:cNvGrpSpPr/>
          <p:nvPr/>
        </p:nvGrpSpPr>
        <p:grpSpPr>
          <a:xfrm>
            <a:off x="384234" y="3300773"/>
            <a:ext cx="748616" cy="745534"/>
            <a:chOff x="0" y="0"/>
            <a:chExt cx="1143000" cy="1143000"/>
          </a:xfrm>
        </p:grpSpPr>
        <p:sp>
          <p:nvSpPr>
            <p:cNvPr id="15" name="Freeform: Shape 14">
              <a:extLst>
                <a:ext uri="{FF2B5EF4-FFF2-40B4-BE49-F238E27FC236}">
                  <a16:creationId xmlns:a16="http://schemas.microsoft.com/office/drawing/2014/main" id="{8240908A-36EE-7DED-14F2-AB855E61EDA3}"/>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DAB30CB0-F708-7BE2-6DE9-735667C58256}"/>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17" name="Group 16">
            <a:extLst>
              <a:ext uri="{FF2B5EF4-FFF2-40B4-BE49-F238E27FC236}">
                <a16:creationId xmlns:a16="http://schemas.microsoft.com/office/drawing/2014/main" id="{5B51D539-3A04-FD74-E127-DE2431625F33}"/>
              </a:ext>
              <a:ext uri="{C183D7F6-B498-43B3-948B-1728B52AA6E4}">
                <adec:decorative xmlns:adec="http://schemas.microsoft.com/office/drawing/2017/decorative" val="1"/>
              </a:ext>
            </a:extLst>
          </p:cNvPr>
          <p:cNvGrpSpPr/>
          <p:nvPr/>
        </p:nvGrpSpPr>
        <p:grpSpPr>
          <a:xfrm>
            <a:off x="387204" y="4902078"/>
            <a:ext cx="748616" cy="745534"/>
            <a:chOff x="0" y="0"/>
            <a:chExt cx="1143000" cy="1143000"/>
          </a:xfrm>
        </p:grpSpPr>
        <p:sp>
          <p:nvSpPr>
            <p:cNvPr id="18" name="Freeform: Shape 17">
              <a:extLst>
                <a:ext uri="{FF2B5EF4-FFF2-40B4-BE49-F238E27FC236}">
                  <a16:creationId xmlns:a16="http://schemas.microsoft.com/office/drawing/2014/main" id="{9EEB019A-7E46-B5B3-A835-F6E1C70C3C11}"/>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ED4908C3-50AB-9DFB-D43D-B314A78FF15E}"/>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sp>
        <p:nvSpPr>
          <p:cNvPr id="20" name="Content Placeholder 3">
            <a:extLst>
              <a:ext uri="{FF2B5EF4-FFF2-40B4-BE49-F238E27FC236}">
                <a16:creationId xmlns:a16="http://schemas.microsoft.com/office/drawing/2014/main" id="{E8B52854-F60F-6651-5938-81FB27C4146B}"/>
              </a:ext>
            </a:extLst>
          </p:cNvPr>
          <p:cNvSpPr txBox="1">
            <a:spLocks/>
          </p:cNvSpPr>
          <p:nvPr/>
        </p:nvSpPr>
        <p:spPr>
          <a:xfrm>
            <a:off x="1260718" y="1477241"/>
            <a:ext cx="9795462" cy="745533"/>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Traitez les client-e-s ayant tous types de handicaps comme</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n'importe qui d'autre</a:t>
            </a:r>
            <a:endParaRPr lang="en-GB" sz="2400">
              <a:latin typeface="Arial" panose="020B0604020202020204" pitchFamily="34" charset="0"/>
              <a:cs typeface="Times New Roman" panose="02020603050405020304" pitchFamily="18" charset="0"/>
            </a:endParaRPr>
          </a:p>
        </p:txBody>
      </p:sp>
      <p:sp>
        <p:nvSpPr>
          <p:cNvPr id="8" name="Footer Placeholder 1">
            <a:extLst>
              <a:ext uri="{FF2B5EF4-FFF2-40B4-BE49-F238E27FC236}">
                <a16:creationId xmlns:a16="http://schemas.microsoft.com/office/drawing/2014/main" id="{0704A6E1-9594-1F0D-89E1-462A250E4335}"/>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26961601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DCC85AC-59DD-47D4-0174-4A4FF09E2150}"/>
              </a:ext>
            </a:extLst>
          </p:cNvPr>
          <p:cNvSpPr>
            <a:spLocks noGrp="1"/>
          </p:cNvSpPr>
          <p:nvPr>
            <p:ph sz="quarter" idx="12"/>
          </p:nvPr>
        </p:nvSpPr>
        <p:spPr>
          <a:xfrm>
            <a:off x="1233377" y="1412875"/>
            <a:ext cx="9485423" cy="850900"/>
          </a:xfrm>
        </p:spPr>
        <p:txBody>
          <a:body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Utilisez des mots simples que la plupart des clients connaissent. Si vous devez utiliser un mot complexe, expliquez-le de manière simple et claire</a:t>
            </a:r>
            <a:r>
              <a:rPr lang="en-GB" sz="2400">
                <a:latin typeface="Arial" panose="020B0604020202020204" pitchFamily="34" charset="0"/>
                <a:cs typeface="Times New Roman" panose="02020603050405020304" pitchFamily="18" charset="0"/>
              </a:rPr>
              <a:t>. </a:t>
            </a:r>
          </a:p>
        </p:txBody>
      </p:sp>
      <p:sp>
        <p:nvSpPr>
          <p:cNvPr id="6" name="Title 1">
            <a:extLst>
              <a:ext uri="{FF2B5EF4-FFF2-40B4-BE49-F238E27FC236}">
                <a16:creationId xmlns:a16="http://schemas.microsoft.com/office/drawing/2014/main" id="{1BDEF497-097A-D9F8-A149-E5C0A20EE51D}"/>
              </a:ext>
            </a:extLst>
          </p:cNvPr>
          <p:cNvSpPr>
            <a:spLocks noGrp="1"/>
          </p:cNvSpPr>
          <p:nvPr>
            <p:ph type="title"/>
          </p:nvPr>
        </p:nvSpPr>
        <p:spPr>
          <a:xfrm>
            <a:off x="371475" y="365125"/>
            <a:ext cx="11449050" cy="1047750"/>
          </a:xfrm>
        </p:spPr>
        <p:txBody>
          <a:bodyPr/>
          <a:lstStyle/>
          <a:p>
            <a:r>
              <a:rPr lang="fr-FR"/>
              <a:t>Communiquer avec les clients : à faire</a:t>
            </a:r>
            <a:br>
              <a:rPr lang="en-GB"/>
            </a:br>
            <a:endParaRPr lang="en-GB"/>
          </a:p>
        </p:txBody>
      </p:sp>
      <p:grpSp>
        <p:nvGrpSpPr>
          <p:cNvPr id="7" name="Group 6">
            <a:extLst>
              <a:ext uri="{FF2B5EF4-FFF2-40B4-BE49-F238E27FC236}">
                <a16:creationId xmlns:a16="http://schemas.microsoft.com/office/drawing/2014/main" id="{07E0B6A8-A92A-D85E-5C36-9B20484B22CE}"/>
              </a:ext>
              <a:ext uri="{C183D7F6-B498-43B3-948B-1728B52AA6E4}">
                <adec:decorative xmlns:adec="http://schemas.microsoft.com/office/drawing/2017/decorative" val="1"/>
              </a:ext>
            </a:extLst>
          </p:cNvPr>
          <p:cNvGrpSpPr/>
          <p:nvPr/>
        </p:nvGrpSpPr>
        <p:grpSpPr>
          <a:xfrm>
            <a:off x="384740" y="1412875"/>
            <a:ext cx="748616" cy="745534"/>
            <a:chOff x="0" y="0"/>
            <a:chExt cx="1143000" cy="1143000"/>
          </a:xfrm>
        </p:grpSpPr>
        <p:sp>
          <p:nvSpPr>
            <p:cNvPr id="8" name="Freeform: Shape 7">
              <a:extLst>
                <a:ext uri="{FF2B5EF4-FFF2-40B4-BE49-F238E27FC236}">
                  <a16:creationId xmlns:a16="http://schemas.microsoft.com/office/drawing/2014/main" id="{8ED3E3B1-FC0C-C39E-6D08-12AC6DFF0E49}"/>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E334F00-EAA4-EA44-6FA7-1D5B6C3C3DFB}"/>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10" name="Group 9">
            <a:extLst>
              <a:ext uri="{FF2B5EF4-FFF2-40B4-BE49-F238E27FC236}">
                <a16:creationId xmlns:a16="http://schemas.microsoft.com/office/drawing/2014/main" id="{78FC4C00-A89F-47B9-6735-F3F309C60D2A}"/>
              </a:ext>
              <a:ext uri="{C183D7F6-B498-43B3-948B-1728B52AA6E4}">
                <adec:decorative xmlns:adec="http://schemas.microsoft.com/office/drawing/2017/decorative" val="1"/>
              </a:ext>
            </a:extLst>
          </p:cNvPr>
          <p:cNvGrpSpPr/>
          <p:nvPr/>
        </p:nvGrpSpPr>
        <p:grpSpPr>
          <a:xfrm>
            <a:off x="374200" y="2610293"/>
            <a:ext cx="748616" cy="745534"/>
            <a:chOff x="0" y="0"/>
            <a:chExt cx="1143000" cy="1143000"/>
          </a:xfrm>
        </p:grpSpPr>
        <p:sp>
          <p:nvSpPr>
            <p:cNvPr id="11" name="Freeform: Shape 10">
              <a:extLst>
                <a:ext uri="{FF2B5EF4-FFF2-40B4-BE49-F238E27FC236}">
                  <a16:creationId xmlns:a16="http://schemas.microsoft.com/office/drawing/2014/main" id="{A4469693-32DC-B132-DA63-E41287128E32}"/>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070ADFC-7F78-C54A-17BC-6BAC085ED03D}"/>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13" name="Group 12">
            <a:extLst>
              <a:ext uri="{FF2B5EF4-FFF2-40B4-BE49-F238E27FC236}">
                <a16:creationId xmlns:a16="http://schemas.microsoft.com/office/drawing/2014/main" id="{1C22D3BC-5120-DEF4-E622-02BCEB0E8FBF}"/>
              </a:ext>
              <a:ext uri="{C183D7F6-B498-43B3-948B-1728B52AA6E4}">
                <adec:decorative xmlns:adec="http://schemas.microsoft.com/office/drawing/2017/decorative" val="1"/>
              </a:ext>
            </a:extLst>
          </p:cNvPr>
          <p:cNvGrpSpPr/>
          <p:nvPr/>
        </p:nvGrpSpPr>
        <p:grpSpPr>
          <a:xfrm>
            <a:off x="374200" y="3496377"/>
            <a:ext cx="748616" cy="745534"/>
            <a:chOff x="0" y="0"/>
            <a:chExt cx="1143000" cy="1143000"/>
          </a:xfrm>
        </p:grpSpPr>
        <p:sp>
          <p:nvSpPr>
            <p:cNvPr id="14" name="Freeform: Shape 13">
              <a:extLst>
                <a:ext uri="{FF2B5EF4-FFF2-40B4-BE49-F238E27FC236}">
                  <a16:creationId xmlns:a16="http://schemas.microsoft.com/office/drawing/2014/main" id="{874A2B72-712F-6FA9-9C10-5107B7D49B05}"/>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928B2EC-A7DE-5187-A321-E1CC31EA6B13}"/>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16" name="Group 15">
            <a:extLst>
              <a:ext uri="{FF2B5EF4-FFF2-40B4-BE49-F238E27FC236}">
                <a16:creationId xmlns:a16="http://schemas.microsoft.com/office/drawing/2014/main" id="{65511713-9C76-CB0B-C0F8-09D29FCFD58B}"/>
              </a:ext>
              <a:ext uri="{C183D7F6-B498-43B3-948B-1728B52AA6E4}">
                <adec:decorative xmlns:adec="http://schemas.microsoft.com/office/drawing/2017/decorative" val="1"/>
              </a:ext>
            </a:extLst>
          </p:cNvPr>
          <p:cNvGrpSpPr/>
          <p:nvPr/>
        </p:nvGrpSpPr>
        <p:grpSpPr>
          <a:xfrm>
            <a:off x="384740" y="4349726"/>
            <a:ext cx="748616" cy="745534"/>
            <a:chOff x="0" y="0"/>
            <a:chExt cx="1143000" cy="1143000"/>
          </a:xfrm>
        </p:grpSpPr>
        <p:sp>
          <p:nvSpPr>
            <p:cNvPr id="17" name="Freeform: Shape 16">
              <a:extLst>
                <a:ext uri="{FF2B5EF4-FFF2-40B4-BE49-F238E27FC236}">
                  <a16:creationId xmlns:a16="http://schemas.microsoft.com/office/drawing/2014/main" id="{37F3294A-3ADD-6F37-8411-08143944AC7D}"/>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14FCDF20-7361-7D35-CF47-FD34D48A08E7}"/>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sp>
        <p:nvSpPr>
          <p:cNvPr id="19" name="Content Placeholder 3">
            <a:extLst>
              <a:ext uri="{FF2B5EF4-FFF2-40B4-BE49-F238E27FC236}">
                <a16:creationId xmlns:a16="http://schemas.microsoft.com/office/drawing/2014/main" id="{D41F4EFB-447C-3593-515B-FED11A384F8B}"/>
              </a:ext>
            </a:extLst>
          </p:cNvPr>
          <p:cNvSpPr txBox="1">
            <a:spLocks/>
          </p:cNvSpPr>
          <p:nvPr/>
        </p:nvSpPr>
        <p:spPr>
          <a:xfrm>
            <a:off x="1220112" y="2642960"/>
            <a:ext cx="9689188" cy="347540"/>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Utiliser des exemples simples de la vie quotidienne pour expliquer les choses</a:t>
            </a:r>
            <a:r>
              <a:rPr lang="en-GB" sz="2400">
                <a:latin typeface="Arial" panose="020B0604020202020204" pitchFamily="34" charset="0"/>
                <a:cs typeface="Times New Roman" panose="02020603050405020304" pitchFamily="18" charset="0"/>
              </a:rPr>
              <a:t>.</a:t>
            </a:r>
          </a:p>
        </p:txBody>
      </p:sp>
      <p:sp>
        <p:nvSpPr>
          <p:cNvPr id="20" name="Content Placeholder 3">
            <a:extLst>
              <a:ext uri="{FF2B5EF4-FFF2-40B4-BE49-F238E27FC236}">
                <a16:creationId xmlns:a16="http://schemas.microsoft.com/office/drawing/2014/main" id="{AD2DE8E4-C30C-3EE7-B4B5-41D3778E4909}"/>
              </a:ext>
            </a:extLst>
          </p:cNvPr>
          <p:cNvSpPr txBox="1">
            <a:spLocks/>
          </p:cNvSpPr>
          <p:nvPr/>
        </p:nvSpPr>
        <p:spPr>
          <a:xfrm>
            <a:off x="1216406" y="3643074"/>
            <a:ext cx="9485423" cy="428420"/>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Utilisez le même mot chaque fois que vous parlez de la même chose.</a:t>
            </a:r>
            <a:endParaRPr lang="en-GB" sz="2400">
              <a:latin typeface="Arial" panose="020B0604020202020204" pitchFamily="34" charset="0"/>
              <a:cs typeface="Times New Roman" panose="02020603050405020304" pitchFamily="18" charset="0"/>
            </a:endParaRPr>
          </a:p>
        </p:txBody>
      </p:sp>
      <p:sp>
        <p:nvSpPr>
          <p:cNvPr id="21" name="Content Placeholder 3">
            <a:extLst>
              <a:ext uri="{FF2B5EF4-FFF2-40B4-BE49-F238E27FC236}">
                <a16:creationId xmlns:a16="http://schemas.microsoft.com/office/drawing/2014/main" id="{9AFBAA5E-70F4-C6A9-D64B-D8CB7D74EE30}"/>
              </a:ext>
            </a:extLst>
          </p:cNvPr>
          <p:cNvSpPr txBox="1">
            <a:spLocks/>
          </p:cNvSpPr>
          <p:nvPr/>
        </p:nvSpPr>
        <p:spPr>
          <a:xfrm>
            <a:off x="1233377" y="4333303"/>
            <a:ext cx="9962707" cy="489744"/>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Évitez les abréviations. Si vous devez utiliser une abréviation, expliquez-la d'abord en détail</a:t>
            </a:r>
            <a:r>
              <a:rPr lang="en-GB" sz="2400">
                <a:latin typeface="Arial" panose="020B0604020202020204" pitchFamily="34" charset="0"/>
                <a:cs typeface="Times New Roman" panose="02020603050405020304" pitchFamily="18" charset="0"/>
              </a:rPr>
              <a:t>. </a:t>
            </a:r>
          </a:p>
        </p:txBody>
      </p:sp>
      <p:sp>
        <p:nvSpPr>
          <p:cNvPr id="2" name="Footer Placeholder 1">
            <a:extLst>
              <a:ext uri="{FF2B5EF4-FFF2-40B4-BE49-F238E27FC236}">
                <a16:creationId xmlns:a16="http://schemas.microsoft.com/office/drawing/2014/main" id="{ACA30932-DF6A-502C-2DEA-0CC9B9FA7294}"/>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68351282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DCC85AC-59DD-47D4-0174-4A4FF09E2150}"/>
              </a:ext>
            </a:extLst>
          </p:cNvPr>
          <p:cNvSpPr>
            <a:spLocks noGrp="1"/>
          </p:cNvSpPr>
          <p:nvPr>
            <p:ph sz="quarter" idx="12"/>
          </p:nvPr>
        </p:nvSpPr>
        <p:spPr>
          <a:xfrm>
            <a:off x="1233377" y="1412875"/>
            <a:ext cx="10587148" cy="850900"/>
          </a:xfrm>
        </p:spPr>
        <p:txBody>
          <a:body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Soyez attentif au ton général de votre voix et à votre langage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corporel. Comment l'information est-elle perçue et comment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sera-t-elle reçue par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t>
            </a:r>
            <a:endParaRPr lang="en-GB" sz="2400"/>
          </a:p>
        </p:txBody>
      </p:sp>
      <p:sp>
        <p:nvSpPr>
          <p:cNvPr id="6" name="Title 1">
            <a:extLst>
              <a:ext uri="{FF2B5EF4-FFF2-40B4-BE49-F238E27FC236}">
                <a16:creationId xmlns:a16="http://schemas.microsoft.com/office/drawing/2014/main" id="{1BDEF497-097A-D9F8-A149-E5C0A20EE51D}"/>
              </a:ext>
            </a:extLst>
          </p:cNvPr>
          <p:cNvSpPr>
            <a:spLocks noGrp="1"/>
          </p:cNvSpPr>
          <p:nvPr>
            <p:ph type="title"/>
          </p:nvPr>
        </p:nvSpPr>
        <p:spPr>
          <a:xfrm>
            <a:off x="371475" y="365125"/>
            <a:ext cx="11449050" cy="1047750"/>
          </a:xfrm>
        </p:spPr>
        <p:txBody>
          <a:bodyPr/>
          <a:lstStyle/>
          <a:p>
            <a:r>
              <a:rPr lang="fr-FR"/>
              <a:t>Communiquer avec les clients : à faire</a:t>
            </a:r>
            <a:br>
              <a:rPr lang="en-GB"/>
            </a:br>
            <a:endParaRPr lang="en-GB"/>
          </a:p>
        </p:txBody>
      </p:sp>
      <p:grpSp>
        <p:nvGrpSpPr>
          <p:cNvPr id="7" name="Group 6">
            <a:extLst>
              <a:ext uri="{FF2B5EF4-FFF2-40B4-BE49-F238E27FC236}">
                <a16:creationId xmlns:a16="http://schemas.microsoft.com/office/drawing/2014/main" id="{07E0B6A8-A92A-D85E-5C36-9B20484B22CE}"/>
              </a:ext>
              <a:ext uri="{C183D7F6-B498-43B3-948B-1728B52AA6E4}">
                <adec:decorative xmlns:adec="http://schemas.microsoft.com/office/drawing/2017/decorative" val="1"/>
              </a:ext>
            </a:extLst>
          </p:cNvPr>
          <p:cNvGrpSpPr/>
          <p:nvPr/>
        </p:nvGrpSpPr>
        <p:grpSpPr>
          <a:xfrm>
            <a:off x="371473" y="1412875"/>
            <a:ext cx="748616" cy="745534"/>
            <a:chOff x="0" y="0"/>
            <a:chExt cx="1143000" cy="1143000"/>
          </a:xfrm>
        </p:grpSpPr>
        <p:sp>
          <p:nvSpPr>
            <p:cNvPr id="8" name="Freeform: Shape 7">
              <a:extLst>
                <a:ext uri="{FF2B5EF4-FFF2-40B4-BE49-F238E27FC236}">
                  <a16:creationId xmlns:a16="http://schemas.microsoft.com/office/drawing/2014/main" id="{8ED3E3B1-FC0C-C39E-6D08-12AC6DFF0E49}"/>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E334F00-EAA4-EA44-6FA7-1D5B6C3C3DFB}"/>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sp>
        <p:nvSpPr>
          <p:cNvPr id="2" name="Footer Placeholder 1">
            <a:extLst>
              <a:ext uri="{FF2B5EF4-FFF2-40B4-BE49-F238E27FC236}">
                <a16:creationId xmlns:a16="http://schemas.microsoft.com/office/drawing/2014/main" id="{ACA30932-DF6A-502C-2DEA-0CC9B9FA7294}"/>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9527640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0FB2F-245C-A661-ADFA-E3D95A3CDDE1}"/>
              </a:ext>
            </a:extLst>
          </p:cNvPr>
          <p:cNvSpPr>
            <a:spLocks noGrp="1"/>
          </p:cNvSpPr>
          <p:nvPr>
            <p:ph type="title"/>
          </p:nvPr>
        </p:nvSpPr>
        <p:spPr/>
        <p:txBody>
          <a:bodyPr/>
          <a:lstStyle/>
          <a:p>
            <a:r>
              <a:rPr lang="fr-FR"/>
              <a:t>Communiquer avec les clients par écrit</a:t>
            </a:r>
            <a:endParaRPr lang="en-GB"/>
          </a:p>
        </p:txBody>
      </p:sp>
      <p:sp>
        <p:nvSpPr>
          <p:cNvPr id="4" name="Content Placeholder 3">
            <a:extLst>
              <a:ext uri="{FF2B5EF4-FFF2-40B4-BE49-F238E27FC236}">
                <a16:creationId xmlns:a16="http://schemas.microsoft.com/office/drawing/2014/main" id="{9D43FA22-0256-6E71-F928-1011D1770360}"/>
              </a:ext>
            </a:extLst>
          </p:cNvPr>
          <p:cNvSpPr>
            <a:spLocks noGrp="1"/>
          </p:cNvSpPr>
          <p:nvPr>
            <p:ph sz="quarter" idx="12"/>
          </p:nvPr>
        </p:nvSpPr>
        <p:spPr>
          <a:xfrm>
            <a:off x="371471" y="1628775"/>
            <a:ext cx="5638800" cy="3734164"/>
          </a:xfrm>
        </p:spPr>
        <p:txBody>
          <a:bodyPr/>
          <a:lstStyle/>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Évitez les caractères spéciaux tels que &amp;, #, /</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Les phrases doivent être aussi courtes que possible. Une phrase ne doit pas comporter plus de 16 mots.</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Utilisez un langage actif dans la mesure du possible. Par exemple, écrivez "veuillez remplir ce formulaire et nous l'envoyer". N'écrivez pas "ce formulaire doit être rempli et nous être envoyé".</a:t>
            </a:r>
          </a:p>
          <a:p>
            <a:endParaRPr lang="en-GB" sz="2400"/>
          </a:p>
        </p:txBody>
      </p:sp>
      <p:pic>
        <p:nvPicPr>
          <p:cNvPr id="6" name="Picture 5">
            <a:extLst>
              <a:ext uri="{FF2B5EF4-FFF2-40B4-BE49-F238E27FC236}">
                <a16:creationId xmlns:a16="http://schemas.microsoft.com/office/drawing/2014/main" id="{DF3774FE-0529-84B7-D76D-FBF68CDCF97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181731" y="1711713"/>
            <a:ext cx="5638800" cy="4196966"/>
          </a:xfrm>
          <a:prstGeom prst="rect">
            <a:avLst/>
          </a:prstGeom>
        </p:spPr>
      </p:pic>
      <p:sp>
        <p:nvSpPr>
          <p:cNvPr id="3" name="Footer Placeholder 1">
            <a:extLst>
              <a:ext uri="{FF2B5EF4-FFF2-40B4-BE49-F238E27FC236}">
                <a16:creationId xmlns:a16="http://schemas.microsoft.com/office/drawing/2014/main" id="{B031A5D9-8518-7BBD-5835-883B1ED38B19}"/>
              </a:ext>
            </a:extLst>
          </p:cNvPr>
          <p:cNvSpPr>
            <a:spLocks noGrp="1"/>
          </p:cNvSpPr>
          <p:nvPr>
            <p:ph type="ftr" sz="quarter" idx="11"/>
          </p:nvPr>
        </p:nvSpPr>
        <p:spPr>
          <a:xfrm>
            <a:off x="371473" y="6165850"/>
            <a:ext cx="10116000" cy="431800"/>
          </a:xfrm>
        </p:spPr>
        <p:txBody>
          <a:bodyPr/>
          <a:lstStyle/>
          <a:p>
            <a:r>
              <a:rPr lang="en-GB" noProof="0"/>
              <a:t>Day 3: The informed consent process</a:t>
            </a:r>
          </a:p>
        </p:txBody>
      </p:sp>
    </p:spTree>
    <p:extLst>
      <p:ext uri="{BB962C8B-B14F-4D97-AF65-F5344CB8AC3E}">
        <p14:creationId xmlns:p14="http://schemas.microsoft.com/office/powerpoint/2010/main" val="195297748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0FB2F-245C-A661-ADFA-E3D95A3CDDE1}"/>
              </a:ext>
            </a:extLst>
          </p:cNvPr>
          <p:cNvSpPr>
            <a:spLocks noGrp="1"/>
          </p:cNvSpPr>
          <p:nvPr>
            <p:ph type="title"/>
          </p:nvPr>
        </p:nvSpPr>
        <p:spPr/>
        <p:txBody>
          <a:bodyPr/>
          <a:lstStyle/>
          <a:p>
            <a:r>
              <a:rPr lang="fr-FR"/>
              <a:t>Communiquer avec les clients par écrit</a:t>
            </a:r>
            <a:endParaRPr lang="en-GB"/>
          </a:p>
        </p:txBody>
      </p:sp>
      <p:sp>
        <p:nvSpPr>
          <p:cNvPr id="4" name="Content Placeholder 3">
            <a:extLst>
              <a:ext uri="{FF2B5EF4-FFF2-40B4-BE49-F238E27FC236}">
                <a16:creationId xmlns:a16="http://schemas.microsoft.com/office/drawing/2014/main" id="{9D43FA22-0256-6E71-F928-1011D1770360}"/>
              </a:ext>
            </a:extLst>
          </p:cNvPr>
          <p:cNvSpPr>
            <a:spLocks noGrp="1"/>
          </p:cNvSpPr>
          <p:nvPr>
            <p:ph sz="quarter" idx="12"/>
          </p:nvPr>
        </p:nvSpPr>
        <p:spPr>
          <a:xfrm>
            <a:off x="371471" y="1628775"/>
            <a:ext cx="5638800" cy="3734164"/>
          </a:xfrm>
        </p:spPr>
        <p:txBody>
          <a:bodyPr/>
          <a:lstStyle/>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Utilisez des puces pour énumérer les éléments d'information clés. </a:t>
            </a:r>
            <a:endParaRPr lang="en-GB" sz="2400" b="0"/>
          </a:p>
          <a:p>
            <a:endParaRPr lang="en-GB" sz="2400"/>
          </a:p>
        </p:txBody>
      </p:sp>
      <p:sp>
        <p:nvSpPr>
          <p:cNvPr id="3" name="Footer Placeholder 1">
            <a:extLst>
              <a:ext uri="{FF2B5EF4-FFF2-40B4-BE49-F238E27FC236}">
                <a16:creationId xmlns:a16="http://schemas.microsoft.com/office/drawing/2014/main" id="{B031A5D9-8518-7BBD-5835-883B1ED38B19}"/>
              </a:ext>
            </a:extLst>
          </p:cNvPr>
          <p:cNvSpPr>
            <a:spLocks noGrp="1"/>
          </p:cNvSpPr>
          <p:nvPr>
            <p:ph type="ftr" sz="quarter" idx="11"/>
          </p:nvPr>
        </p:nvSpPr>
        <p:spPr>
          <a:xfrm>
            <a:off x="371473" y="6165850"/>
            <a:ext cx="10116000" cy="431800"/>
          </a:xfrm>
        </p:spPr>
        <p:txBody>
          <a:bodyPr/>
          <a:lstStyle/>
          <a:p>
            <a:r>
              <a:rPr lang="en-GB" noProof="0"/>
              <a:t>Day 3: The informed consent process</a:t>
            </a:r>
          </a:p>
        </p:txBody>
      </p:sp>
      <p:pic>
        <p:nvPicPr>
          <p:cNvPr id="5" name="Picture 4">
            <a:extLst>
              <a:ext uri="{FF2B5EF4-FFF2-40B4-BE49-F238E27FC236}">
                <a16:creationId xmlns:a16="http://schemas.microsoft.com/office/drawing/2014/main" id="{EDFEADE5-0D31-A202-4C6B-7280FEA5A49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181729" y="1680589"/>
            <a:ext cx="5638800" cy="4196966"/>
          </a:xfrm>
          <a:prstGeom prst="rect">
            <a:avLst/>
          </a:prstGeom>
        </p:spPr>
      </p:pic>
    </p:spTree>
    <p:extLst>
      <p:ext uri="{BB962C8B-B14F-4D97-AF65-F5344CB8AC3E}">
        <p14:creationId xmlns:p14="http://schemas.microsoft.com/office/powerpoint/2010/main" val="4141650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3"/>
                </a:solidFill>
              </a:rPr>
              <a:t>Important</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548380" cy="4356097"/>
          </a:xfrm>
        </p:spPr>
        <p:txBody>
          <a:bodyPr vert="horz" wrap="square" lIns="0" tIns="0" rIns="0" bIns="0" rtlCol="0" anchor="t" anchorCtr="0">
            <a:noAutofit/>
          </a:bodyPr>
          <a:lstStyle/>
          <a:p>
            <a:pPr lvl="3">
              <a:lnSpc>
                <a:spcPct val="115000"/>
              </a:lnSpc>
              <a:spcAft>
                <a:spcPts val="1000"/>
              </a:spcAft>
            </a:pPr>
            <a:r>
              <a:rPr lang="fr-FR" sz="2400" b="0">
                <a:latin typeface="Arial" panose="020B0604020202020204" pitchFamily="34" charset="0"/>
                <a:cs typeface="Times New Roman" panose="02020603050405020304" pitchFamily="18" charset="0"/>
              </a:rPr>
              <a:t>Promouvoir un modèle médical du handicap n'est pas promouvoir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l'accès aux soins de santé pour les personnes en situation de handicap. </a:t>
            </a:r>
          </a:p>
          <a:p>
            <a:pPr lvl="3">
              <a:lnSpc>
                <a:spcPct val="115000"/>
              </a:lnSpc>
              <a:spcAft>
                <a:spcPts val="1000"/>
              </a:spcAft>
            </a:pPr>
            <a:r>
              <a:rPr lang="fr-FR" sz="2400" b="0">
                <a:latin typeface="Arial" panose="020B0604020202020204" pitchFamily="34" charset="0"/>
                <a:cs typeface="Times New Roman" panose="02020603050405020304" pitchFamily="18" charset="0"/>
              </a:rPr>
              <a:t>Le modèle médical impose une </a:t>
            </a:r>
            <a:r>
              <a:rPr lang="fr-FR" sz="2400" b="1">
                <a:solidFill>
                  <a:schemeClr val="tx2"/>
                </a:solidFill>
                <a:latin typeface="Arial" panose="020B0604020202020204" pitchFamily="34" charset="0"/>
                <a:cs typeface="Times New Roman" panose="02020603050405020304" pitchFamily="18" charset="0"/>
              </a:rPr>
              <a:t>compréhension médicalisée du handicap</a:t>
            </a:r>
            <a:r>
              <a:rPr lang="fr-FR" sz="2400" b="0">
                <a:solidFill>
                  <a:schemeClr val="tx2"/>
                </a:solidFill>
                <a:latin typeface="Arial" panose="020B0604020202020204" pitchFamily="34" charset="0"/>
                <a:cs typeface="Times New Roman" panose="02020603050405020304" pitchFamily="18" charset="0"/>
              </a:rPr>
              <a:t>, </a:t>
            </a:r>
            <a:r>
              <a:rPr lang="fr-FR" sz="2400" b="0">
                <a:latin typeface="Arial" panose="020B0604020202020204" pitchFamily="34" charset="0"/>
                <a:cs typeface="Times New Roman" panose="02020603050405020304" pitchFamily="18" charset="0"/>
              </a:rPr>
              <a:t>dans laquelle le traitement des déficiences individuelles et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des problèmes de santé est considéré comme la seule intervention nécessaire pour "guérir" les personnes en situation de handicap et les intégrer dans la société. </a:t>
            </a:r>
          </a:p>
        </p:txBody>
      </p:sp>
      <p:grpSp>
        <p:nvGrpSpPr>
          <p:cNvPr id="2" name="Group 1">
            <a:extLst>
              <a:ext uri="{FF2B5EF4-FFF2-40B4-BE49-F238E27FC236}">
                <a16:creationId xmlns:a16="http://schemas.microsoft.com/office/drawing/2014/main" id="{1E729932-682D-216A-90C9-336A76FE2831}"/>
              </a:ext>
              <a:ext uri="{C183D7F6-B498-43B3-948B-1728B52AA6E4}">
                <adec:decorative xmlns:adec="http://schemas.microsoft.com/office/drawing/2017/decorative" val="1"/>
              </a:ext>
            </a:extLst>
          </p:cNvPr>
          <p:cNvGrpSpPr>
            <a:grpSpLocks noChangeAspect="1"/>
          </p:cNvGrpSpPr>
          <p:nvPr/>
        </p:nvGrpSpPr>
        <p:grpSpPr>
          <a:xfrm>
            <a:off x="371475" y="368300"/>
            <a:ext cx="1072314" cy="1072314"/>
            <a:chOff x="5676900" y="3009900"/>
            <a:chExt cx="1143000" cy="1143000"/>
          </a:xfrm>
        </p:grpSpPr>
        <p:sp>
          <p:nvSpPr>
            <p:cNvPr id="11" name="Freeform: Shape 10">
              <a:extLst>
                <a:ext uri="{FF2B5EF4-FFF2-40B4-BE49-F238E27FC236}">
                  <a16:creationId xmlns:a16="http://schemas.microsoft.com/office/drawing/2014/main" id="{AA61E21A-5038-D442-4790-B337F280D6B2}"/>
                </a:ext>
              </a:extLst>
            </p:cNvPr>
            <p:cNvSpPr/>
            <p:nvPr/>
          </p:nvSpPr>
          <p:spPr>
            <a:xfrm>
              <a:off x="5676900" y="30099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3"/>
            </a:solidFill>
            <a:ln w="9525" cap="flat">
              <a:noFill/>
              <a:prstDash val="solid"/>
              <a:miter/>
            </a:ln>
          </p:spPr>
          <p:txBody>
            <a:bodyPr rtlCol="0" anchor="ctr"/>
            <a:lstStyle/>
            <a:p>
              <a:endParaRPr lang="en-GB"/>
            </a:p>
          </p:txBody>
        </p:sp>
        <p:grpSp>
          <p:nvGrpSpPr>
            <p:cNvPr id="12" name="Graphic 100">
              <a:extLst>
                <a:ext uri="{FF2B5EF4-FFF2-40B4-BE49-F238E27FC236}">
                  <a16:creationId xmlns:a16="http://schemas.microsoft.com/office/drawing/2014/main" id="{9D11714A-7522-0221-0D9A-201FD7F64F5F}"/>
                </a:ext>
              </a:extLst>
            </p:cNvPr>
            <p:cNvGrpSpPr/>
            <p:nvPr/>
          </p:nvGrpSpPr>
          <p:grpSpPr>
            <a:xfrm>
              <a:off x="6131718" y="3225165"/>
              <a:ext cx="224408" cy="735425"/>
              <a:chOff x="6131718" y="3225165"/>
              <a:chExt cx="224408" cy="735425"/>
            </a:xfrm>
            <a:solidFill>
              <a:srgbClr val="000000"/>
            </a:solidFill>
          </p:grpSpPr>
          <p:sp>
            <p:nvSpPr>
              <p:cNvPr id="13" name="Freeform: Shape 12">
                <a:extLst>
                  <a:ext uri="{FF2B5EF4-FFF2-40B4-BE49-F238E27FC236}">
                    <a16:creationId xmlns:a16="http://schemas.microsoft.com/office/drawing/2014/main" id="{C7D40579-EDDF-8FC6-251F-F2C676FF8F52}"/>
                  </a:ext>
                </a:extLst>
              </p:cNvPr>
              <p:cNvSpPr/>
              <p:nvPr/>
            </p:nvSpPr>
            <p:spPr>
              <a:xfrm>
                <a:off x="6181153" y="3830478"/>
                <a:ext cx="130111" cy="130111"/>
              </a:xfrm>
              <a:custGeom>
                <a:avLst/>
                <a:gdLst>
                  <a:gd name="connsiteX0" fmla="*/ 65056 w 130111"/>
                  <a:gd name="connsiteY0" fmla="*/ 0 h 130111"/>
                  <a:gd name="connsiteX1" fmla="*/ 0 w 130111"/>
                  <a:gd name="connsiteY1" fmla="*/ 65056 h 130111"/>
                  <a:gd name="connsiteX2" fmla="*/ 65056 w 130111"/>
                  <a:gd name="connsiteY2" fmla="*/ 130111 h 130111"/>
                  <a:gd name="connsiteX3" fmla="*/ 130112 w 130111"/>
                  <a:gd name="connsiteY3" fmla="*/ 65056 h 130111"/>
                  <a:gd name="connsiteX4" fmla="*/ 65056 w 130111"/>
                  <a:gd name="connsiteY4" fmla="*/ 0 h 130111"/>
                  <a:gd name="connsiteX5" fmla="*/ 65056 w 130111"/>
                  <a:gd name="connsiteY5" fmla="*/ 110966 h 130111"/>
                  <a:gd name="connsiteX6" fmla="*/ 19050 w 130111"/>
                  <a:gd name="connsiteY6" fmla="*/ 64960 h 130111"/>
                  <a:gd name="connsiteX7" fmla="*/ 65056 w 130111"/>
                  <a:gd name="connsiteY7" fmla="*/ 18955 h 130111"/>
                  <a:gd name="connsiteX8" fmla="*/ 111062 w 130111"/>
                  <a:gd name="connsiteY8" fmla="*/ 64960 h 130111"/>
                  <a:gd name="connsiteX9" fmla="*/ 65056 w 130111"/>
                  <a:gd name="connsiteY9" fmla="*/ 110966 h 13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11" h="130111">
                    <a:moveTo>
                      <a:pt x="65056" y="0"/>
                    </a:moveTo>
                    <a:cubicBezTo>
                      <a:pt x="29242" y="0"/>
                      <a:pt x="0" y="29146"/>
                      <a:pt x="0" y="65056"/>
                    </a:cubicBezTo>
                    <a:cubicBezTo>
                      <a:pt x="0" y="100965"/>
                      <a:pt x="29147" y="130111"/>
                      <a:pt x="65056" y="130111"/>
                    </a:cubicBezTo>
                    <a:cubicBezTo>
                      <a:pt x="100965" y="130111"/>
                      <a:pt x="130112" y="100965"/>
                      <a:pt x="130112" y="65056"/>
                    </a:cubicBezTo>
                    <a:cubicBezTo>
                      <a:pt x="130112" y="29146"/>
                      <a:pt x="100870" y="0"/>
                      <a:pt x="65056" y="0"/>
                    </a:cubicBezTo>
                    <a:close/>
                    <a:moveTo>
                      <a:pt x="65056" y="110966"/>
                    </a:moveTo>
                    <a:cubicBezTo>
                      <a:pt x="39719" y="110966"/>
                      <a:pt x="19050" y="90392"/>
                      <a:pt x="19050" y="64960"/>
                    </a:cubicBezTo>
                    <a:cubicBezTo>
                      <a:pt x="19050" y="39529"/>
                      <a:pt x="39624" y="18955"/>
                      <a:pt x="65056" y="18955"/>
                    </a:cubicBezTo>
                    <a:cubicBezTo>
                      <a:pt x="90488" y="18955"/>
                      <a:pt x="111062" y="39529"/>
                      <a:pt x="111062" y="64960"/>
                    </a:cubicBezTo>
                    <a:cubicBezTo>
                      <a:pt x="111062" y="90392"/>
                      <a:pt x="90392" y="110966"/>
                      <a:pt x="65056" y="110966"/>
                    </a:cubicBezTo>
                    <a:close/>
                  </a:path>
                </a:pathLst>
              </a:custGeom>
              <a:solidFill>
                <a:schemeClr val="bg1"/>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A3E2CB7-0B54-7924-5E2B-5313E3B15EF7}"/>
                  </a:ext>
                </a:extLst>
              </p:cNvPr>
              <p:cNvSpPr/>
              <p:nvPr/>
            </p:nvSpPr>
            <p:spPr>
              <a:xfrm>
                <a:off x="6131718" y="3225165"/>
                <a:ext cx="224408" cy="541210"/>
              </a:xfrm>
              <a:custGeom>
                <a:avLst/>
                <a:gdLst>
                  <a:gd name="connsiteX0" fmla="*/ 59531 w 224408"/>
                  <a:gd name="connsiteY0" fmla="*/ 541211 h 541210"/>
                  <a:gd name="connsiteX1" fmla="*/ 164783 w 224408"/>
                  <a:gd name="connsiteY1" fmla="*/ 541211 h 541210"/>
                  <a:gd name="connsiteX2" fmla="*/ 174308 w 224408"/>
                  <a:gd name="connsiteY2" fmla="*/ 532638 h 541210"/>
                  <a:gd name="connsiteX3" fmla="*/ 224409 w 224408"/>
                  <a:gd name="connsiteY3" fmla="*/ 24289 h 541210"/>
                  <a:gd name="connsiteX4" fmla="*/ 200120 w 224408"/>
                  <a:gd name="connsiteY4" fmla="*/ 0 h 541210"/>
                  <a:gd name="connsiteX5" fmla="*/ 24289 w 224408"/>
                  <a:gd name="connsiteY5" fmla="*/ 0 h 541210"/>
                  <a:gd name="connsiteX6" fmla="*/ 0 w 224408"/>
                  <a:gd name="connsiteY6" fmla="*/ 25241 h 541210"/>
                  <a:gd name="connsiteX7" fmla="*/ 50006 w 224408"/>
                  <a:gd name="connsiteY7" fmla="*/ 532638 h 541210"/>
                  <a:gd name="connsiteX8" fmla="*/ 59531 w 224408"/>
                  <a:gd name="connsiteY8" fmla="*/ 541211 h 541210"/>
                  <a:gd name="connsiteX9" fmla="*/ 24289 w 224408"/>
                  <a:gd name="connsiteY9" fmla="*/ 18955 h 541210"/>
                  <a:gd name="connsiteX10" fmla="*/ 200025 w 224408"/>
                  <a:gd name="connsiteY10" fmla="*/ 18955 h 541210"/>
                  <a:gd name="connsiteX11" fmla="*/ 205359 w 224408"/>
                  <a:gd name="connsiteY11" fmla="*/ 23336 h 541210"/>
                  <a:gd name="connsiteX12" fmla="*/ 156210 w 224408"/>
                  <a:gd name="connsiteY12" fmla="*/ 522160 h 541210"/>
                  <a:gd name="connsiteX13" fmla="*/ 68104 w 224408"/>
                  <a:gd name="connsiteY13" fmla="*/ 522160 h 541210"/>
                  <a:gd name="connsiteX14" fmla="*/ 18955 w 224408"/>
                  <a:gd name="connsiteY14" fmla="*/ 24193 h 541210"/>
                  <a:gd name="connsiteX15" fmla="*/ 24289 w 224408"/>
                  <a:gd name="connsiteY15" fmla="*/ 18955 h 541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408" h="541210">
                    <a:moveTo>
                      <a:pt x="59531" y="541211"/>
                    </a:moveTo>
                    <a:lnTo>
                      <a:pt x="164783" y="541211"/>
                    </a:lnTo>
                    <a:cubicBezTo>
                      <a:pt x="169640" y="541211"/>
                      <a:pt x="173736" y="537496"/>
                      <a:pt x="174308" y="532638"/>
                    </a:cubicBezTo>
                    <a:lnTo>
                      <a:pt x="224409" y="24289"/>
                    </a:lnTo>
                    <a:cubicBezTo>
                      <a:pt x="224409" y="10858"/>
                      <a:pt x="213455" y="0"/>
                      <a:pt x="200120" y="0"/>
                    </a:cubicBezTo>
                    <a:lnTo>
                      <a:pt x="24289" y="0"/>
                    </a:lnTo>
                    <a:cubicBezTo>
                      <a:pt x="10858" y="0"/>
                      <a:pt x="0" y="10954"/>
                      <a:pt x="0" y="25241"/>
                    </a:cubicBezTo>
                    <a:lnTo>
                      <a:pt x="50006" y="532638"/>
                    </a:lnTo>
                    <a:cubicBezTo>
                      <a:pt x="50482" y="537496"/>
                      <a:pt x="54578" y="541211"/>
                      <a:pt x="59531" y="541211"/>
                    </a:cubicBezTo>
                    <a:close/>
                    <a:moveTo>
                      <a:pt x="24289" y="18955"/>
                    </a:moveTo>
                    <a:lnTo>
                      <a:pt x="200025" y="18955"/>
                    </a:lnTo>
                    <a:cubicBezTo>
                      <a:pt x="202978" y="18955"/>
                      <a:pt x="205264" y="21336"/>
                      <a:pt x="205359" y="23336"/>
                    </a:cubicBezTo>
                    <a:lnTo>
                      <a:pt x="156210" y="522160"/>
                    </a:lnTo>
                    <a:lnTo>
                      <a:pt x="68104" y="522160"/>
                    </a:lnTo>
                    <a:lnTo>
                      <a:pt x="18955" y="24193"/>
                    </a:lnTo>
                    <a:cubicBezTo>
                      <a:pt x="18955" y="21431"/>
                      <a:pt x="21431" y="18955"/>
                      <a:pt x="24289" y="18955"/>
                    </a:cubicBezTo>
                    <a:close/>
                  </a:path>
                </a:pathLst>
              </a:custGeom>
              <a:solidFill>
                <a:schemeClr val="bg1"/>
              </a:solidFill>
              <a:ln w="9525" cap="flat">
                <a:noFill/>
                <a:prstDash val="solid"/>
                <a:miter/>
              </a:ln>
            </p:spPr>
            <p:txBody>
              <a:bodyPr rtlCol="0" anchor="ctr"/>
              <a:lstStyle/>
              <a:p>
                <a:endParaRPr lang="en-GB"/>
              </a:p>
            </p:txBody>
          </p:sp>
        </p:grpSp>
      </p:grpSp>
      <p:sp>
        <p:nvSpPr>
          <p:cNvPr id="3" name="Footer Placeholder 4">
            <a:extLst>
              <a:ext uri="{FF2B5EF4-FFF2-40B4-BE49-F238E27FC236}">
                <a16:creationId xmlns:a16="http://schemas.microsoft.com/office/drawing/2014/main" id="{63C3B3C6-C794-E1EF-7B7A-6A305B08588D}"/>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319497903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C38A25-004B-AECC-683E-98886235F39D}"/>
              </a:ext>
            </a:extLst>
          </p:cNvPr>
          <p:cNvSpPr>
            <a:spLocks noGrp="1"/>
          </p:cNvSpPr>
          <p:nvPr>
            <p:ph type="body" sz="quarter" idx="13"/>
          </p:nvPr>
        </p:nvSpPr>
        <p:spPr>
          <a:xfrm>
            <a:off x="371475" y="1628775"/>
            <a:ext cx="9204325" cy="4571717"/>
          </a:xfrm>
        </p:spPr>
        <p:txBody>
          <a:bodyPr>
            <a:normAutofit fontScale="92500" lnSpcReduction="10000"/>
          </a:bodyPr>
          <a:lstStyle/>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Présentez-vous toujours et présentez toute autre personne du groupe par son nom.</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Prévenez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si vous vous déplacez ou quittez l‘espace. Ne vous contentez pas de partir.</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Si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arrive dans un nouvel endroit, proposez-lui de décrire l'environnement.</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Évitez les termes vagues, tels que "par là" ou "là-bas", lorsque vous  lui indiquez ou décrivez un endroit.</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Si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le souhaite, offrez-lui votre bras pour le/la guider.</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Demandez aux client-e-s s’ils/elles souhaitent recevoir des documents sous d'autres formes, par exemple en braille ou en gros caractères. </a:t>
            </a:r>
            <a:endParaRPr lang="fr-FR" b="0"/>
          </a:p>
        </p:txBody>
      </p:sp>
      <p:sp>
        <p:nvSpPr>
          <p:cNvPr id="6" name="Title 1">
            <a:extLst>
              <a:ext uri="{FF2B5EF4-FFF2-40B4-BE49-F238E27FC236}">
                <a16:creationId xmlns:a16="http://schemas.microsoft.com/office/drawing/2014/main" id="{9E1C2A0B-8886-A082-00EB-ECF9CEE8AEA6}"/>
              </a:ext>
            </a:extLst>
          </p:cNvPr>
          <p:cNvSpPr>
            <a:spLocks noGrp="1"/>
          </p:cNvSpPr>
          <p:nvPr>
            <p:ph type="title"/>
          </p:nvPr>
        </p:nvSpPr>
        <p:spPr>
          <a:xfrm>
            <a:off x="371475" y="365126"/>
            <a:ext cx="11449050" cy="1048032"/>
          </a:xfrm>
        </p:spPr>
        <p:txBody>
          <a:bodyPr>
            <a:normAutofit/>
          </a:bodyPr>
          <a:lstStyle/>
          <a:p>
            <a:r>
              <a:rPr lang="fr-FR" sz="2800"/>
              <a:t>Communiquer avec les clients présentant une </a:t>
            </a:r>
            <a:br>
              <a:rPr lang="fr-FR" sz="2800"/>
            </a:br>
            <a:r>
              <a:rPr lang="fr-FR" sz="2800"/>
              <a:t>déficience visuelle</a:t>
            </a:r>
            <a:endParaRPr lang="en-GB" sz="2800"/>
          </a:p>
        </p:txBody>
      </p:sp>
      <p:grpSp>
        <p:nvGrpSpPr>
          <p:cNvPr id="7" name="Group 6">
            <a:extLst>
              <a:ext uri="{FF2B5EF4-FFF2-40B4-BE49-F238E27FC236}">
                <a16:creationId xmlns:a16="http://schemas.microsoft.com/office/drawing/2014/main" id="{90566B5D-45E7-2B5E-D9D0-DA76C2DD9790}"/>
              </a:ext>
              <a:ext uri="{C183D7F6-B498-43B3-948B-1728B52AA6E4}">
                <adec:decorative xmlns:adec="http://schemas.microsoft.com/office/drawing/2017/decorative" val="1"/>
              </a:ext>
            </a:extLst>
          </p:cNvPr>
          <p:cNvGrpSpPr>
            <a:grpSpLocks noChangeAspect="1"/>
          </p:cNvGrpSpPr>
          <p:nvPr/>
        </p:nvGrpSpPr>
        <p:grpSpPr>
          <a:xfrm>
            <a:off x="8872156" y="451493"/>
            <a:ext cx="1301333" cy="1028340"/>
            <a:chOff x="6346221" y="4544218"/>
            <a:chExt cx="990326" cy="782576"/>
          </a:xfrm>
        </p:grpSpPr>
        <p:sp>
          <p:nvSpPr>
            <p:cNvPr id="8" name="Freeform: Shape 7">
              <a:extLst>
                <a:ext uri="{FF2B5EF4-FFF2-40B4-BE49-F238E27FC236}">
                  <a16:creationId xmlns:a16="http://schemas.microsoft.com/office/drawing/2014/main" id="{C0191753-B1EA-E8A0-5942-5F9FFA9E45C0}"/>
                </a:ext>
              </a:extLst>
            </p:cNvPr>
            <p:cNvSpPr/>
            <p:nvPr/>
          </p:nvSpPr>
          <p:spPr>
            <a:xfrm>
              <a:off x="6712093" y="4910709"/>
              <a:ext cx="262996" cy="262996"/>
            </a:xfrm>
            <a:custGeom>
              <a:avLst/>
              <a:gdLst>
                <a:gd name="connsiteX0" fmla="*/ 195705 w 262996"/>
                <a:gd name="connsiteY0" fmla="*/ 141888 h 262996"/>
                <a:gd name="connsiteX1" fmla="*/ 120377 w 262996"/>
                <a:gd name="connsiteY1" fmla="*/ 66561 h 262996"/>
                <a:gd name="connsiteX2" fmla="*/ 156336 w 262996"/>
                <a:gd name="connsiteY2" fmla="*/ 2435 h 262996"/>
                <a:gd name="connsiteX3" fmla="*/ 131498 w 262996"/>
                <a:gd name="connsiteY3" fmla="*/ 0 h 262996"/>
                <a:gd name="connsiteX4" fmla="*/ 0 w 262996"/>
                <a:gd name="connsiteY4" fmla="*/ 131498 h 262996"/>
                <a:gd name="connsiteX5" fmla="*/ 131498 w 262996"/>
                <a:gd name="connsiteY5" fmla="*/ 262996 h 262996"/>
                <a:gd name="connsiteX6" fmla="*/ 262996 w 262996"/>
                <a:gd name="connsiteY6" fmla="*/ 131498 h 262996"/>
                <a:gd name="connsiteX7" fmla="*/ 260317 w 262996"/>
                <a:gd name="connsiteY7" fmla="*/ 104955 h 262996"/>
                <a:gd name="connsiteX8" fmla="*/ 195705 w 262996"/>
                <a:gd name="connsiteY8" fmla="*/ 141888 h 262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996" h="262996">
                  <a:moveTo>
                    <a:pt x="195705" y="141888"/>
                  </a:moveTo>
                  <a:cubicBezTo>
                    <a:pt x="154145" y="141888"/>
                    <a:pt x="120377" y="108202"/>
                    <a:pt x="120377" y="66561"/>
                  </a:cubicBezTo>
                  <a:cubicBezTo>
                    <a:pt x="120377" y="39449"/>
                    <a:pt x="134745" y="15747"/>
                    <a:pt x="156336" y="2435"/>
                  </a:cubicBezTo>
                  <a:cubicBezTo>
                    <a:pt x="148300" y="893"/>
                    <a:pt x="140021" y="0"/>
                    <a:pt x="131498" y="0"/>
                  </a:cubicBezTo>
                  <a:cubicBezTo>
                    <a:pt x="58850" y="0"/>
                    <a:pt x="0" y="58850"/>
                    <a:pt x="0" y="131498"/>
                  </a:cubicBezTo>
                  <a:cubicBezTo>
                    <a:pt x="0" y="204147"/>
                    <a:pt x="58850" y="262996"/>
                    <a:pt x="131498" y="262996"/>
                  </a:cubicBezTo>
                  <a:cubicBezTo>
                    <a:pt x="204147" y="262996"/>
                    <a:pt x="262996" y="204147"/>
                    <a:pt x="262996" y="131498"/>
                  </a:cubicBezTo>
                  <a:cubicBezTo>
                    <a:pt x="262996" y="122407"/>
                    <a:pt x="262103" y="113559"/>
                    <a:pt x="260317" y="104955"/>
                  </a:cubicBezTo>
                  <a:cubicBezTo>
                    <a:pt x="247249" y="127034"/>
                    <a:pt x="223222" y="141888"/>
                    <a:pt x="195705" y="141888"/>
                  </a:cubicBezTo>
                  <a:close/>
                </a:path>
              </a:pathLst>
            </a:custGeom>
            <a:solidFill>
              <a:srgbClr val="FFBB22"/>
            </a:solidFill>
            <a:ln w="8117" cap="flat">
              <a:noFill/>
              <a:prstDash val="solid"/>
              <a:miter/>
            </a:ln>
          </p:spPr>
          <p:txBody>
            <a:bodyPr rtlCol="0" anchor="ctr"/>
            <a:lstStyle/>
            <a:p>
              <a:endParaRPr lang="en-GB"/>
            </a:p>
          </p:txBody>
        </p:sp>
        <p:grpSp>
          <p:nvGrpSpPr>
            <p:cNvPr id="9" name="Graphic 3">
              <a:extLst>
                <a:ext uri="{FF2B5EF4-FFF2-40B4-BE49-F238E27FC236}">
                  <a16:creationId xmlns:a16="http://schemas.microsoft.com/office/drawing/2014/main" id="{938C866D-F162-A9DC-47DE-75FADD198BEA}"/>
                </a:ext>
              </a:extLst>
            </p:cNvPr>
            <p:cNvGrpSpPr/>
            <p:nvPr/>
          </p:nvGrpSpPr>
          <p:grpSpPr>
            <a:xfrm>
              <a:off x="6346221" y="4544218"/>
              <a:ext cx="990326" cy="782576"/>
              <a:chOff x="6346221" y="4544218"/>
              <a:chExt cx="990326" cy="782576"/>
            </a:xfrm>
            <a:solidFill>
              <a:srgbClr val="000000"/>
            </a:solidFill>
          </p:grpSpPr>
          <p:sp>
            <p:nvSpPr>
              <p:cNvPr id="10" name="Freeform: Shape 9">
                <a:extLst>
                  <a:ext uri="{FF2B5EF4-FFF2-40B4-BE49-F238E27FC236}">
                    <a16:creationId xmlns:a16="http://schemas.microsoft.com/office/drawing/2014/main" id="{CECAD84C-A799-3E6B-D82D-C55CEEB32699}"/>
                  </a:ext>
                </a:extLst>
              </p:cNvPr>
              <p:cNvSpPr/>
              <p:nvPr/>
            </p:nvSpPr>
            <p:spPr>
              <a:xfrm>
                <a:off x="6346221" y="4758349"/>
                <a:ext cx="990285" cy="568445"/>
              </a:xfrm>
              <a:custGeom>
                <a:avLst/>
                <a:gdLst>
                  <a:gd name="connsiteX0" fmla="*/ 988459 w 990285"/>
                  <a:gd name="connsiteY0" fmla="*/ 280043 h 568445"/>
                  <a:gd name="connsiteX1" fmla="*/ 502646 w 990285"/>
                  <a:gd name="connsiteY1" fmla="*/ 0 h 568445"/>
                  <a:gd name="connsiteX2" fmla="*/ 499156 w 990285"/>
                  <a:gd name="connsiteY2" fmla="*/ 0 h 568445"/>
                  <a:gd name="connsiteX3" fmla="*/ 1979 w 990285"/>
                  <a:gd name="connsiteY3" fmla="*/ 279880 h 568445"/>
                  <a:gd name="connsiteX4" fmla="*/ 1979 w 990285"/>
                  <a:gd name="connsiteY4" fmla="*/ 290514 h 568445"/>
                  <a:gd name="connsiteX5" fmla="*/ 483896 w 990285"/>
                  <a:gd name="connsiteY5" fmla="*/ 568446 h 568445"/>
                  <a:gd name="connsiteX6" fmla="*/ 490470 w 990285"/>
                  <a:gd name="connsiteY6" fmla="*/ 568365 h 568445"/>
                  <a:gd name="connsiteX7" fmla="*/ 988459 w 990285"/>
                  <a:gd name="connsiteY7" fmla="*/ 290270 h 568445"/>
                  <a:gd name="connsiteX8" fmla="*/ 988459 w 990285"/>
                  <a:gd name="connsiteY8" fmla="*/ 280043 h 568445"/>
                  <a:gd name="connsiteX9" fmla="*/ 490146 w 990285"/>
                  <a:gd name="connsiteY9" fmla="*/ 552212 h 568445"/>
                  <a:gd name="connsiteX10" fmla="*/ 19025 w 990285"/>
                  <a:gd name="connsiteY10" fmla="*/ 285156 h 568445"/>
                  <a:gd name="connsiteX11" fmla="*/ 499318 w 990285"/>
                  <a:gd name="connsiteY11" fmla="*/ 16234 h 568445"/>
                  <a:gd name="connsiteX12" fmla="*/ 502565 w 990285"/>
                  <a:gd name="connsiteY12" fmla="*/ 16234 h 568445"/>
                  <a:gd name="connsiteX13" fmla="*/ 971576 w 990285"/>
                  <a:gd name="connsiteY13" fmla="*/ 285156 h 568445"/>
                  <a:gd name="connsiteX14" fmla="*/ 490146 w 990285"/>
                  <a:gd name="connsiteY14" fmla="*/ 552212 h 568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0285" h="568445">
                    <a:moveTo>
                      <a:pt x="988459" y="280043"/>
                    </a:moveTo>
                    <a:cubicBezTo>
                      <a:pt x="979125" y="268597"/>
                      <a:pt x="757363" y="0"/>
                      <a:pt x="502646" y="0"/>
                    </a:cubicBezTo>
                    <a:cubicBezTo>
                      <a:pt x="501510" y="0"/>
                      <a:pt x="500292" y="0"/>
                      <a:pt x="499156" y="0"/>
                    </a:cubicBezTo>
                    <a:cubicBezTo>
                      <a:pt x="244276" y="2435"/>
                      <a:pt x="11719" y="268516"/>
                      <a:pt x="1979" y="279880"/>
                    </a:cubicBezTo>
                    <a:cubicBezTo>
                      <a:pt x="-700" y="282965"/>
                      <a:pt x="-619" y="287511"/>
                      <a:pt x="1979" y="290514"/>
                    </a:cubicBezTo>
                    <a:cubicBezTo>
                      <a:pt x="12044" y="301959"/>
                      <a:pt x="248497" y="568446"/>
                      <a:pt x="483896" y="568446"/>
                    </a:cubicBezTo>
                    <a:cubicBezTo>
                      <a:pt x="486087" y="568446"/>
                      <a:pt x="488279" y="568446"/>
                      <a:pt x="490470" y="568365"/>
                    </a:cubicBezTo>
                    <a:cubicBezTo>
                      <a:pt x="766130" y="562439"/>
                      <a:pt x="986268" y="292949"/>
                      <a:pt x="988459" y="290270"/>
                    </a:cubicBezTo>
                    <a:cubicBezTo>
                      <a:pt x="990895" y="287267"/>
                      <a:pt x="990895" y="283046"/>
                      <a:pt x="988459" y="280043"/>
                    </a:cubicBezTo>
                    <a:close/>
                    <a:moveTo>
                      <a:pt x="490146" y="552212"/>
                    </a:moveTo>
                    <a:cubicBezTo>
                      <a:pt x="277963" y="556920"/>
                      <a:pt x="54416" y="323632"/>
                      <a:pt x="19025" y="285156"/>
                    </a:cubicBezTo>
                    <a:cubicBezTo>
                      <a:pt x="53685" y="247087"/>
                      <a:pt x="271307" y="18507"/>
                      <a:pt x="499318" y="16234"/>
                    </a:cubicBezTo>
                    <a:cubicBezTo>
                      <a:pt x="500373" y="16234"/>
                      <a:pt x="501428" y="16234"/>
                      <a:pt x="502565" y="16234"/>
                    </a:cubicBezTo>
                    <a:cubicBezTo>
                      <a:pt x="730658" y="16234"/>
                      <a:pt x="939188" y="247655"/>
                      <a:pt x="971576" y="285156"/>
                    </a:cubicBezTo>
                    <a:cubicBezTo>
                      <a:pt x="939918" y="322252"/>
                      <a:pt x="737476" y="546935"/>
                      <a:pt x="490146" y="552212"/>
                    </a:cubicBezTo>
                    <a:close/>
                  </a:path>
                </a:pathLst>
              </a:custGeom>
              <a:solidFill>
                <a:srgbClr val="000000"/>
              </a:solidFill>
              <a:ln w="8117"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DADC416B-0334-AE42-D822-A028E69FAE20}"/>
                  </a:ext>
                </a:extLst>
              </p:cNvPr>
              <p:cNvSpPr/>
              <p:nvPr/>
            </p:nvSpPr>
            <p:spPr>
              <a:xfrm>
                <a:off x="6609898" y="4808514"/>
                <a:ext cx="467387" cy="467386"/>
              </a:xfrm>
              <a:custGeom>
                <a:avLst/>
                <a:gdLst>
                  <a:gd name="connsiteX0" fmla="*/ 233693 w 467387"/>
                  <a:gd name="connsiteY0" fmla="*/ 0 h 467386"/>
                  <a:gd name="connsiteX1" fmla="*/ 0 w 467387"/>
                  <a:gd name="connsiteY1" fmla="*/ 233693 h 467386"/>
                  <a:gd name="connsiteX2" fmla="*/ 233693 w 467387"/>
                  <a:gd name="connsiteY2" fmla="*/ 467387 h 467386"/>
                  <a:gd name="connsiteX3" fmla="*/ 467387 w 467387"/>
                  <a:gd name="connsiteY3" fmla="*/ 233693 h 467386"/>
                  <a:gd name="connsiteX4" fmla="*/ 233693 w 467387"/>
                  <a:gd name="connsiteY4" fmla="*/ 0 h 467386"/>
                  <a:gd name="connsiteX5" fmla="*/ 233693 w 467387"/>
                  <a:gd name="connsiteY5" fmla="*/ 451234 h 467386"/>
                  <a:gd name="connsiteX6" fmla="*/ 16234 w 467387"/>
                  <a:gd name="connsiteY6" fmla="*/ 233775 h 467386"/>
                  <a:gd name="connsiteX7" fmla="*/ 233693 w 467387"/>
                  <a:gd name="connsiteY7" fmla="*/ 16315 h 467386"/>
                  <a:gd name="connsiteX8" fmla="*/ 451153 w 467387"/>
                  <a:gd name="connsiteY8" fmla="*/ 233775 h 467386"/>
                  <a:gd name="connsiteX9" fmla="*/ 233693 w 467387"/>
                  <a:gd name="connsiteY9" fmla="*/ 451234 h 4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387" h="467386">
                    <a:moveTo>
                      <a:pt x="233693" y="0"/>
                    </a:moveTo>
                    <a:cubicBezTo>
                      <a:pt x="104793" y="0"/>
                      <a:pt x="0" y="104874"/>
                      <a:pt x="0" y="233693"/>
                    </a:cubicBezTo>
                    <a:cubicBezTo>
                      <a:pt x="0" y="362594"/>
                      <a:pt x="104874" y="467387"/>
                      <a:pt x="233693" y="467387"/>
                    </a:cubicBezTo>
                    <a:cubicBezTo>
                      <a:pt x="362594" y="467387"/>
                      <a:pt x="467387" y="362513"/>
                      <a:pt x="467387" y="233693"/>
                    </a:cubicBezTo>
                    <a:cubicBezTo>
                      <a:pt x="467468" y="104874"/>
                      <a:pt x="362594" y="0"/>
                      <a:pt x="233693" y="0"/>
                    </a:cubicBezTo>
                    <a:close/>
                    <a:moveTo>
                      <a:pt x="233693" y="451234"/>
                    </a:moveTo>
                    <a:cubicBezTo>
                      <a:pt x="113803" y="451234"/>
                      <a:pt x="16234" y="353665"/>
                      <a:pt x="16234" y="233775"/>
                    </a:cubicBezTo>
                    <a:cubicBezTo>
                      <a:pt x="16234" y="113884"/>
                      <a:pt x="113803" y="16315"/>
                      <a:pt x="233693" y="16315"/>
                    </a:cubicBezTo>
                    <a:cubicBezTo>
                      <a:pt x="353584" y="16315"/>
                      <a:pt x="451153" y="113884"/>
                      <a:pt x="451153" y="233775"/>
                    </a:cubicBezTo>
                    <a:cubicBezTo>
                      <a:pt x="451153" y="353665"/>
                      <a:pt x="353665" y="451234"/>
                      <a:pt x="233693" y="451234"/>
                    </a:cubicBezTo>
                    <a:close/>
                  </a:path>
                </a:pathLst>
              </a:custGeom>
              <a:solidFill>
                <a:srgbClr val="000000"/>
              </a:solidFill>
              <a:ln w="8117"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F68CE445-917C-6F0E-21CD-C3096BB0662E}"/>
                  </a:ext>
                </a:extLst>
              </p:cNvPr>
              <p:cNvSpPr/>
              <p:nvPr/>
            </p:nvSpPr>
            <p:spPr>
              <a:xfrm>
                <a:off x="7053745" y="4544218"/>
                <a:ext cx="282802" cy="282802"/>
              </a:xfrm>
              <a:custGeom>
                <a:avLst/>
                <a:gdLst>
                  <a:gd name="connsiteX0" fmla="*/ 141401 w 282802"/>
                  <a:gd name="connsiteY0" fmla="*/ 282802 h 282802"/>
                  <a:gd name="connsiteX1" fmla="*/ 282803 w 282802"/>
                  <a:gd name="connsiteY1" fmla="*/ 141401 h 282802"/>
                  <a:gd name="connsiteX2" fmla="*/ 141401 w 282802"/>
                  <a:gd name="connsiteY2" fmla="*/ 0 h 282802"/>
                  <a:gd name="connsiteX3" fmla="*/ 0 w 282802"/>
                  <a:gd name="connsiteY3" fmla="*/ 141401 h 282802"/>
                  <a:gd name="connsiteX4" fmla="*/ 141401 w 282802"/>
                  <a:gd name="connsiteY4" fmla="*/ 282802 h 282802"/>
                  <a:gd name="connsiteX5" fmla="*/ 141401 w 282802"/>
                  <a:gd name="connsiteY5" fmla="*/ 16315 h 282802"/>
                  <a:gd name="connsiteX6" fmla="*/ 266568 w 282802"/>
                  <a:gd name="connsiteY6" fmla="*/ 141482 h 282802"/>
                  <a:gd name="connsiteX7" fmla="*/ 141401 w 282802"/>
                  <a:gd name="connsiteY7" fmla="*/ 266649 h 282802"/>
                  <a:gd name="connsiteX8" fmla="*/ 16234 w 282802"/>
                  <a:gd name="connsiteY8" fmla="*/ 141482 h 282802"/>
                  <a:gd name="connsiteX9" fmla="*/ 141401 w 282802"/>
                  <a:gd name="connsiteY9" fmla="*/ 16315 h 28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02" h="282802">
                    <a:moveTo>
                      <a:pt x="141401" y="282802"/>
                    </a:moveTo>
                    <a:cubicBezTo>
                      <a:pt x="219326" y="282802"/>
                      <a:pt x="282803" y="219407"/>
                      <a:pt x="282803" y="141401"/>
                    </a:cubicBezTo>
                    <a:cubicBezTo>
                      <a:pt x="282803" y="63395"/>
                      <a:pt x="219408" y="0"/>
                      <a:pt x="141401" y="0"/>
                    </a:cubicBezTo>
                    <a:cubicBezTo>
                      <a:pt x="63395" y="0"/>
                      <a:pt x="0" y="63395"/>
                      <a:pt x="0" y="141401"/>
                    </a:cubicBezTo>
                    <a:cubicBezTo>
                      <a:pt x="0" y="219407"/>
                      <a:pt x="63476" y="282802"/>
                      <a:pt x="141401" y="282802"/>
                    </a:cubicBezTo>
                    <a:close/>
                    <a:moveTo>
                      <a:pt x="141401" y="16315"/>
                    </a:moveTo>
                    <a:cubicBezTo>
                      <a:pt x="210397" y="16315"/>
                      <a:pt x="266568" y="72486"/>
                      <a:pt x="266568" y="141482"/>
                    </a:cubicBezTo>
                    <a:cubicBezTo>
                      <a:pt x="266568" y="210478"/>
                      <a:pt x="210397" y="266649"/>
                      <a:pt x="141401" y="266649"/>
                    </a:cubicBezTo>
                    <a:cubicBezTo>
                      <a:pt x="72405" y="266649"/>
                      <a:pt x="16234" y="210478"/>
                      <a:pt x="16234" y="141482"/>
                    </a:cubicBezTo>
                    <a:cubicBezTo>
                      <a:pt x="16234" y="72486"/>
                      <a:pt x="72405" y="16315"/>
                      <a:pt x="141401" y="16315"/>
                    </a:cubicBezTo>
                    <a:close/>
                  </a:path>
                </a:pathLst>
              </a:custGeom>
              <a:solidFill>
                <a:srgbClr val="000000"/>
              </a:solidFill>
              <a:ln w="8117"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22D42413-4596-13AB-9AF4-241B2BA31873}"/>
                  </a:ext>
                </a:extLst>
              </p:cNvPr>
              <p:cNvSpPr/>
              <p:nvPr/>
            </p:nvSpPr>
            <p:spPr>
              <a:xfrm>
                <a:off x="7101145" y="4619526"/>
                <a:ext cx="187937" cy="132411"/>
              </a:xfrm>
              <a:custGeom>
                <a:avLst/>
                <a:gdLst>
                  <a:gd name="connsiteX0" fmla="*/ 63562 w 187937"/>
                  <a:gd name="connsiteY0" fmla="*/ 132412 h 132411"/>
                  <a:gd name="connsiteX1" fmla="*/ 69325 w 187937"/>
                  <a:gd name="connsiteY1" fmla="*/ 130057 h 132411"/>
                  <a:gd name="connsiteX2" fmla="*/ 185563 w 187937"/>
                  <a:gd name="connsiteY2" fmla="*/ 13819 h 132411"/>
                  <a:gd name="connsiteX3" fmla="*/ 185563 w 187937"/>
                  <a:gd name="connsiteY3" fmla="*/ 2374 h 132411"/>
                  <a:gd name="connsiteX4" fmla="*/ 174118 w 187937"/>
                  <a:gd name="connsiteY4" fmla="*/ 2374 h 132411"/>
                  <a:gd name="connsiteX5" fmla="*/ 63156 w 187937"/>
                  <a:gd name="connsiteY5" fmla="*/ 113336 h 132411"/>
                  <a:gd name="connsiteX6" fmla="*/ 13398 w 187937"/>
                  <a:gd name="connsiteY6" fmla="*/ 70558 h 132411"/>
                  <a:gd name="connsiteX7" fmla="*/ 1953 w 187937"/>
                  <a:gd name="connsiteY7" fmla="*/ 71451 h 132411"/>
                  <a:gd name="connsiteX8" fmla="*/ 2845 w 187937"/>
                  <a:gd name="connsiteY8" fmla="*/ 82897 h 132411"/>
                  <a:gd name="connsiteX9" fmla="*/ 58286 w 187937"/>
                  <a:gd name="connsiteY9" fmla="*/ 130626 h 132411"/>
                  <a:gd name="connsiteX10" fmla="*/ 63562 w 187937"/>
                  <a:gd name="connsiteY10" fmla="*/ 132412 h 13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937" h="132411">
                    <a:moveTo>
                      <a:pt x="63562" y="132412"/>
                    </a:moveTo>
                    <a:cubicBezTo>
                      <a:pt x="65672" y="132412"/>
                      <a:pt x="67702" y="131600"/>
                      <a:pt x="69325" y="130057"/>
                    </a:cubicBezTo>
                    <a:lnTo>
                      <a:pt x="185563" y="13819"/>
                    </a:lnTo>
                    <a:cubicBezTo>
                      <a:pt x="188729" y="10654"/>
                      <a:pt x="188729" y="5540"/>
                      <a:pt x="185563" y="2374"/>
                    </a:cubicBezTo>
                    <a:cubicBezTo>
                      <a:pt x="182397" y="-791"/>
                      <a:pt x="177284" y="-791"/>
                      <a:pt x="174118" y="2374"/>
                    </a:cubicBezTo>
                    <a:lnTo>
                      <a:pt x="63156" y="113336"/>
                    </a:lnTo>
                    <a:lnTo>
                      <a:pt x="13398" y="70558"/>
                    </a:lnTo>
                    <a:cubicBezTo>
                      <a:pt x="9989" y="67636"/>
                      <a:pt x="4875" y="68042"/>
                      <a:pt x="1953" y="71451"/>
                    </a:cubicBezTo>
                    <a:cubicBezTo>
                      <a:pt x="-969" y="74861"/>
                      <a:pt x="-564" y="79974"/>
                      <a:pt x="2845" y="82897"/>
                    </a:cubicBezTo>
                    <a:lnTo>
                      <a:pt x="58286" y="130626"/>
                    </a:lnTo>
                    <a:cubicBezTo>
                      <a:pt x="59828" y="131762"/>
                      <a:pt x="61695" y="132412"/>
                      <a:pt x="63562" y="132412"/>
                    </a:cubicBezTo>
                    <a:close/>
                  </a:path>
                </a:pathLst>
              </a:custGeom>
              <a:solidFill>
                <a:srgbClr val="000000"/>
              </a:solidFill>
              <a:ln w="8117" cap="flat">
                <a:noFill/>
                <a:prstDash val="solid"/>
                <a:miter/>
              </a:ln>
            </p:spPr>
            <p:txBody>
              <a:bodyPr rtlCol="0" anchor="ctr"/>
              <a:lstStyle/>
              <a:p>
                <a:endParaRPr lang="en-GB"/>
              </a:p>
            </p:txBody>
          </p:sp>
        </p:grpSp>
      </p:grpSp>
      <p:sp>
        <p:nvSpPr>
          <p:cNvPr id="3" name="Footer Placeholder 1">
            <a:extLst>
              <a:ext uri="{FF2B5EF4-FFF2-40B4-BE49-F238E27FC236}">
                <a16:creationId xmlns:a16="http://schemas.microsoft.com/office/drawing/2014/main" id="{6CFB642C-8F8F-F9D1-2364-D737F4AE9CAB}"/>
              </a:ext>
            </a:extLst>
          </p:cNvPr>
          <p:cNvSpPr txBox="1">
            <a:spLocks/>
          </p:cNvSpPr>
          <p:nvPr/>
        </p:nvSpPr>
        <p:spPr>
          <a:xfrm>
            <a:off x="371473" y="6165850"/>
            <a:ext cx="10116000" cy="431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14002413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C38A25-004B-AECC-683E-98886235F39D}"/>
              </a:ext>
            </a:extLst>
          </p:cNvPr>
          <p:cNvSpPr>
            <a:spLocks noGrp="1"/>
          </p:cNvSpPr>
          <p:nvPr>
            <p:ph type="body" sz="quarter" idx="13"/>
          </p:nvPr>
        </p:nvSpPr>
        <p:spPr>
          <a:xfrm>
            <a:off x="371475" y="1647966"/>
            <a:ext cx="9128572" cy="4571717"/>
          </a:xfrm>
        </p:spPr>
        <p:txBody>
          <a:bodyPr>
            <a:normAutofit/>
          </a:bodyPr>
          <a:lstStyle/>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Communiquer par des phrases courtes qui transmettent un message à la fois.</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Utilisez des exemples concrets pour expliquer et illustrer vos propos. </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Donnez à la personne le temps de répondre à votre question ou à votre instruction avant de la répéter. </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Veillez à ce qu'une seule personne parle à la fois et que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ne soit pas </a:t>
            </a:r>
            <a:r>
              <a:rPr lang="fr-FR" sz="2400" err="1">
                <a:latin typeface="Arial" panose="020B0604020202020204" pitchFamily="34" charset="0"/>
                <a:cs typeface="Times New Roman" panose="02020603050405020304" pitchFamily="18" charset="0"/>
              </a:rPr>
              <a:t>pressé-e</a:t>
            </a:r>
            <a:r>
              <a:rPr lang="fr-FR" sz="2400">
                <a:latin typeface="Arial" panose="020B0604020202020204" pitchFamily="34" charset="0"/>
                <a:cs typeface="Times New Roman" panose="02020603050405020304" pitchFamily="18" charset="0"/>
              </a:rPr>
              <a:t> de répondre.</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Les images peuvent également être utilisées pour communiquer des messages aux client-e-s ayant un handicap intellectuel.</a:t>
            </a:r>
            <a:endParaRPr lang="fr-FR" b="0"/>
          </a:p>
        </p:txBody>
      </p:sp>
      <p:sp>
        <p:nvSpPr>
          <p:cNvPr id="6" name="Title 1">
            <a:extLst>
              <a:ext uri="{FF2B5EF4-FFF2-40B4-BE49-F238E27FC236}">
                <a16:creationId xmlns:a16="http://schemas.microsoft.com/office/drawing/2014/main" id="{9E1C2A0B-8886-A082-00EB-ECF9CEE8AEA6}"/>
              </a:ext>
            </a:extLst>
          </p:cNvPr>
          <p:cNvSpPr>
            <a:spLocks noGrp="1"/>
          </p:cNvSpPr>
          <p:nvPr>
            <p:ph type="title"/>
          </p:nvPr>
        </p:nvSpPr>
        <p:spPr>
          <a:xfrm>
            <a:off x="371475" y="365126"/>
            <a:ext cx="11449050" cy="1048032"/>
          </a:xfrm>
        </p:spPr>
        <p:txBody>
          <a:bodyPr>
            <a:normAutofit/>
          </a:bodyPr>
          <a:lstStyle/>
          <a:p>
            <a:r>
              <a:rPr lang="fr-FR" sz="2800"/>
              <a:t>Communiquer avec les clients présentant un </a:t>
            </a:r>
            <a:br>
              <a:rPr lang="fr-FR" sz="2800"/>
            </a:br>
            <a:r>
              <a:rPr lang="fr-FR" sz="2800"/>
              <a:t>handicap intellectuel</a:t>
            </a:r>
            <a:endParaRPr lang="en-GB" sz="2800"/>
          </a:p>
        </p:txBody>
      </p:sp>
      <p:grpSp>
        <p:nvGrpSpPr>
          <p:cNvPr id="3" name="Group 2">
            <a:extLst>
              <a:ext uri="{FF2B5EF4-FFF2-40B4-BE49-F238E27FC236}">
                <a16:creationId xmlns:a16="http://schemas.microsoft.com/office/drawing/2014/main" id="{725131D4-DAD7-6B60-E797-4385F8CF963F}"/>
              </a:ext>
              <a:ext uri="{C183D7F6-B498-43B3-948B-1728B52AA6E4}">
                <adec:decorative xmlns:adec="http://schemas.microsoft.com/office/drawing/2017/decorative" val="1"/>
              </a:ext>
            </a:extLst>
          </p:cNvPr>
          <p:cNvGrpSpPr>
            <a:grpSpLocks noChangeAspect="1"/>
          </p:cNvGrpSpPr>
          <p:nvPr/>
        </p:nvGrpSpPr>
        <p:grpSpPr>
          <a:xfrm>
            <a:off x="8912178" y="365126"/>
            <a:ext cx="1016914" cy="1086017"/>
            <a:chOff x="28815" y="4466781"/>
            <a:chExt cx="877954" cy="937614"/>
          </a:xfrm>
        </p:grpSpPr>
        <p:grpSp>
          <p:nvGrpSpPr>
            <p:cNvPr id="4" name="Graphic 3">
              <a:extLst>
                <a:ext uri="{FF2B5EF4-FFF2-40B4-BE49-F238E27FC236}">
                  <a16:creationId xmlns:a16="http://schemas.microsoft.com/office/drawing/2014/main" id="{EB5411AD-2E15-7AE1-C98E-3B615CD2A8ED}"/>
                </a:ext>
              </a:extLst>
            </p:cNvPr>
            <p:cNvGrpSpPr/>
            <p:nvPr/>
          </p:nvGrpSpPr>
          <p:grpSpPr>
            <a:xfrm>
              <a:off x="475504" y="4469784"/>
              <a:ext cx="431265" cy="931446"/>
              <a:chOff x="475504" y="4469784"/>
              <a:chExt cx="431265" cy="931446"/>
            </a:xfrm>
            <a:solidFill>
              <a:srgbClr val="000000"/>
            </a:solidFill>
          </p:grpSpPr>
          <p:sp>
            <p:nvSpPr>
              <p:cNvPr id="14" name="Freeform: Shape 13">
                <a:extLst>
                  <a:ext uri="{FF2B5EF4-FFF2-40B4-BE49-F238E27FC236}">
                    <a16:creationId xmlns:a16="http://schemas.microsoft.com/office/drawing/2014/main" id="{D8D54491-F47A-8D50-EE7C-0FC9633AEBDE}"/>
                  </a:ext>
                </a:extLst>
              </p:cNvPr>
              <p:cNvSpPr/>
              <p:nvPr/>
            </p:nvSpPr>
            <p:spPr>
              <a:xfrm>
                <a:off x="475504" y="4469784"/>
                <a:ext cx="431265" cy="931446"/>
              </a:xfrm>
              <a:custGeom>
                <a:avLst/>
                <a:gdLst>
                  <a:gd name="connsiteX0" fmla="*/ 431266 w 431265"/>
                  <a:gd name="connsiteY0" fmla="*/ 483053 h 931446"/>
                  <a:gd name="connsiteX1" fmla="*/ 375257 w 431265"/>
                  <a:gd name="connsiteY1" fmla="*/ 381264 h 931446"/>
                  <a:gd name="connsiteX2" fmla="*/ 388001 w 431265"/>
                  <a:gd name="connsiteY2" fmla="*/ 327447 h 931446"/>
                  <a:gd name="connsiteX3" fmla="*/ 318843 w 431265"/>
                  <a:gd name="connsiteY3" fmla="*/ 218596 h 931446"/>
                  <a:gd name="connsiteX4" fmla="*/ 319005 w 431265"/>
                  <a:gd name="connsiteY4" fmla="*/ 215105 h 931446"/>
                  <a:gd name="connsiteX5" fmla="*/ 220219 w 431265"/>
                  <a:gd name="connsiteY5" fmla="*/ 108851 h 931446"/>
                  <a:gd name="connsiteX6" fmla="*/ 220300 w 431265"/>
                  <a:gd name="connsiteY6" fmla="*/ 106741 h 931446"/>
                  <a:gd name="connsiteX7" fmla="*/ 113559 w 431265"/>
                  <a:gd name="connsiteY7" fmla="*/ 0 h 931446"/>
                  <a:gd name="connsiteX8" fmla="*/ 0 w 431265"/>
                  <a:gd name="connsiteY8" fmla="*/ 121108 h 931446"/>
                  <a:gd name="connsiteX9" fmla="*/ 0 w 431265"/>
                  <a:gd name="connsiteY9" fmla="*/ 121189 h 931446"/>
                  <a:gd name="connsiteX10" fmla="*/ 0 w 431265"/>
                  <a:gd name="connsiteY10" fmla="*/ 121271 h 931446"/>
                  <a:gd name="connsiteX11" fmla="*/ 0 w 431265"/>
                  <a:gd name="connsiteY11" fmla="*/ 790532 h 931446"/>
                  <a:gd name="connsiteX12" fmla="*/ 162 w 431265"/>
                  <a:gd name="connsiteY12" fmla="*/ 791181 h 931446"/>
                  <a:gd name="connsiteX13" fmla="*/ 0 w 431265"/>
                  <a:gd name="connsiteY13" fmla="*/ 793698 h 931446"/>
                  <a:gd name="connsiteX14" fmla="*/ 137830 w 431265"/>
                  <a:gd name="connsiteY14" fmla="*/ 931446 h 931446"/>
                  <a:gd name="connsiteX15" fmla="*/ 257314 w 431265"/>
                  <a:gd name="connsiteY15" fmla="*/ 862288 h 931446"/>
                  <a:gd name="connsiteX16" fmla="*/ 273549 w 431265"/>
                  <a:gd name="connsiteY16" fmla="*/ 863424 h 931446"/>
                  <a:gd name="connsiteX17" fmla="*/ 388001 w 431265"/>
                  <a:gd name="connsiteY17" fmla="*/ 749053 h 931446"/>
                  <a:gd name="connsiteX18" fmla="*/ 385566 w 431265"/>
                  <a:gd name="connsiteY18" fmla="*/ 725757 h 931446"/>
                  <a:gd name="connsiteX19" fmla="*/ 426964 w 431265"/>
                  <a:gd name="connsiteY19" fmla="*/ 625834 h 931446"/>
                  <a:gd name="connsiteX20" fmla="*/ 404722 w 431265"/>
                  <a:gd name="connsiteY20" fmla="*/ 558218 h 931446"/>
                  <a:gd name="connsiteX21" fmla="*/ 431266 w 431265"/>
                  <a:gd name="connsiteY21" fmla="*/ 483053 h 931446"/>
                  <a:gd name="connsiteX22" fmla="*/ 380209 w 431265"/>
                  <a:gd name="connsiteY22" fmla="*/ 708792 h 931446"/>
                  <a:gd name="connsiteX23" fmla="*/ 370711 w 431265"/>
                  <a:gd name="connsiteY23" fmla="*/ 705383 h 931446"/>
                  <a:gd name="connsiteX24" fmla="*/ 365841 w 431265"/>
                  <a:gd name="connsiteY24" fmla="*/ 715773 h 931446"/>
                  <a:gd name="connsiteX25" fmla="*/ 371686 w 431265"/>
                  <a:gd name="connsiteY25" fmla="*/ 749134 h 931446"/>
                  <a:gd name="connsiteX26" fmla="*/ 273468 w 431265"/>
                  <a:gd name="connsiteY26" fmla="*/ 847271 h 931446"/>
                  <a:gd name="connsiteX27" fmla="*/ 254473 w 431265"/>
                  <a:gd name="connsiteY27" fmla="*/ 845404 h 931446"/>
                  <a:gd name="connsiteX28" fmla="*/ 245707 w 431265"/>
                  <a:gd name="connsiteY28" fmla="*/ 849625 h 931446"/>
                  <a:gd name="connsiteX29" fmla="*/ 137749 w 431265"/>
                  <a:gd name="connsiteY29" fmla="*/ 915212 h 931446"/>
                  <a:gd name="connsiteX30" fmla="*/ 16153 w 431265"/>
                  <a:gd name="connsiteY30" fmla="*/ 793698 h 931446"/>
                  <a:gd name="connsiteX31" fmla="*/ 137261 w 431265"/>
                  <a:gd name="connsiteY31" fmla="*/ 672102 h 931446"/>
                  <a:gd name="connsiteX32" fmla="*/ 145379 w 431265"/>
                  <a:gd name="connsiteY32" fmla="*/ 663985 h 931446"/>
                  <a:gd name="connsiteX33" fmla="*/ 137261 w 431265"/>
                  <a:gd name="connsiteY33" fmla="*/ 655868 h 931446"/>
                  <a:gd name="connsiteX34" fmla="*/ 137261 w 431265"/>
                  <a:gd name="connsiteY34" fmla="*/ 655868 h 931446"/>
                  <a:gd name="connsiteX35" fmla="*/ 16153 w 431265"/>
                  <a:gd name="connsiteY35" fmla="*/ 729004 h 931446"/>
                  <a:gd name="connsiteX36" fmla="*/ 16153 w 431265"/>
                  <a:gd name="connsiteY36" fmla="*/ 242541 h 931446"/>
                  <a:gd name="connsiteX37" fmla="*/ 17614 w 431265"/>
                  <a:gd name="connsiteY37" fmla="*/ 240431 h 931446"/>
                  <a:gd name="connsiteX38" fmla="*/ 90425 w 431265"/>
                  <a:gd name="connsiteY38" fmla="*/ 202199 h 931446"/>
                  <a:gd name="connsiteX39" fmla="*/ 100004 w 431265"/>
                  <a:gd name="connsiteY39" fmla="*/ 195949 h 931446"/>
                  <a:gd name="connsiteX40" fmla="*/ 93753 w 431265"/>
                  <a:gd name="connsiteY40" fmla="*/ 186370 h 931446"/>
                  <a:gd name="connsiteX41" fmla="*/ 16153 w 431265"/>
                  <a:gd name="connsiteY41" fmla="*/ 212914 h 931446"/>
                  <a:gd name="connsiteX42" fmla="*/ 16153 w 431265"/>
                  <a:gd name="connsiteY42" fmla="*/ 121433 h 931446"/>
                  <a:gd name="connsiteX43" fmla="*/ 113478 w 431265"/>
                  <a:gd name="connsiteY43" fmla="*/ 16153 h 931446"/>
                  <a:gd name="connsiteX44" fmla="*/ 203985 w 431265"/>
                  <a:gd name="connsiteY44" fmla="*/ 106660 h 931446"/>
                  <a:gd name="connsiteX45" fmla="*/ 203903 w 431265"/>
                  <a:gd name="connsiteY45" fmla="*/ 108689 h 931446"/>
                  <a:gd name="connsiteX46" fmla="*/ 144242 w 431265"/>
                  <a:gd name="connsiteY46" fmla="*/ 132716 h 931446"/>
                  <a:gd name="connsiteX47" fmla="*/ 137586 w 431265"/>
                  <a:gd name="connsiteY47" fmla="*/ 138723 h 931446"/>
                  <a:gd name="connsiteX48" fmla="*/ 137586 w 431265"/>
                  <a:gd name="connsiteY48" fmla="*/ 150168 h 931446"/>
                  <a:gd name="connsiteX49" fmla="*/ 149031 w 431265"/>
                  <a:gd name="connsiteY49" fmla="*/ 150168 h 931446"/>
                  <a:gd name="connsiteX50" fmla="*/ 154551 w 431265"/>
                  <a:gd name="connsiteY50" fmla="*/ 145216 h 931446"/>
                  <a:gd name="connsiteX51" fmla="*/ 212102 w 431265"/>
                  <a:gd name="connsiteY51" fmla="*/ 124599 h 931446"/>
                  <a:gd name="connsiteX52" fmla="*/ 302527 w 431265"/>
                  <a:gd name="connsiteY52" fmla="*/ 212183 h 931446"/>
                  <a:gd name="connsiteX53" fmla="*/ 267461 w 431265"/>
                  <a:gd name="connsiteY53" fmla="*/ 206988 h 931446"/>
                  <a:gd name="connsiteX54" fmla="*/ 147002 w 431265"/>
                  <a:gd name="connsiteY54" fmla="*/ 327447 h 931446"/>
                  <a:gd name="connsiteX55" fmla="*/ 147733 w 431265"/>
                  <a:gd name="connsiteY55" fmla="*/ 340516 h 931446"/>
                  <a:gd name="connsiteX56" fmla="*/ 156824 w 431265"/>
                  <a:gd name="connsiteY56" fmla="*/ 347496 h 931446"/>
                  <a:gd name="connsiteX57" fmla="*/ 163805 w 431265"/>
                  <a:gd name="connsiteY57" fmla="*/ 338405 h 931446"/>
                  <a:gd name="connsiteX58" fmla="*/ 163155 w 431265"/>
                  <a:gd name="connsiteY58" fmla="*/ 327528 h 931446"/>
                  <a:gd name="connsiteX59" fmla="*/ 267380 w 431265"/>
                  <a:gd name="connsiteY59" fmla="*/ 223304 h 931446"/>
                  <a:gd name="connsiteX60" fmla="*/ 371604 w 431265"/>
                  <a:gd name="connsiteY60" fmla="*/ 327528 h 931446"/>
                  <a:gd name="connsiteX61" fmla="*/ 357237 w 431265"/>
                  <a:gd name="connsiteY61" fmla="*/ 380290 h 931446"/>
                  <a:gd name="connsiteX62" fmla="*/ 322008 w 431265"/>
                  <a:gd name="connsiteY62" fmla="*/ 416249 h 931446"/>
                  <a:gd name="connsiteX63" fmla="*/ 319330 w 431265"/>
                  <a:gd name="connsiteY63" fmla="*/ 427451 h 931446"/>
                  <a:gd name="connsiteX64" fmla="*/ 326229 w 431265"/>
                  <a:gd name="connsiteY64" fmla="*/ 431347 h 931446"/>
                  <a:gd name="connsiteX65" fmla="*/ 330450 w 431265"/>
                  <a:gd name="connsiteY65" fmla="*/ 430129 h 931446"/>
                  <a:gd name="connsiteX66" fmla="*/ 366653 w 431265"/>
                  <a:gd name="connsiteY66" fmla="*/ 395307 h 931446"/>
                  <a:gd name="connsiteX67" fmla="*/ 414869 w 431265"/>
                  <a:gd name="connsiteY67" fmla="*/ 483216 h 931446"/>
                  <a:gd name="connsiteX68" fmla="*/ 388082 w 431265"/>
                  <a:gd name="connsiteY68" fmla="*/ 552942 h 931446"/>
                  <a:gd name="connsiteX69" fmla="*/ 310644 w 431265"/>
                  <a:gd name="connsiteY69" fmla="*/ 587440 h 931446"/>
                  <a:gd name="connsiteX70" fmla="*/ 298956 w 431265"/>
                  <a:gd name="connsiteY70" fmla="*/ 586791 h 931446"/>
                  <a:gd name="connsiteX71" fmla="*/ 290027 w 431265"/>
                  <a:gd name="connsiteY71" fmla="*/ 594015 h 931446"/>
                  <a:gd name="connsiteX72" fmla="*/ 297251 w 431265"/>
                  <a:gd name="connsiteY72" fmla="*/ 602944 h 931446"/>
                  <a:gd name="connsiteX73" fmla="*/ 310644 w 431265"/>
                  <a:gd name="connsiteY73" fmla="*/ 603674 h 931446"/>
                  <a:gd name="connsiteX74" fmla="*/ 393277 w 431265"/>
                  <a:gd name="connsiteY74" fmla="*/ 570719 h 931446"/>
                  <a:gd name="connsiteX75" fmla="*/ 410486 w 431265"/>
                  <a:gd name="connsiteY75" fmla="*/ 626240 h 931446"/>
                  <a:gd name="connsiteX76" fmla="*/ 380209 w 431265"/>
                  <a:gd name="connsiteY76" fmla="*/ 708792 h 931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31265" h="931446">
                    <a:moveTo>
                      <a:pt x="431266" y="483053"/>
                    </a:moveTo>
                    <a:cubicBezTo>
                      <a:pt x="431266" y="441574"/>
                      <a:pt x="409999" y="403261"/>
                      <a:pt x="375257" y="381264"/>
                    </a:cubicBezTo>
                    <a:cubicBezTo>
                      <a:pt x="383618" y="364624"/>
                      <a:pt x="388001" y="346198"/>
                      <a:pt x="388001" y="327447"/>
                    </a:cubicBezTo>
                    <a:cubicBezTo>
                      <a:pt x="388001" y="279393"/>
                      <a:pt x="359672" y="237914"/>
                      <a:pt x="318843" y="218596"/>
                    </a:cubicBezTo>
                    <a:cubicBezTo>
                      <a:pt x="318843" y="217459"/>
                      <a:pt x="319005" y="216323"/>
                      <a:pt x="319005" y="215105"/>
                    </a:cubicBezTo>
                    <a:cubicBezTo>
                      <a:pt x="319005" y="159097"/>
                      <a:pt x="275578" y="113153"/>
                      <a:pt x="220219" y="108851"/>
                    </a:cubicBezTo>
                    <a:cubicBezTo>
                      <a:pt x="220219" y="108121"/>
                      <a:pt x="220300" y="107471"/>
                      <a:pt x="220300" y="106741"/>
                    </a:cubicBezTo>
                    <a:cubicBezTo>
                      <a:pt x="220300" y="47891"/>
                      <a:pt x="172409" y="0"/>
                      <a:pt x="113559" y="0"/>
                    </a:cubicBezTo>
                    <a:cubicBezTo>
                      <a:pt x="52437" y="0"/>
                      <a:pt x="1461" y="66236"/>
                      <a:pt x="0" y="121108"/>
                    </a:cubicBezTo>
                    <a:cubicBezTo>
                      <a:pt x="0" y="121108"/>
                      <a:pt x="0" y="121189"/>
                      <a:pt x="0" y="121189"/>
                    </a:cubicBezTo>
                    <a:cubicBezTo>
                      <a:pt x="0" y="121189"/>
                      <a:pt x="0" y="121271"/>
                      <a:pt x="0" y="121271"/>
                    </a:cubicBezTo>
                    <a:lnTo>
                      <a:pt x="0" y="790532"/>
                    </a:lnTo>
                    <a:cubicBezTo>
                      <a:pt x="0" y="790775"/>
                      <a:pt x="81" y="790938"/>
                      <a:pt x="162" y="791181"/>
                    </a:cubicBezTo>
                    <a:cubicBezTo>
                      <a:pt x="162" y="792074"/>
                      <a:pt x="0" y="792886"/>
                      <a:pt x="0" y="793698"/>
                    </a:cubicBezTo>
                    <a:cubicBezTo>
                      <a:pt x="0" y="869674"/>
                      <a:pt x="61853" y="931446"/>
                      <a:pt x="137830" y="931446"/>
                    </a:cubicBezTo>
                    <a:cubicBezTo>
                      <a:pt x="187426" y="931446"/>
                      <a:pt x="232719" y="905146"/>
                      <a:pt x="257314" y="862288"/>
                    </a:cubicBezTo>
                    <a:cubicBezTo>
                      <a:pt x="262672" y="863018"/>
                      <a:pt x="268110" y="863424"/>
                      <a:pt x="273549" y="863424"/>
                    </a:cubicBezTo>
                    <a:cubicBezTo>
                      <a:pt x="336619" y="863424"/>
                      <a:pt x="388001" y="812123"/>
                      <a:pt x="388001" y="749053"/>
                    </a:cubicBezTo>
                    <a:cubicBezTo>
                      <a:pt x="388001" y="741098"/>
                      <a:pt x="387108" y="733387"/>
                      <a:pt x="385566" y="725757"/>
                    </a:cubicBezTo>
                    <a:cubicBezTo>
                      <a:pt x="414057" y="702542"/>
                      <a:pt x="426964" y="659602"/>
                      <a:pt x="426964" y="625834"/>
                    </a:cubicBezTo>
                    <a:cubicBezTo>
                      <a:pt x="426964" y="601158"/>
                      <a:pt x="419252" y="577943"/>
                      <a:pt x="404722" y="558218"/>
                    </a:cubicBezTo>
                    <a:cubicBezTo>
                      <a:pt x="421769" y="537114"/>
                      <a:pt x="431266" y="510652"/>
                      <a:pt x="431266" y="483053"/>
                    </a:cubicBezTo>
                    <a:close/>
                    <a:moveTo>
                      <a:pt x="380209" y="708792"/>
                    </a:moveTo>
                    <a:cubicBezTo>
                      <a:pt x="378179" y="705626"/>
                      <a:pt x="374364" y="704084"/>
                      <a:pt x="370711" y="705383"/>
                    </a:cubicBezTo>
                    <a:cubicBezTo>
                      <a:pt x="366491" y="706925"/>
                      <a:pt x="364299" y="711552"/>
                      <a:pt x="365841" y="715773"/>
                    </a:cubicBezTo>
                    <a:cubicBezTo>
                      <a:pt x="369656" y="726325"/>
                      <a:pt x="371686" y="737608"/>
                      <a:pt x="371686" y="749134"/>
                    </a:cubicBezTo>
                    <a:cubicBezTo>
                      <a:pt x="371686" y="803276"/>
                      <a:pt x="327609" y="847271"/>
                      <a:pt x="273468" y="847271"/>
                    </a:cubicBezTo>
                    <a:cubicBezTo>
                      <a:pt x="267055" y="847271"/>
                      <a:pt x="260805" y="846703"/>
                      <a:pt x="254473" y="845404"/>
                    </a:cubicBezTo>
                    <a:cubicBezTo>
                      <a:pt x="250983" y="844755"/>
                      <a:pt x="247330" y="846378"/>
                      <a:pt x="245707" y="849625"/>
                    </a:cubicBezTo>
                    <a:cubicBezTo>
                      <a:pt x="224683" y="890130"/>
                      <a:pt x="183286" y="915212"/>
                      <a:pt x="137749" y="915212"/>
                    </a:cubicBezTo>
                    <a:cubicBezTo>
                      <a:pt x="70701" y="915212"/>
                      <a:pt x="16153" y="860664"/>
                      <a:pt x="16153" y="793698"/>
                    </a:cubicBezTo>
                    <a:cubicBezTo>
                      <a:pt x="16153" y="726893"/>
                      <a:pt x="70457" y="672346"/>
                      <a:pt x="137261" y="672102"/>
                    </a:cubicBezTo>
                    <a:cubicBezTo>
                      <a:pt x="141726" y="672102"/>
                      <a:pt x="145379" y="668450"/>
                      <a:pt x="145379" y="663985"/>
                    </a:cubicBezTo>
                    <a:cubicBezTo>
                      <a:pt x="145379" y="659521"/>
                      <a:pt x="141726" y="655868"/>
                      <a:pt x="137261" y="655868"/>
                    </a:cubicBezTo>
                    <a:cubicBezTo>
                      <a:pt x="137261" y="655868"/>
                      <a:pt x="137261" y="655868"/>
                      <a:pt x="137261" y="655868"/>
                    </a:cubicBezTo>
                    <a:cubicBezTo>
                      <a:pt x="84906" y="656030"/>
                      <a:pt x="39368" y="685739"/>
                      <a:pt x="16153" y="729004"/>
                    </a:cubicBezTo>
                    <a:lnTo>
                      <a:pt x="16153" y="242541"/>
                    </a:lnTo>
                    <a:cubicBezTo>
                      <a:pt x="16721" y="241892"/>
                      <a:pt x="17208" y="241243"/>
                      <a:pt x="17614" y="240431"/>
                    </a:cubicBezTo>
                    <a:cubicBezTo>
                      <a:pt x="39855" y="192621"/>
                      <a:pt x="88234" y="201793"/>
                      <a:pt x="90425" y="202199"/>
                    </a:cubicBezTo>
                    <a:cubicBezTo>
                      <a:pt x="94809" y="203092"/>
                      <a:pt x="99111" y="200332"/>
                      <a:pt x="100004" y="195949"/>
                    </a:cubicBezTo>
                    <a:cubicBezTo>
                      <a:pt x="100897" y="191565"/>
                      <a:pt x="98137" y="187263"/>
                      <a:pt x="93753" y="186370"/>
                    </a:cubicBezTo>
                    <a:cubicBezTo>
                      <a:pt x="93185" y="186289"/>
                      <a:pt x="46755" y="177198"/>
                      <a:pt x="16153" y="212914"/>
                    </a:cubicBezTo>
                    <a:lnTo>
                      <a:pt x="16153" y="121433"/>
                    </a:lnTo>
                    <a:cubicBezTo>
                      <a:pt x="17452" y="74029"/>
                      <a:pt x="62583" y="16153"/>
                      <a:pt x="113478" y="16153"/>
                    </a:cubicBezTo>
                    <a:cubicBezTo>
                      <a:pt x="163399" y="16153"/>
                      <a:pt x="203985" y="56739"/>
                      <a:pt x="203985" y="106660"/>
                    </a:cubicBezTo>
                    <a:cubicBezTo>
                      <a:pt x="203985" y="107309"/>
                      <a:pt x="203903" y="108040"/>
                      <a:pt x="203903" y="108689"/>
                    </a:cubicBezTo>
                    <a:cubicBezTo>
                      <a:pt x="181906" y="110312"/>
                      <a:pt x="161451" y="118511"/>
                      <a:pt x="144242" y="132716"/>
                    </a:cubicBezTo>
                    <a:cubicBezTo>
                      <a:pt x="141969" y="134583"/>
                      <a:pt x="139697" y="136612"/>
                      <a:pt x="137586" y="138723"/>
                    </a:cubicBezTo>
                    <a:cubicBezTo>
                      <a:pt x="134420" y="141888"/>
                      <a:pt x="134420" y="147002"/>
                      <a:pt x="137586" y="150168"/>
                    </a:cubicBezTo>
                    <a:cubicBezTo>
                      <a:pt x="140752" y="153333"/>
                      <a:pt x="145866" y="153333"/>
                      <a:pt x="149031" y="150168"/>
                    </a:cubicBezTo>
                    <a:cubicBezTo>
                      <a:pt x="150817" y="148382"/>
                      <a:pt x="152684" y="146758"/>
                      <a:pt x="154551" y="145216"/>
                    </a:cubicBezTo>
                    <a:cubicBezTo>
                      <a:pt x="170785" y="131823"/>
                      <a:pt x="190591" y="124680"/>
                      <a:pt x="212102" y="124599"/>
                    </a:cubicBezTo>
                    <a:cubicBezTo>
                      <a:pt x="261048" y="124599"/>
                      <a:pt x="300985" y="163642"/>
                      <a:pt x="302527" y="212183"/>
                    </a:cubicBezTo>
                    <a:cubicBezTo>
                      <a:pt x="291407" y="208774"/>
                      <a:pt x="279637" y="206988"/>
                      <a:pt x="267461" y="206988"/>
                    </a:cubicBezTo>
                    <a:cubicBezTo>
                      <a:pt x="201062" y="206988"/>
                      <a:pt x="147002" y="261048"/>
                      <a:pt x="147002" y="327447"/>
                    </a:cubicBezTo>
                    <a:cubicBezTo>
                      <a:pt x="147002" y="332317"/>
                      <a:pt x="147246" y="336619"/>
                      <a:pt x="147733" y="340516"/>
                    </a:cubicBezTo>
                    <a:cubicBezTo>
                      <a:pt x="148301" y="344980"/>
                      <a:pt x="152441" y="348065"/>
                      <a:pt x="156824" y="347496"/>
                    </a:cubicBezTo>
                    <a:cubicBezTo>
                      <a:pt x="161288" y="346928"/>
                      <a:pt x="164373" y="342788"/>
                      <a:pt x="163805" y="338405"/>
                    </a:cubicBezTo>
                    <a:cubicBezTo>
                      <a:pt x="163399" y="335239"/>
                      <a:pt x="163155" y="331668"/>
                      <a:pt x="163155" y="327528"/>
                    </a:cubicBezTo>
                    <a:cubicBezTo>
                      <a:pt x="163155" y="270058"/>
                      <a:pt x="209910" y="223304"/>
                      <a:pt x="267380" y="223304"/>
                    </a:cubicBezTo>
                    <a:cubicBezTo>
                      <a:pt x="324849" y="223304"/>
                      <a:pt x="371604" y="270058"/>
                      <a:pt x="371604" y="327528"/>
                    </a:cubicBezTo>
                    <a:cubicBezTo>
                      <a:pt x="371604" y="346116"/>
                      <a:pt x="366653" y="364380"/>
                      <a:pt x="357237" y="380290"/>
                    </a:cubicBezTo>
                    <a:cubicBezTo>
                      <a:pt x="348633" y="394982"/>
                      <a:pt x="336457" y="407401"/>
                      <a:pt x="322008" y="416249"/>
                    </a:cubicBezTo>
                    <a:cubicBezTo>
                      <a:pt x="318193" y="418603"/>
                      <a:pt x="316976" y="423554"/>
                      <a:pt x="319330" y="427451"/>
                    </a:cubicBezTo>
                    <a:cubicBezTo>
                      <a:pt x="320872" y="429967"/>
                      <a:pt x="323551" y="431347"/>
                      <a:pt x="326229" y="431347"/>
                    </a:cubicBezTo>
                    <a:cubicBezTo>
                      <a:pt x="327690" y="431347"/>
                      <a:pt x="329152" y="430941"/>
                      <a:pt x="330450" y="430129"/>
                    </a:cubicBezTo>
                    <a:cubicBezTo>
                      <a:pt x="344818" y="421281"/>
                      <a:pt x="357156" y="409268"/>
                      <a:pt x="366653" y="395307"/>
                    </a:cubicBezTo>
                    <a:cubicBezTo>
                      <a:pt x="396524" y="414382"/>
                      <a:pt x="414869" y="447419"/>
                      <a:pt x="414869" y="483216"/>
                    </a:cubicBezTo>
                    <a:cubicBezTo>
                      <a:pt x="414869" y="509028"/>
                      <a:pt x="405372" y="533786"/>
                      <a:pt x="388082" y="552942"/>
                    </a:cubicBezTo>
                    <a:cubicBezTo>
                      <a:pt x="368357" y="574859"/>
                      <a:pt x="340110" y="587440"/>
                      <a:pt x="310644" y="587440"/>
                    </a:cubicBezTo>
                    <a:cubicBezTo>
                      <a:pt x="306992" y="587440"/>
                      <a:pt x="303095" y="587197"/>
                      <a:pt x="298956" y="586791"/>
                    </a:cubicBezTo>
                    <a:cubicBezTo>
                      <a:pt x="294572" y="586385"/>
                      <a:pt x="290514" y="589551"/>
                      <a:pt x="290027" y="594015"/>
                    </a:cubicBezTo>
                    <a:cubicBezTo>
                      <a:pt x="289540" y="598480"/>
                      <a:pt x="292787" y="602457"/>
                      <a:pt x="297251" y="602944"/>
                    </a:cubicBezTo>
                    <a:cubicBezTo>
                      <a:pt x="301878" y="603431"/>
                      <a:pt x="306423" y="603674"/>
                      <a:pt x="310644" y="603674"/>
                    </a:cubicBezTo>
                    <a:cubicBezTo>
                      <a:pt x="341490" y="603674"/>
                      <a:pt x="371036" y="591661"/>
                      <a:pt x="393277" y="570719"/>
                    </a:cubicBezTo>
                    <a:cubicBezTo>
                      <a:pt x="404560" y="587034"/>
                      <a:pt x="410486" y="606110"/>
                      <a:pt x="410486" y="626240"/>
                    </a:cubicBezTo>
                    <a:cubicBezTo>
                      <a:pt x="410648" y="658141"/>
                      <a:pt x="398472" y="690366"/>
                      <a:pt x="380209" y="708792"/>
                    </a:cubicBezTo>
                    <a:close/>
                  </a:path>
                </a:pathLst>
              </a:custGeom>
              <a:solidFill>
                <a:srgbClr val="000000"/>
              </a:solidFill>
              <a:ln w="8117"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A168E9A0-C1AF-A174-A1F4-807530BCDF51}"/>
                  </a:ext>
                </a:extLst>
              </p:cNvPr>
              <p:cNvSpPr/>
              <p:nvPr/>
            </p:nvSpPr>
            <p:spPr>
              <a:xfrm>
                <a:off x="555348" y="4792601"/>
                <a:ext cx="202471" cy="211212"/>
              </a:xfrm>
              <a:custGeom>
                <a:avLst/>
                <a:gdLst>
                  <a:gd name="connsiteX0" fmla="*/ 77061 w 202471"/>
                  <a:gd name="connsiteY0" fmla="*/ 132313 h 211212"/>
                  <a:gd name="connsiteX1" fmla="*/ 155960 w 202471"/>
                  <a:gd name="connsiteY1" fmla="*/ 211212 h 211212"/>
                  <a:gd name="connsiteX2" fmla="*/ 184776 w 202471"/>
                  <a:gd name="connsiteY2" fmla="*/ 205855 h 211212"/>
                  <a:gd name="connsiteX3" fmla="*/ 189321 w 202471"/>
                  <a:gd name="connsiteY3" fmla="*/ 195302 h 211212"/>
                  <a:gd name="connsiteX4" fmla="*/ 178769 w 202471"/>
                  <a:gd name="connsiteY4" fmla="*/ 190757 h 211212"/>
                  <a:gd name="connsiteX5" fmla="*/ 155960 w 202471"/>
                  <a:gd name="connsiteY5" fmla="*/ 194978 h 211212"/>
                  <a:gd name="connsiteX6" fmla="*/ 93295 w 202471"/>
                  <a:gd name="connsiteY6" fmla="*/ 132313 h 211212"/>
                  <a:gd name="connsiteX7" fmla="*/ 93376 w 202471"/>
                  <a:gd name="connsiteY7" fmla="*/ 131015 h 211212"/>
                  <a:gd name="connsiteX8" fmla="*/ 190458 w 202471"/>
                  <a:gd name="connsiteY8" fmla="*/ 70623 h 211212"/>
                  <a:gd name="connsiteX9" fmla="*/ 202471 w 202471"/>
                  <a:gd name="connsiteY9" fmla="*/ 20540 h 211212"/>
                  <a:gd name="connsiteX10" fmla="*/ 201578 w 202471"/>
                  <a:gd name="connsiteY10" fmla="*/ 7065 h 211212"/>
                  <a:gd name="connsiteX11" fmla="*/ 192487 w 202471"/>
                  <a:gd name="connsiteY11" fmla="*/ 84 h 211212"/>
                  <a:gd name="connsiteX12" fmla="*/ 185506 w 202471"/>
                  <a:gd name="connsiteY12" fmla="*/ 9176 h 211212"/>
                  <a:gd name="connsiteX13" fmla="*/ 186237 w 202471"/>
                  <a:gd name="connsiteY13" fmla="*/ 20540 h 211212"/>
                  <a:gd name="connsiteX14" fmla="*/ 176009 w 202471"/>
                  <a:gd name="connsiteY14" fmla="*/ 63317 h 211212"/>
                  <a:gd name="connsiteX15" fmla="*/ 91915 w 202471"/>
                  <a:gd name="connsiteY15" fmla="*/ 114861 h 211212"/>
                  <a:gd name="connsiteX16" fmla="*/ 86233 w 202471"/>
                  <a:gd name="connsiteY16" fmla="*/ 114618 h 211212"/>
                  <a:gd name="connsiteX17" fmla="*/ 14721 w 202471"/>
                  <a:gd name="connsiteY17" fmla="*/ 74844 h 211212"/>
                  <a:gd name="connsiteX18" fmla="*/ 3438 w 202471"/>
                  <a:gd name="connsiteY18" fmla="*/ 72896 h 211212"/>
                  <a:gd name="connsiteX19" fmla="*/ 1490 w 202471"/>
                  <a:gd name="connsiteY19" fmla="*/ 84178 h 211212"/>
                  <a:gd name="connsiteX20" fmla="*/ 77142 w 202471"/>
                  <a:gd name="connsiteY20" fmla="*/ 129878 h 211212"/>
                  <a:gd name="connsiteX21" fmla="*/ 77061 w 202471"/>
                  <a:gd name="connsiteY21" fmla="*/ 132313 h 21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2471" h="211212">
                    <a:moveTo>
                      <a:pt x="77061" y="132313"/>
                    </a:moveTo>
                    <a:cubicBezTo>
                      <a:pt x="77061" y="175821"/>
                      <a:pt x="112452" y="211212"/>
                      <a:pt x="155960" y="211212"/>
                    </a:cubicBezTo>
                    <a:cubicBezTo>
                      <a:pt x="166025" y="211212"/>
                      <a:pt x="175684" y="209427"/>
                      <a:pt x="184776" y="205855"/>
                    </a:cubicBezTo>
                    <a:cubicBezTo>
                      <a:pt x="188915" y="204231"/>
                      <a:pt x="191026" y="199524"/>
                      <a:pt x="189321" y="195302"/>
                    </a:cubicBezTo>
                    <a:cubicBezTo>
                      <a:pt x="187698" y="191163"/>
                      <a:pt x="182990" y="189134"/>
                      <a:pt x="178769" y="190757"/>
                    </a:cubicBezTo>
                    <a:cubicBezTo>
                      <a:pt x="171626" y="193598"/>
                      <a:pt x="163996" y="194978"/>
                      <a:pt x="155960" y="194978"/>
                    </a:cubicBezTo>
                    <a:cubicBezTo>
                      <a:pt x="121381" y="194978"/>
                      <a:pt x="93295" y="166892"/>
                      <a:pt x="93295" y="132313"/>
                    </a:cubicBezTo>
                    <a:cubicBezTo>
                      <a:pt x="93295" y="131907"/>
                      <a:pt x="93376" y="131420"/>
                      <a:pt x="93376" y="131015"/>
                    </a:cubicBezTo>
                    <a:cubicBezTo>
                      <a:pt x="134530" y="130446"/>
                      <a:pt x="171707" y="107475"/>
                      <a:pt x="190458" y="70623"/>
                    </a:cubicBezTo>
                    <a:cubicBezTo>
                      <a:pt x="198413" y="54875"/>
                      <a:pt x="202471" y="38073"/>
                      <a:pt x="202471" y="20540"/>
                    </a:cubicBezTo>
                    <a:cubicBezTo>
                      <a:pt x="202471" y="15994"/>
                      <a:pt x="202228" y="11611"/>
                      <a:pt x="201578" y="7065"/>
                    </a:cubicBezTo>
                    <a:cubicBezTo>
                      <a:pt x="201010" y="2601"/>
                      <a:pt x="196951" y="-565"/>
                      <a:pt x="192487" y="84"/>
                    </a:cubicBezTo>
                    <a:cubicBezTo>
                      <a:pt x="188023" y="653"/>
                      <a:pt x="184938" y="4711"/>
                      <a:pt x="185506" y="9176"/>
                    </a:cubicBezTo>
                    <a:cubicBezTo>
                      <a:pt x="185993" y="12991"/>
                      <a:pt x="186237" y="16725"/>
                      <a:pt x="186237" y="20540"/>
                    </a:cubicBezTo>
                    <a:cubicBezTo>
                      <a:pt x="186237" y="35475"/>
                      <a:pt x="182828" y="49924"/>
                      <a:pt x="176009" y="63317"/>
                    </a:cubicBezTo>
                    <a:cubicBezTo>
                      <a:pt x="159775" y="95137"/>
                      <a:pt x="127550" y="114861"/>
                      <a:pt x="91915" y="114861"/>
                    </a:cubicBezTo>
                    <a:cubicBezTo>
                      <a:pt x="90048" y="114861"/>
                      <a:pt x="88262" y="114780"/>
                      <a:pt x="86233" y="114618"/>
                    </a:cubicBezTo>
                    <a:cubicBezTo>
                      <a:pt x="57417" y="112994"/>
                      <a:pt x="31361" y="98465"/>
                      <a:pt x="14721" y="74844"/>
                    </a:cubicBezTo>
                    <a:cubicBezTo>
                      <a:pt x="12123" y="71191"/>
                      <a:pt x="7091" y="70298"/>
                      <a:pt x="3438" y="72896"/>
                    </a:cubicBezTo>
                    <a:cubicBezTo>
                      <a:pt x="-215" y="75493"/>
                      <a:pt x="-1108" y="80526"/>
                      <a:pt x="1490" y="84178"/>
                    </a:cubicBezTo>
                    <a:cubicBezTo>
                      <a:pt x="19429" y="109666"/>
                      <a:pt x="46784" y="125982"/>
                      <a:pt x="77142" y="129878"/>
                    </a:cubicBezTo>
                    <a:cubicBezTo>
                      <a:pt x="77142" y="130690"/>
                      <a:pt x="77061" y="131502"/>
                      <a:pt x="77061" y="132313"/>
                    </a:cubicBezTo>
                    <a:close/>
                  </a:path>
                </a:pathLst>
              </a:custGeom>
              <a:solidFill>
                <a:srgbClr val="000000"/>
              </a:solidFill>
              <a:ln w="8117"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5F7D57E3-3700-4379-CC6C-8488061723DC}"/>
                  </a:ext>
                </a:extLst>
              </p:cNvPr>
              <p:cNvSpPr/>
              <p:nvPr/>
            </p:nvSpPr>
            <p:spPr>
              <a:xfrm>
                <a:off x="632490" y="5174436"/>
                <a:ext cx="154354" cy="135394"/>
              </a:xfrm>
              <a:custGeom>
                <a:avLst/>
                <a:gdLst>
                  <a:gd name="connsiteX0" fmla="*/ 149031 w 154354"/>
                  <a:gd name="connsiteY0" fmla="*/ 6900 h 135394"/>
                  <a:gd name="connsiteX1" fmla="*/ 110556 w 154354"/>
                  <a:gd name="connsiteY1" fmla="*/ 0 h 135394"/>
                  <a:gd name="connsiteX2" fmla="*/ 0 w 154354"/>
                  <a:gd name="connsiteY2" fmla="*/ 110556 h 135394"/>
                  <a:gd name="connsiteX3" fmla="*/ 1542 w 154354"/>
                  <a:gd name="connsiteY3" fmla="*/ 128657 h 135394"/>
                  <a:gd name="connsiteX4" fmla="*/ 9497 w 154354"/>
                  <a:gd name="connsiteY4" fmla="*/ 135394 h 135394"/>
                  <a:gd name="connsiteX5" fmla="*/ 10958 w 154354"/>
                  <a:gd name="connsiteY5" fmla="*/ 135232 h 135394"/>
                  <a:gd name="connsiteX6" fmla="*/ 17533 w 154354"/>
                  <a:gd name="connsiteY6" fmla="*/ 125816 h 135394"/>
                  <a:gd name="connsiteX7" fmla="*/ 16234 w 154354"/>
                  <a:gd name="connsiteY7" fmla="*/ 110556 h 135394"/>
                  <a:gd name="connsiteX8" fmla="*/ 110556 w 154354"/>
                  <a:gd name="connsiteY8" fmla="*/ 16234 h 135394"/>
                  <a:gd name="connsiteX9" fmla="*/ 143431 w 154354"/>
                  <a:gd name="connsiteY9" fmla="*/ 22160 h 135394"/>
                  <a:gd name="connsiteX10" fmla="*/ 153902 w 154354"/>
                  <a:gd name="connsiteY10" fmla="*/ 17371 h 135394"/>
                  <a:gd name="connsiteX11" fmla="*/ 149031 w 154354"/>
                  <a:gd name="connsiteY11" fmla="*/ 6900 h 13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354" h="135394">
                    <a:moveTo>
                      <a:pt x="149031" y="6900"/>
                    </a:moveTo>
                    <a:cubicBezTo>
                      <a:pt x="136693" y="2354"/>
                      <a:pt x="123706" y="0"/>
                      <a:pt x="110556" y="0"/>
                    </a:cubicBezTo>
                    <a:cubicBezTo>
                      <a:pt x="49596" y="0"/>
                      <a:pt x="0" y="49596"/>
                      <a:pt x="0" y="110556"/>
                    </a:cubicBezTo>
                    <a:cubicBezTo>
                      <a:pt x="0" y="116887"/>
                      <a:pt x="487" y="122975"/>
                      <a:pt x="1542" y="128657"/>
                    </a:cubicBezTo>
                    <a:cubicBezTo>
                      <a:pt x="2273" y="132553"/>
                      <a:pt x="5682" y="135394"/>
                      <a:pt x="9497" y="135394"/>
                    </a:cubicBezTo>
                    <a:cubicBezTo>
                      <a:pt x="9984" y="135394"/>
                      <a:pt x="10471" y="135394"/>
                      <a:pt x="10958" y="135232"/>
                    </a:cubicBezTo>
                    <a:cubicBezTo>
                      <a:pt x="15341" y="134420"/>
                      <a:pt x="18345" y="130200"/>
                      <a:pt x="17533" y="125816"/>
                    </a:cubicBezTo>
                    <a:cubicBezTo>
                      <a:pt x="16721" y="121027"/>
                      <a:pt x="16234" y="115913"/>
                      <a:pt x="16234" y="110556"/>
                    </a:cubicBezTo>
                    <a:cubicBezTo>
                      <a:pt x="16234" y="58525"/>
                      <a:pt x="58525" y="16234"/>
                      <a:pt x="110556" y="16234"/>
                    </a:cubicBezTo>
                    <a:cubicBezTo>
                      <a:pt x="121839" y="16234"/>
                      <a:pt x="132878" y="18182"/>
                      <a:pt x="143431" y="22160"/>
                    </a:cubicBezTo>
                    <a:cubicBezTo>
                      <a:pt x="147651" y="23702"/>
                      <a:pt x="152278" y="21592"/>
                      <a:pt x="153902" y="17371"/>
                    </a:cubicBezTo>
                    <a:cubicBezTo>
                      <a:pt x="155363" y="13150"/>
                      <a:pt x="153171" y="8442"/>
                      <a:pt x="149031" y="6900"/>
                    </a:cubicBezTo>
                    <a:close/>
                  </a:path>
                </a:pathLst>
              </a:custGeom>
              <a:solidFill>
                <a:srgbClr val="000000"/>
              </a:solidFill>
              <a:ln w="8117" cap="flat">
                <a:noFill/>
                <a:prstDash val="solid"/>
                <a:miter/>
              </a:ln>
            </p:spPr>
            <p:txBody>
              <a:bodyPr rtlCol="0" anchor="ctr"/>
              <a:lstStyle/>
              <a:p>
                <a:endParaRPr lang="en-GB"/>
              </a:p>
            </p:txBody>
          </p:sp>
        </p:grpSp>
        <p:sp>
          <p:nvSpPr>
            <p:cNvPr id="5" name="Freeform: Shape 4">
              <a:extLst>
                <a:ext uri="{FF2B5EF4-FFF2-40B4-BE49-F238E27FC236}">
                  <a16:creationId xmlns:a16="http://schemas.microsoft.com/office/drawing/2014/main" id="{6B161CB0-B286-C3B5-CFF5-8A1CEB71EBE6}"/>
                </a:ext>
              </a:extLst>
            </p:cNvPr>
            <p:cNvSpPr/>
            <p:nvPr/>
          </p:nvSpPr>
          <p:spPr>
            <a:xfrm>
              <a:off x="28815" y="4466781"/>
              <a:ext cx="417222" cy="937614"/>
            </a:xfrm>
            <a:custGeom>
              <a:avLst/>
              <a:gdLst>
                <a:gd name="connsiteX0" fmla="*/ 314054 w 417222"/>
                <a:gd name="connsiteY0" fmla="*/ 0 h 937614"/>
                <a:gd name="connsiteX1" fmla="*/ 220300 w 417222"/>
                <a:gd name="connsiteY1" fmla="*/ 93753 h 937614"/>
                <a:gd name="connsiteX2" fmla="*/ 220300 w 417222"/>
                <a:gd name="connsiteY2" fmla="*/ 95214 h 937614"/>
                <a:gd name="connsiteX3" fmla="*/ 258126 w 417222"/>
                <a:gd name="connsiteY3" fmla="*/ 105117 h 937614"/>
                <a:gd name="connsiteX4" fmla="*/ 282559 w 417222"/>
                <a:gd name="connsiteY4" fmla="*/ 120459 h 937614"/>
                <a:gd name="connsiteX5" fmla="*/ 289540 w 417222"/>
                <a:gd name="connsiteY5" fmla="*/ 126790 h 937614"/>
                <a:gd name="connsiteX6" fmla="*/ 289540 w 417222"/>
                <a:gd name="connsiteY6" fmla="*/ 139778 h 937614"/>
                <a:gd name="connsiteX7" fmla="*/ 276552 w 417222"/>
                <a:gd name="connsiteY7" fmla="*/ 139778 h 937614"/>
                <a:gd name="connsiteX8" fmla="*/ 274198 w 417222"/>
                <a:gd name="connsiteY8" fmla="*/ 137505 h 937614"/>
                <a:gd name="connsiteX9" fmla="*/ 270789 w 417222"/>
                <a:gd name="connsiteY9" fmla="*/ 134583 h 937614"/>
                <a:gd name="connsiteX10" fmla="*/ 211696 w 417222"/>
                <a:gd name="connsiteY10" fmla="*/ 113234 h 937614"/>
                <a:gd name="connsiteX11" fmla="*/ 117293 w 417222"/>
                <a:gd name="connsiteY11" fmla="*/ 203092 h 937614"/>
                <a:gd name="connsiteX12" fmla="*/ 146028 w 417222"/>
                <a:gd name="connsiteY12" fmla="*/ 198221 h 937614"/>
                <a:gd name="connsiteX13" fmla="*/ 153415 w 417222"/>
                <a:gd name="connsiteY13" fmla="*/ 197978 h 937614"/>
                <a:gd name="connsiteX14" fmla="*/ 279799 w 417222"/>
                <a:gd name="connsiteY14" fmla="*/ 324362 h 937614"/>
                <a:gd name="connsiteX15" fmla="*/ 278906 w 417222"/>
                <a:gd name="connsiteY15" fmla="*/ 337999 h 937614"/>
                <a:gd name="connsiteX16" fmla="*/ 268679 w 417222"/>
                <a:gd name="connsiteY16" fmla="*/ 345873 h 937614"/>
                <a:gd name="connsiteX17" fmla="*/ 261698 w 417222"/>
                <a:gd name="connsiteY17" fmla="*/ 340921 h 937614"/>
                <a:gd name="connsiteX18" fmla="*/ 260886 w 417222"/>
                <a:gd name="connsiteY18" fmla="*/ 335645 h 937614"/>
                <a:gd name="connsiteX19" fmla="*/ 261535 w 417222"/>
                <a:gd name="connsiteY19" fmla="*/ 324362 h 937614"/>
                <a:gd name="connsiteX20" fmla="*/ 153415 w 417222"/>
                <a:gd name="connsiteY20" fmla="*/ 216160 h 937614"/>
                <a:gd name="connsiteX21" fmla="*/ 111287 w 417222"/>
                <a:gd name="connsiteY21" fmla="*/ 224846 h 937614"/>
                <a:gd name="connsiteX22" fmla="*/ 45213 w 417222"/>
                <a:gd name="connsiteY22" fmla="*/ 324444 h 937614"/>
                <a:gd name="connsiteX23" fmla="*/ 60148 w 417222"/>
                <a:gd name="connsiteY23" fmla="*/ 379153 h 937614"/>
                <a:gd name="connsiteX24" fmla="*/ 60311 w 417222"/>
                <a:gd name="connsiteY24" fmla="*/ 379397 h 937614"/>
                <a:gd name="connsiteX25" fmla="*/ 96594 w 417222"/>
                <a:gd name="connsiteY25" fmla="*/ 416492 h 937614"/>
                <a:gd name="connsiteX26" fmla="*/ 100085 w 417222"/>
                <a:gd name="connsiteY26" fmla="*/ 420226 h 937614"/>
                <a:gd name="connsiteX27" fmla="*/ 99679 w 417222"/>
                <a:gd name="connsiteY27" fmla="*/ 428993 h 937614"/>
                <a:gd name="connsiteX28" fmla="*/ 91886 w 417222"/>
                <a:gd name="connsiteY28" fmla="*/ 433376 h 937614"/>
                <a:gd name="connsiteX29" fmla="*/ 87178 w 417222"/>
                <a:gd name="connsiteY29" fmla="*/ 432077 h 937614"/>
                <a:gd name="connsiteX30" fmla="*/ 60473 w 417222"/>
                <a:gd name="connsiteY30" fmla="*/ 409917 h 937614"/>
                <a:gd name="connsiteX31" fmla="*/ 49434 w 417222"/>
                <a:gd name="connsiteY31" fmla="*/ 396118 h 937614"/>
                <a:gd name="connsiteX32" fmla="*/ 0 w 417222"/>
                <a:gd name="connsiteY32" fmla="*/ 486949 h 937614"/>
                <a:gd name="connsiteX33" fmla="*/ 27761 w 417222"/>
                <a:gd name="connsiteY33" fmla="*/ 559273 h 937614"/>
                <a:gd name="connsiteX34" fmla="*/ 28410 w 417222"/>
                <a:gd name="connsiteY34" fmla="*/ 559923 h 937614"/>
                <a:gd name="connsiteX35" fmla="*/ 108202 w 417222"/>
                <a:gd name="connsiteY35" fmla="*/ 595070 h 937614"/>
                <a:gd name="connsiteX36" fmla="*/ 118430 w 417222"/>
                <a:gd name="connsiteY36" fmla="*/ 594583 h 937614"/>
                <a:gd name="connsiteX37" fmla="*/ 120297 w 417222"/>
                <a:gd name="connsiteY37" fmla="*/ 594502 h 937614"/>
                <a:gd name="connsiteX38" fmla="*/ 130362 w 417222"/>
                <a:gd name="connsiteY38" fmla="*/ 602538 h 937614"/>
                <a:gd name="connsiteX39" fmla="*/ 122326 w 417222"/>
                <a:gd name="connsiteY39" fmla="*/ 612603 h 937614"/>
                <a:gd name="connsiteX40" fmla="*/ 108202 w 417222"/>
                <a:gd name="connsiteY40" fmla="*/ 613415 h 937614"/>
                <a:gd name="connsiteX41" fmla="*/ 22647 w 417222"/>
                <a:gd name="connsiteY41" fmla="*/ 579972 h 937614"/>
                <a:gd name="connsiteX42" fmla="*/ 21998 w 417222"/>
                <a:gd name="connsiteY42" fmla="*/ 579485 h 937614"/>
                <a:gd name="connsiteX43" fmla="*/ 4627 w 417222"/>
                <a:gd name="connsiteY43" fmla="*/ 636224 h 937614"/>
                <a:gd name="connsiteX44" fmla="*/ 35472 w 417222"/>
                <a:gd name="connsiteY44" fmla="*/ 721455 h 937614"/>
                <a:gd name="connsiteX45" fmla="*/ 37664 w 417222"/>
                <a:gd name="connsiteY45" fmla="*/ 719506 h 937614"/>
                <a:gd name="connsiteX46" fmla="*/ 45781 w 417222"/>
                <a:gd name="connsiteY46" fmla="*/ 718532 h 937614"/>
                <a:gd name="connsiteX47" fmla="*/ 51625 w 417222"/>
                <a:gd name="connsiteY47" fmla="*/ 725270 h 937614"/>
                <a:gd name="connsiteX48" fmla="*/ 51219 w 417222"/>
                <a:gd name="connsiteY48" fmla="*/ 730221 h 937614"/>
                <a:gd name="connsiteX49" fmla="*/ 48622 w 417222"/>
                <a:gd name="connsiteY49" fmla="*/ 738338 h 937614"/>
                <a:gd name="connsiteX50" fmla="*/ 48297 w 417222"/>
                <a:gd name="connsiteY50" fmla="*/ 739881 h 937614"/>
                <a:gd name="connsiteX51" fmla="*/ 45213 w 417222"/>
                <a:gd name="connsiteY51" fmla="*/ 764719 h 937614"/>
                <a:gd name="connsiteX52" fmla="*/ 147164 w 417222"/>
                <a:gd name="connsiteY52" fmla="*/ 866590 h 937614"/>
                <a:gd name="connsiteX53" fmla="*/ 166889 w 417222"/>
                <a:gd name="connsiteY53" fmla="*/ 864642 h 937614"/>
                <a:gd name="connsiteX54" fmla="*/ 176792 w 417222"/>
                <a:gd name="connsiteY54" fmla="*/ 869431 h 937614"/>
                <a:gd name="connsiteX55" fmla="*/ 288890 w 417222"/>
                <a:gd name="connsiteY55" fmla="*/ 937615 h 937614"/>
                <a:gd name="connsiteX56" fmla="*/ 415194 w 417222"/>
                <a:gd name="connsiteY56" fmla="*/ 811393 h 937614"/>
                <a:gd name="connsiteX57" fmla="*/ 289377 w 417222"/>
                <a:gd name="connsiteY57" fmla="*/ 685090 h 937614"/>
                <a:gd name="connsiteX58" fmla="*/ 280448 w 417222"/>
                <a:gd name="connsiteY58" fmla="*/ 677703 h 937614"/>
                <a:gd name="connsiteX59" fmla="*/ 280286 w 417222"/>
                <a:gd name="connsiteY59" fmla="*/ 675836 h 937614"/>
                <a:gd name="connsiteX60" fmla="*/ 289377 w 417222"/>
                <a:gd name="connsiteY60" fmla="*/ 666745 h 937614"/>
                <a:gd name="connsiteX61" fmla="*/ 391329 w 417222"/>
                <a:gd name="connsiteY61" fmla="*/ 709279 h 937614"/>
                <a:gd name="connsiteX62" fmla="*/ 417223 w 417222"/>
                <a:gd name="connsiteY62" fmla="*/ 744994 h 937614"/>
                <a:gd name="connsiteX63" fmla="*/ 417223 w 417222"/>
                <a:gd name="connsiteY63" fmla="*/ 232314 h 937614"/>
                <a:gd name="connsiteX64" fmla="*/ 411460 w 417222"/>
                <a:gd name="connsiteY64" fmla="*/ 222248 h 937614"/>
                <a:gd name="connsiteX65" fmla="*/ 356263 w 417222"/>
                <a:gd name="connsiteY65" fmla="*/ 193351 h 937614"/>
                <a:gd name="connsiteX66" fmla="*/ 342788 w 417222"/>
                <a:gd name="connsiteY66" fmla="*/ 194406 h 937614"/>
                <a:gd name="connsiteX67" fmla="*/ 331993 w 417222"/>
                <a:gd name="connsiteY67" fmla="*/ 187263 h 937614"/>
                <a:gd name="connsiteX68" fmla="*/ 339055 w 417222"/>
                <a:gd name="connsiteY68" fmla="*/ 176467 h 937614"/>
                <a:gd name="connsiteX69" fmla="*/ 417142 w 417222"/>
                <a:gd name="connsiteY69" fmla="*/ 200413 h 937614"/>
                <a:gd name="connsiteX70" fmla="*/ 417142 w 417222"/>
                <a:gd name="connsiteY70" fmla="*/ 109176 h 937614"/>
                <a:gd name="connsiteX71" fmla="*/ 417142 w 417222"/>
                <a:gd name="connsiteY71" fmla="*/ 109014 h 937614"/>
                <a:gd name="connsiteX72" fmla="*/ 314054 w 417222"/>
                <a:gd name="connsiteY72" fmla="*/ 0 h 937614"/>
                <a:gd name="connsiteX73" fmla="*/ 267867 w 417222"/>
                <a:gd name="connsiteY73" fmla="*/ 852628 h 937614"/>
                <a:gd name="connsiteX74" fmla="*/ 258857 w 417222"/>
                <a:gd name="connsiteY74" fmla="*/ 860177 h 937614"/>
                <a:gd name="connsiteX75" fmla="*/ 257315 w 417222"/>
                <a:gd name="connsiteY75" fmla="*/ 860015 h 937614"/>
                <a:gd name="connsiteX76" fmla="*/ 249847 w 417222"/>
                <a:gd name="connsiteY76" fmla="*/ 849544 h 937614"/>
                <a:gd name="connsiteX77" fmla="*/ 250577 w 417222"/>
                <a:gd name="connsiteY77" fmla="*/ 844267 h 937614"/>
                <a:gd name="connsiteX78" fmla="*/ 251227 w 417222"/>
                <a:gd name="connsiteY78" fmla="*/ 833715 h 937614"/>
                <a:gd name="connsiteX79" fmla="*/ 153415 w 417222"/>
                <a:gd name="connsiteY79" fmla="*/ 735822 h 937614"/>
                <a:gd name="connsiteX80" fmla="*/ 124436 w 417222"/>
                <a:gd name="connsiteY80" fmla="*/ 740205 h 937614"/>
                <a:gd name="connsiteX81" fmla="*/ 119241 w 417222"/>
                <a:gd name="connsiteY81" fmla="*/ 741991 h 937614"/>
                <a:gd name="connsiteX82" fmla="*/ 107553 w 417222"/>
                <a:gd name="connsiteY82" fmla="*/ 736634 h 937614"/>
                <a:gd name="connsiteX83" fmla="*/ 112910 w 417222"/>
                <a:gd name="connsiteY83" fmla="*/ 724864 h 937614"/>
                <a:gd name="connsiteX84" fmla="*/ 153415 w 417222"/>
                <a:gd name="connsiteY84" fmla="*/ 717640 h 937614"/>
                <a:gd name="connsiteX85" fmla="*/ 269490 w 417222"/>
                <a:gd name="connsiteY85" fmla="*/ 833796 h 937614"/>
                <a:gd name="connsiteX86" fmla="*/ 267867 w 417222"/>
                <a:gd name="connsiteY86" fmla="*/ 852628 h 937614"/>
                <a:gd name="connsiteX87" fmla="*/ 331911 w 417222"/>
                <a:gd name="connsiteY87" fmla="*/ 399121 h 937614"/>
                <a:gd name="connsiteX88" fmla="*/ 333291 w 417222"/>
                <a:gd name="connsiteY88" fmla="*/ 397173 h 937614"/>
                <a:gd name="connsiteX89" fmla="*/ 346035 w 417222"/>
                <a:gd name="connsiteY89" fmla="*/ 394982 h 937614"/>
                <a:gd name="connsiteX90" fmla="*/ 348227 w 417222"/>
                <a:gd name="connsiteY90" fmla="*/ 407645 h 937614"/>
                <a:gd name="connsiteX91" fmla="*/ 269328 w 417222"/>
                <a:gd name="connsiteY91" fmla="*/ 455779 h 937614"/>
                <a:gd name="connsiteX92" fmla="*/ 269409 w 417222"/>
                <a:gd name="connsiteY92" fmla="*/ 457646 h 937614"/>
                <a:gd name="connsiteX93" fmla="*/ 186370 w 417222"/>
                <a:gd name="connsiteY93" fmla="*/ 540685 h 937614"/>
                <a:gd name="connsiteX94" fmla="*/ 156012 w 417222"/>
                <a:gd name="connsiteY94" fmla="*/ 535003 h 937614"/>
                <a:gd name="connsiteX95" fmla="*/ 150898 w 417222"/>
                <a:gd name="connsiteY95" fmla="*/ 523233 h 937614"/>
                <a:gd name="connsiteX96" fmla="*/ 162668 w 417222"/>
                <a:gd name="connsiteY96" fmla="*/ 518038 h 937614"/>
                <a:gd name="connsiteX97" fmla="*/ 167863 w 417222"/>
                <a:gd name="connsiteY97" fmla="*/ 519824 h 937614"/>
                <a:gd name="connsiteX98" fmla="*/ 186289 w 417222"/>
                <a:gd name="connsiteY98" fmla="*/ 522421 h 937614"/>
                <a:gd name="connsiteX99" fmla="*/ 251064 w 417222"/>
                <a:gd name="connsiteY99" fmla="*/ 457646 h 937614"/>
                <a:gd name="connsiteX100" fmla="*/ 251064 w 417222"/>
                <a:gd name="connsiteY100" fmla="*/ 456916 h 937614"/>
                <a:gd name="connsiteX101" fmla="*/ 247817 w 417222"/>
                <a:gd name="connsiteY101" fmla="*/ 456835 h 937614"/>
                <a:gd name="connsiteX102" fmla="*/ 150574 w 417222"/>
                <a:gd name="connsiteY102" fmla="*/ 395225 h 937614"/>
                <a:gd name="connsiteX103" fmla="*/ 149681 w 417222"/>
                <a:gd name="connsiteY103" fmla="*/ 393440 h 937614"/>
                <a:gd name="connsiteX104" fmla="*/ 137099 w 417222"/>
                <a:gd name="connsiteY104" fmla="*/ 340840 h 937614"/>
                <a:gd name="connsiteX105" fmla="*/ 137992 w 417222"/>
                <a:gd name="connsiteY105" fmla="*/ 326635 h 937614"/>
                <a:gd name="connsiteX106" fmla="*/ 148220 w 417222"/>
                <a:gd name="connsiteY106" fmla="*/ 318761 h 937614"/>
                <a:gd name="connsiteX107" fmla="*/ 156093 w 417222"/>
                <a:gd name="connsiteY107" fmla="*/ 328989 h 937614"/>
                <a:gd name="connsiteX108" fmla="*/ 155931 w 417222"/>
                <a:gd name="connsiteY108" fmla="*/ 331181 h 937614"/>
                <a:gd name="connsiteX109" fmla="*/ 155444 w 417222"/>
                <a:gd name="connsiteY109" fmla="*/ 340840 h 937614"/>
                <a:gd name="connsiteX110" fmla="*/ 165996 w 417222"/>
                <a:gd name="connsiteY110" fmla="*/ 385160 h 937614"/>
                <a:gd name="connsiteX111" fmla="*/ 167052 w 417222"/>
                <a:gd name="connsiteY111" fmla="*/ 387108 h 937614"/>
                <a:gd name="connsiteX112" fmla="*/ 253256 w 417222"/>
                <a:gd name="connsiteY112" fmla="*/ 438652 h 937614"/>
                <a:gd name="connsiteX113" fmla="*/ 258857 w 417222"/>
                <a:gd name="connsiteY113" fmla="*/ 438409 h 937614"/>
                <a:gd name="connsiteX114" fmla="*/ 259750 w 417222"/>
                <a:gd name="connsiteY114" fmla="*/ 438328 h 937614"/>
                <a:gd name="connsiteX115" fmla="*/ 331911 w 417222"/>
                <a:gd name="connsiteY115" fmla="*/ 399121 h 93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17222" h="937614">
                  <a:moveTo>
                    <a:pt x="314054" y="0"/>
                  </a:moveTo>
                  <a:cubicBezTo>
                    <a:pt x="262347" y="0"/>
                    <a:pt x="220300" y="42047"/>
                    <a:pt x="220300" y="93753"/>
                  </a:cubicBezTo>
                  <a:lnTo>
                    <a:pt x="220300" y="95214"/>
                  </a:lnTo>
                  <a:cubicBezTo>
                    <a:pt x="233612" y="96351"/>
                    <a:pt x="246356" y="99598"/>
                    <a:pt x="258126" y="105117"/>
                  </a:cubicBezTo>
                  <a:cubicBezTo>
                    <a:pt x="266812" y="109095"/>
                    <a:pt x="274929" y="114209"/>
                    <a:pt x="282559" y="120459"/>
                  </a:cubicBezTo>
                  <a:cubicBezTo>
                    <a:pt x="284913" y="122488"/>
                    <a:pt x="287348" y="124599"/>
                    <a:pt x="289540" y="126790"/>
                  </a:cubicBezTo>
                  <a:cubicBezTo>
                    <a:pt x="293111" y="130362"/>
                    <a:pt x="293111" y="136125"/>
                    <a:pt x="289540" y="139778"/>
                  </a:cubicBezTo>
                  <a:cubicBezTo>
                    <a:pt x="286049" y="143349"/>
                    <a:pt x="280286" y="143349"/>
                    <a:pt x="276552" y="139778"/>
                  </a:cubicBezTo>
                  <a:cubicBezTo>
                    <a:pt x="275822" y="138966"/>
                    <a:pt x="275010" y="138317"/>
                    <a:pt x="274198" y="137505"/>
                  </a:cubicBezTo>
                  <a:cubicBezTo>
                    <a:pt x="273143" y="136531"/>
                    <a:pt x="271925" y="135476"/>
                    <a:pt x="270789" y="134583"/>
                  </a:cubicBezTo>
                  <a:cubicBezTo>
                    <a:pt x="253986" y="120702"/>
                    <a:pt x="233531" y="113316"/>
                    <a:pt x="211696" y="113234"/>
                  </a:cubicBezTo>
                  <a:cubicBezTo>
                    <a:pt x="160720" y="113234"/>
                    <a:pt x="119323" y="153252"/>
                    <a:pt x="117293" y="203092"/>
                  </a:cubicBezTo>
                  <a:cubicBezTo>
                    <a:pt x="126466" y="200413"/>
                    <a:pt x="136044" y="198708"/>
                    <a:pt x="146028" y="198221"/>
                  </a:cubicBezTo>
                  <a:cubicBezTo>
                    <a:pt x="148382" y="198059"/>
                    <a:pt x="150898" y="197978"/>
                    <a:pt x="153415" y="197978"/>
                  </a:cubicBezTo>
                  <a:cubicBezTo>
                    <a:pt x="223060" y="197978"/>
                    <a:pt x="279799" y="254636"/>
                    <a:pt x="279799" y="324362"/>
                  </a:cubicBezTo>
                  <a:cubicBezTo>
                    <a:pt x="279799" y="329476"/>
                    <a:pt x="279556" y="333860"/>
                    <a:pt x="278906" y="337999"/>
                  </a:cubicBezTo>
                  <a:cubicBezTo>
                    <a:pt x="278257" y="343113"/>
                    <a:pt x="273630" y="346603"/>
                    <a:pt x="268679" y="345873"/>
                  </a:cubicBezTo>
                  <a:cubicBezTo>
                    <a:pt x="265594" y="345548"/>
                    <a:pt x="263078" y="343519"/>
                    <a:pt x="261698" y="340921"/>
                  </a:cubicBezTo>
                  <a:cubicBezTo>
                    <a:pt x="260967" y="339379"/>
                    <a:pt x="260643" y="337512"/>
                    <a:pt x="260886" y="335645"/>
                  </a:cubicBezTo>
                  <a:cubicBezTo>
                    <a:pt x="261292" y="332317"/>
                    <a:pt x="261535" y="328664"/>
                    <a:pt x="261535" y="324362"/>
                  </a:cubicBezTo>
                  <a:cubicBezTo>
                    <a:pt x="261535" y="264701"/>
                    <a:pt x="213076" y="216160"/>
                    <a:pt x="153415" y="216160"/>
                  </a:cubicBezTo>
                  <a:cubicBezTo>
                    <a:pt x="138398" y="216160"/>
                    <a:pt x="124193" y="219245"/>
                    <a:pt x="111287" y="224846"/>
                  </a:cubicBezTo>
                  <a:cubicBezTo>
                    <a:pt x="72568" y="241243"/>
                    <a:pt x="45213" y="279718"/>
                    <a:pt x="45213" y="324444"/>
                  </a:cubicBezTo>
                  <a:cubicBezTo>
                    <a:pt x="45213" y="343762"/>
                    <a:pt x="50408" y="362675"/>
                    <a:pt x="60148" y="379153"/>
                  </a:cubicBezTo>
                  <a:cubicBezTo>
                    <a:pt x="60229" y="379235"/>
                    <a:pt x="60229" y="379316"/>
                    <a:pt x="60311" y="379397"/>
                  </a:cubicBezTo>
                  <a:cubicBezTo>
                    <a:pt x="69240" y="394495"/>
                    <a:pt x="81740" y="407401"/>
                    <a:pt x="96594" y="416492"/>
                  </a:cubicBezTo>
                  <a:cubicBezTo>
                    <a:pt x="98137" y="417385"/>
                    <a:pt x="99354" y="418765"/>
                    <a:pt x="100085" y="420226"/>
                  </a:cubicBezTo>
                  <a:cubicBezTo>
                    <a:pt x="101384" y="422905"/>
                    <a:pt x="101384" y="426233"/>
                    <a:pt x="99679" y="428993"/>
                  </a:cubicBezTo>
                  <a:cubicBezTo>
                    <a:pt x="97893" y="431753"/>
                    <a:pt x="95052" y="433376"/>
                    <a:pt x="91886" y="433376"/>
                  </a:cubicBezTo>
                  <a:cubicBezTo>
                    <a:pt x="90263" y="433376"/>
                    <a:pt x="88558" y="432970"/>
                    <a:pt x="87178" y="432077"/>
                  </a:cubicBezTo>
                  <a:cubicBezTo>
                    <a:pt x="77194" y="426071"/>
                    <a:pt x="68184" y="418522"/>
                    <a:pt x="60473" y="409917"/>
                  </a:cubicBezTo>
                  <a:cubicBezTo>
                    <a:pt x="56333" y="405615"/>
                    <a:pt x="52680" y="400988"/>
                    <a:pt x="49434" y="396118"/>
                  </a:cubicBezTo>
                  <a:cubicBezTo>
                    <a:pt x="18751" y="416005"/>
                    <a:pt x="0" y="450016"/>
                    <a:pt x="0" y="486949"/>
                  </a:cubicBezTo>
                  <a:cubicBezTo>
                    <a:pt x="0" y="513736"/>
                    <a:pt x="9822" y="539468"/>
                    <a:pt x="27761" y="559273"/>
                  </a:cubicBezTo>
                  <a:cubicBezTo>
                    <a:pt x="27923" y="559436"/>
                    <a:pt x="28085" y="559679"/>
                    <a:pt x="28410" y="559923"/>
                  </a:cubicBezTo>
                  <a:cubicBezTo>
                    <a:pt x="48865" y="582326"/>
                    <a:pt x="77844" y="595070"/>
                    <a:pt x="108202" y="595070"/>
                  </a:cubicBezTo>
                  <a:cubicBezTo>
                    <a:pt x="111449" y="595070"/>
                    <a:pt x="114858" y="594908"/>
                    <a:pt x="118430" y="594583"/>
                  </a:cubicBezTo>
                  <a:cubicBezTo>
                    <a:pt x="118917" y="594583"/>
                    <a:pt x="119566" y="594583"/>
                    <a:pt x="120297" y="594502"/>
                  </a:cubicBezTo>
                  <a:cubicBezTo>
                    <a:pt x="125248" y="593853"/>
                    <a:pt x="129794" y="597505"/>
                    <a:pt x="130362" y="602538"/>
                  </a:cubicBezTo>
                  <a:cubicBezTo>
                    <a:pt x="130849" y="607489"/>
                    <a:pt x="127277" y="611954"/>
                    <a:pt x="122326" y="612603"/>
                  </a:cubicBezTo>
                  <a:cubicBezTo>
                    <a:pt x="117456" y="613090"/>
                    <a:pt x="112666" y="613415"/>
                    <a:pt x="108202" y="613415"/>
                  </a:cubicBezTo>
                  <a:cubicBezTo>
                    <a:pt x="76464" y="613415"/>
                    <a:pt x="45862" y="601320"/>
                    <a:pt x="22647" y="579972"/>
                  </a:cubicBezTo>
                  <a:cubicBezTo>
                    <a:pt x="22403" y="579810"/>
                    <a:pt x="22241" y="579648"/>
                    <a:pt x="21998" y="579485"/>
                  </a:cubicBezTo>
                  <a:cubicBezTo>
                    <a:pt x="10634" y="596206"/>
                    <a:pt x="4627" y="615607"/>
                    <a:pt x="4627" y="636224"/>
                  </a:cubicBezTo>
                  <a:cubicBezTo>
                    <a:pt x="4627" y="669261"/>
                    <a:pt x="16884" y="702298"/>
                    <a:pt x="35472" y="721455"/>
                  </a:cubicBezTo>
                  <a:cubicBezTo>
                    <a:pt x="36121" y="720724"/>
                    <a:pt x="36771" y="720075"/>
                    <a:pt x="37664" y="719506"/>
                  </a:cubicBezTo>
                  <a:cubicBezTo>
                    <a:pt x="40018" y="718045"/>
                    <a:pt x="42940" y="717477"/>
                    <a:pt x="45781" y="718532"/>
                  </a:cubicBezTo>
                  <a:cubicBezTo>
                    <a:pt x="48865" y="719588"/>
                    <a:pt x="50976" y="722266"/>
                    <a:pt x="51625" y="725270"/>
                  </a:cubicBezTo>
                  <a:cubicBezTo>
                    <a:pt x="51950" y="726812"/>
                    <a:pt x="51869" y="728598"/>
                    <a:pt x="51219" y="730221"/>
                  </a:cubicBezTo>
                  <a:cubicBezTo>
                    <a:pt x="50245" y="732900"/>
                    <a:pt x="49434" y="735660"/>
                    <a:pt x="48622" y="738338"/>
                  </a:cubicBezTo>
                  <a:cubicBezTo>
                    <a:pt x="48541" y="738988"/>
                    <a:pt x="48378" y="739475"/>
                    <a:pt x="48297" y="739881"/>
                  </a:cubicBezTo>
                  <a:cubicBezTo>
                    <a:pt x="46268" y="747917"/>
                    <a:pt x="45213" y="756277"/>
                    <a:pt x="45213" y="764719"/>
                  </a:cubicBezTo>
                  <a:cubicBezTo>
                    <a:pt x="45213" y="820890"/>
                    <a:pt x="90994" y="866590"/>
                    <a:pt x="147164" y="866590"/>
                  </a:cubicBezTo>
                  <a:cubicBezTo>
                    <a:pt x="153739" y="866590"/>
                    <a:pt x="160395" y="865940"/>
                    <a:pt x="166889" y="864642"/>
                  </a:cubicBezTo>
                  <a:cubicBezTo>
                    <a:pt x="170867" y="863830"/>
                    <a:pt x="174844" y="865778"/>
                    <a:pt x="176792" y="869431"/>
                  </a:cubicBezTo>
                  <a:cubicBezTo>
                    <a:pt x="198627" y="911397"/>
                    <a:pt x="241567" y="937615"/>
                    <a:pt x="288890" y="937615"/>
                  </a:cubicBezTo>
                  <a:cubicBezTo>
                    <a:pt x="358617" y="937615"/>
                    <a:pt x="415194" y="880957"/>
                    <a:pt x="415194" y="811393"/>
                  </a:cubicBezTo>
                  <a:cubicBezTo>
                    <a:pt x="415194" y="741910"/>
                    <a:pt x="358779" y="685333"/>
                    <a:pt x="289377" y="685090"/>
                  </a:cubicBezTo>
                  <a:cubicBezTo>
                    <a:pt x="284913" y="685090"/>
                    <a:pt x="281260" y="681924"/>
                    <a:pt x="280448" y="677703"/>
                  </a:cubicBezTo>
                  <a:cubicBezTo>
                    <a:pt x="280367" y="677216"/>
                    <a:pt x="280286" y="676567"/>
                    <a:pt x="280286" y="675836"/>
                  </a:cubicBezTo>
                  <a:cubicBezTo>
                    <a:pt x="280286" y="670722"/>
                    <a:pt x="284426" y="666745"/>
                    <a:pt x="289377" y="666745"/>
                  </a:cubicBezTo>
                  <a:cubicBezTo>
                    <a:pt x="329152" y="666907"/>
                    <a:pt x="365111" y="683223"/>
                    <a:pt x="391329" y="709279"/>
                  </a:cubicBezTo>
                  <a:cubicBezTo>
                    <a:pt x="401638" y="719669"/>
                    <a:pt x="410486" y="731763"/>
                    <a:pt x="417223" y="744994"/>
                  </a:cubicBezTo>
                  <a:lnTo>
                    <a:pt x="417223" y="232314"/>
                  </a:lnTo>
                  <a:cubicBezTo>
                    <a:pt x="415437" y="228661"/>
                    <a:pt x="413570" y="225333"/>
                    <a:pt x="411460" y="222248"/>
                  </a:cubicBezTo>
                  <a:cubicBezTo>
                    <a:pt x="394982" y="198221"/>
                    <a:pt x="371036" y="193513"/>
                    <a:pt x="356263" y="193351"/>
                  </a:cubicBezTo>
                  <a:cubicBezTo>
                    <a:pt x="348633" y="193270"/>
                    <a:pt x="343438" y="194244"/>
                    <a:pt x="342788" y="194406"/>
                  </a:cubicBezTo>
                  <a:cubicBezTo>
                    <a:pt x="337999" y="195381"/>
                    <a:pt x="332967" y="192215"/>
                    <a:pt x="331993" y="187263"/>
                  </a:cubicBezTo>
                  <a:cubicBezTo>
                    <a:pt x="330937" y="182393"/>
                    <a:pt x="334184" y="177523"/>
                    <a:pt x="339055" y="176467"/>
                  </a:cubicBezTo>
                  <a:cubicBezTo>
                    <a:pt x="339704" y="176305"/>
                    <a:pt x="385160" y="167457"/>
                    <a:pt x="417142" y="200413"/>
                  </a:cubicBezTo>
                  <a:lnTo>
                    <a:pt x="417142" y="109176"/>
                  </a:lnTo>
                  <a:cubicBezTo>
                    <a:pt x="417142" y="109095"/>
                    <a:pt x="417142" y="109095"/>
                    <a:pt x="417142" y="109014"/>
                  </a:cubicBezTo>
                  <a:cubicBezTo>
                    <a:pt x="415356" y="55927"/>
                    <a:pt x="362594" y="0"/>
                    <a:pt x="314054" y="0"/>
                  </a:cubicBezTo>
                  <a:close/>
                  <a:moveTo>
                    <a:pt x="267867" y="852628"/>
                  </a:moveTo>
                  <a:cubicBezTo>
                    <a:pt x="267055" y="857093"/>
                    <a:pt x="263240" y="860177"/>
                    <a:pt x="258857" y="860177"/>
                  </a:cubicBezTo>
                  <a:cubicBezTo>
                    <a:pt x="258207" y="860177"/>
                    <a:pt x="257802" y="860096"/>
                    <a:pt x="257315" y="860015"/>
                  </a:cubicBezTo>
                  <a:cubicBezTo>
                    <a:pt x="252201" y="859203"/>
                    <a:pt x="249035" y="854495"/>
                    <a:pt x="249847" y="849544"/>
                  </a:cubicBezTo>
                  <a:cubicBezTo>
                    <a:pt x="250090" y="847758"/>
                    <a:pt x="250496" y="846134"/>
                    <a:pt x="250577" y="844267"/>
                  </a:cubicBezTo>
                  <a:cubicBezTo>
                    <a:pt x="250983" y="840858"/>
                    <a:pt x="251227" y="837287"/>
                    <a:pt x="251227" y="833715"/>
                  </a:cubicBezTo>
                  <a:cubicBezTo>
                    <a:pt x="251227" y="779655"/>
                    <a:pt x="207394" y="735822"/>
                    <a:pt x="153415" y="735822"/>
                  </a:cubicBezTo>
                  <a:cubicBezTo>
                    <a:pt x="143512" y="735822"/>
                    <a:pt x="133852" y="737283"/>
                    <a:pt x="124436" y="740205"/>
                  </a:cubicBezTo>
                  <a:cubicBezTo>
                    <a:pt x="122651" y="740855"/>
                    <a:pt x="121027" y="741342"/>
                    <a:pt x="119241" y="741991"/>
                  </a:cubicBezTo>
                  <a:cubicBezTo>
                    <a:pt x="114533" y="743777"/>
                    <a:pt x="109257" y="741261"/>
                    <a:pt x="107553" y="736634"/>
                  </a:cubicBezTo>
                  <a:cubicBezTo>
                    <a:pt x="105767" y="731845"/>
                    <a:pt x="108283" y="726568"/>
                    <a:pt x="112910" y="724864"/>
                  </a:cubicBezTo>
                  <a:cubicBezTo>
                    <a:pt x="125979" y="720156"/>
                    <a:pt x="139534" y="717640"/>
                    <a:pt x="153415" y="717640"/>
                  </a:cubicBezTo>
                  <a:cubicBezTo>
                    <a:pt x="217459" y="717640"/>
                    <a:pt x="269490" y="769752"/>
                    <a:pt x="269490" y="833796"/>
                  </a:cubicBezTo>
                  <a:cubicBezTo>
                    <a:pt x="269409" y="840290"/>
                    <a:pt x="268922" y="846703"/>
                    <a:pt x="267867" y="852628"/>
                  </a:cubicBezTo>
                  <a:close/>
                  <a:moveTo>
                    <a:pt x="331911" y="399121"/>
                  </a:moveTo>
                  <a:cubicBezTo>
                    <a:pt x="332317" y="398391"/>
                    <a:pt x="332804" y="397823"/>
                    <a:pt x="333291" y="397173"/>
                  </a:cubicBezTo>
                  <a:cubicBezTo>
                    <a:pt x="336214" y="393034"/>
                    <a:pt x="341896" y="391979"/>
                    <a:pt x="346035" y="394982"/>
                  </a:cubicBezTo>
                  <a:cubicBezTo>
                    <a:pt x="350175" y="397904"/>
                    <a:pt x="351149" y="403586"/>
                    <a:pt x="348227" y="407645"/>
                  </a:cubicBezTo>
                  <a:cubicBezTo>
                    <a:pt x="329476" y="434269"/>
                    <a:pt x="301066" y="451477"/>
                    <a:pt x="269328" y="455779"/>
                  </a:cubicBezTo>
                  <a:cubicBezTo>
                    <a:pt x="269409" y="456429"/>
                    <a:pt x="269409" y="456997"/>
                    <a:pt x="269409" y="457646"/>
                  </a:cubicBezTo>
                  <a:cubicBezTo>
                    <a:pt x="269409" y="503427"/>
                    <a:pt x="232151" y="540685"/>
                    <a:pt x="186370" y="540685"/>
                  </a:cubicBezTo>
                  <a:cubicBezTo>
                    <a:pt x="175818" y="540685"/>
                    <a:pt x="165509" y="538737"/>
                    <a:pt x="156012" y="535003"/>
                  </a:cubicBezTo>
                  <a:cubicBezTo>
                    <a:pt x="151385" y="533136"/>
                    <a:pt x="149113" y="527941"/>
                    <a:pt x="150898" y="523233"/>
                  </a:cubicBezTo>
                  <a:cubicBezTo>
                    <a:pt x="152684" y="518525"/>
                    <a:pt x="158041" y="516252"/>
                    <a:pt x="162668" y="518038"/>
                  </a:cubicBezTo>
                  <a:cubicBezTo>
                    <a:pt x="164292" y="518688"/>
                    <a:pt x="166077" y="519337"/>
                    <a:pt x="167863" y="519824"/>
                  </a:cubicBezTo>
                  <a:cubicBezTo>
                    <a:pt x="173708" y="521691"/>
                    <a:pt x="179958" y="522421"/>
                    <a:pt x="186289" y="522421"/>
                  </a:cubicBezTo>
                  <a:cubicBezTo>
                    <a:pt x="222005" y="522421"/>
                    <a:pt x="251064" y="493362"/>
                    <a:pt x="251064" y="457646"/>
                  </a:cubicBezTo>
                  <a:lnTo>
                    <a:pt x="251064" y="456916"/>
                  </a:lnTo>
                  <a:cubicBezTo>
                    <a:pt x="249928" y="456997"/>
                    <a:pt x="248873" y="456916"/>
                    <a:pt x="247817" y="456835"/>
                  </a:cubicBezTo>
                  <a:cubicBezTo>
                    <a:pt x="206826" y="454968"/>
                    <a:pt x="170055" y="431915"/>
                    <a:pt x="150574" y="395225"/>
                  </a:cubicBezTo>
                  <a:cubicBezTo>
                    <a:pt x="150330" y="394738"/>
                    <a:pt x="149924" y="394089"/>
                    <a:pt x="149681" y="393440"/>
                  </a:cubicBezTo>
                  <a:cubicBezTo>
                    <a:pt x="141320" y="376880"/>
                    <a:pt x="137099" y="359347"/>
                    <a:pt x="137099" y="340840"/>
                  </a:cubicBezTo>
                  <a:cubicBezTo>
                    <a:pt x="137099" y="336051"/>
                    <a:pt x="137343" y="331424"/>
                    <a:pt x="137992" y="326635"/>
                  </a:cubicBezTo>
                  <a:cubicBezTo>
                    <a:pt x="138723" y="321521"/>
                    <a:pt x="143268" y="318031"/>
                    <a:pt x="148220" y="318761"/>
                  </a:cubicBezTo>
                  <a:cubicBezTo>
                    <a:pt x="153333" y="319411"/>
                    <a:pt x="156743" y="323957"/>
                    <a:pt x="156093" y="328989"/>
                  </a:cubicBezTo>
                  <a:cubicBezTo>
                    <a:pt x="156012" y="329720"/>
                    <a:pt x="155931" y="330450"/>
                    <a:pt x="155931" y="331181"/>
                  </a:cubicBezTo>
                  <a:cubicBezTo>
                    <a:pt x="155606" y="334428"/>
                    <a:pt x="155444" y="337512"/>
                    <a:pt x="155444" y="340840"/>
                  </a:cubicBezTo>
                  <a:cubicBezTo>
                    <a:pt x="155444" y="356344"/>
                    <a:pt x="158934" y="371198"/>
                    <a:pt x="165996" y="385160"/>
                  </a:cubicBezTo>
                  <a:cubicBezTo>
                    <a:pt x="166321" y="385809"/>
                    <a:pt x="166646" y="386459"/>
                    <a:pt x="167052" y="387108"/>
                  </a:cubicBezTo>
                  <a:cubicBezTo>
                    <a:pt x="184260" y="418927"/>
                    <a:pt x="216891" y="438652"/>
                    <a:pt x="253256" y="438652"/>
                  </a:cubicBezTo>
                  <a:cubicBezTo>
                    <a:pt x="255204" y="438652"/>
                    <a:pt x="256990" y="438571"/>
                    <a:pt x="258857" y="438409"/>
                  </a:cubicBezTo>
                  <a:cubicBezTo>
                    <a:pt x="259100" y="438409"/>
                    <a:pt x="259506" y="438409"/>
                    <a:pt x="259750" y="438328"/>
                  </a:cubicBezTo>
                  <a:cubicBezTo>
                    <a:pt x="288809" y="436461"/>
                    <a:pt x="314865" y="422337"/>
                    <a:pt x="331911" y="399121"/>
                  </a:cubicBezTo>
                  <a:close/>
                </a:path>
              </a:pathLst>
            </a:custGeom>
            <a:solidFill>
              <a:srgbClr val="FFBB22"/>
            </a:solidFill>
            <a:ln w="8117" cap="flat">
              <a:noFill/>
              <a:prstDash val="solid"/>
              <a:miter/>
            </a:ln>
          </p:spPr>
          <p:txBody>
            <a:bodyPr rtlCol="0" anchor="ctr"/>
            <a:lstStyle/>
            <a:p>
              <a:endParaRPr lang="en-GB"/>
            </a:p>
          </p:txBody>
        </p:sp>
      </p:grpSp>
      <p:sp>
        <p:nvSpPr>
          <p:cNvPr id="7" name="Footer Placeholder 1">
            <a:extLst>
              <a:ext uri="{FF2B5EF4-FFF2-40B4-BE49-F238E27FC236}">
                <a16:creationId xmlns:a16="http://schemas.microsoft.com/office/drawing/2014/main" id="{BE490026-5227-D673-AEAE-BE329E6F4777}"/>
              </a:ext>
            </a:extLst>
          </p:cNvPr>
          <p:cNvSpPr txBox="1">
            <a:spLocks/>
          </p:cNvSpPr>
          <p:nvPr/>
        </p:nvSpPr>
        <p:spPr>
          <a:xfrm>
            <a:off x="371473" y="6165850"/>
            <a:ext cx="10116000" cy="431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177758651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C38A25-004B-AECC-683E-98886235F39D}"/>
              </a:ext>
            </a:extLst>
          </p:cNvPr>
          <p:cNvSpPr>
            <a:spLocks noGrp="1"/>
          </p:cNvSpPr>
          <p:nvPr>
            <p:ph type="body" sz="quarter" idx="13"/>
          </p:nvPr>
        </p:nvSpPr>
        <p:spPr>
          <a:xfrm>
            <a:off x="371475" y="1647966"/>
            <a:ext cx="9128572" cy="4571717"/>
          </a:xfrm>
        </p:spPr>
        <p:txBody>
          <a:bodyPr>
            <a:normAutofit lnSpcReduction="10000"/>
          </a:bodyPr>
          <a:lstStyle/>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Il est acceptable de dire « Je ne comprends pas ».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Demander à la personne de répéter son argument, et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ensuite le redire pour vérifier que vous avez bien compris.</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Éviter de finir les phrases d’une personne et la laisser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s’exprimer</a:t>
            </a:r>
            <a:r>
              <a:rPr lang="en-GB" sz="2400">
                <a:latin typeface="Arial" panose="020B0604020202020204" pitchFamily="34" charset="0"/>
                <a:cs typeface="Times New Roman" panose="02020603050405020304" pitchFamily="18" charset="0"/>
              </a:rPr>
              <a:t>.</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Essayer de poser des questions qui requièrent des réponses courtes ou des gestes indiquant oui/non</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Si vous avez essayé différentes manières de comprendre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une personne sans succès, demandez-lui si elle peut communiquer différemment, par exemple, par écrit ou à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l’aide du dessin.</a:t>
            </a:r>
            <a:endParaRPr lang="en-GB" sz="2400">
              <a:latin typeface="Arial" panose="020B060402020202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9E1C2A0B-8886-A082-00EB-ECF9CEE8AEA6}"/>
              </a:ext>
            </a:extLst>
          </p:cNvPr>
          <p:cNvSpPr>
            <a:spLocks noGrp="1"/>
          </p:cNvSpPr>
          <p:nvPr>
            <p:ph type="title"/>
          </p:nvPr>
        </p:nvSpPr>
        <p:spPr>
          <a:xfrm>
            <a:off x="371475" y="365126"/>
            <a:ext cx="11449050" cy="1048032"/>
          </a:xfrm>
        </p:spPr>
        <p:txBody>
          <a:bodyPr>
            <a:normAutofit/>
          </a:bodyPr>
          <a:lstStyle/>
          <a:p>
            <a:r>
              <a:rPr lang="fr-FR" sz="2800"/>
              <a:t>Communiquer avec les clients présentant des </a:t>
            </a:r>
            <a:br>
              <a:rPr lang="fr-FR" sz="2800"/>
            </a:br>
            <a:r>
              <a:rPr lang="fr-FR" sz="2800"/>
              <a:t>troubles du langage</a:t>
            </a:r>
            <a:endParaRPr lang="en-GB" sz="2800"/>
          </a:p>
        </p:txBody>
      </p:sp>
      <p:grpSp>
        <p:nvGrpSpPr>
          <p:cNvPr id="7" name="Group 6">
            <a:extLst>
              <a:ext uri="{FF2B5EF4-FFF2-40B4-BE49-F238E27FC236}">
                <a16:creationId xmlns:a16="http://schemas.microsoft.com/office/drawing/2014/main" id="{96C78A22-9BAC-4B91-B035-763419596AB6}"/>
              </a:ext>
              <a:ext uri="{C183D7F6-B498-43B3-948B-1728B52AA6E4}">
                <adec:decorative xmlns:adec="http://schemas.microsoft.com/office/drawing/2017/decorative" val="1"/>
              </a:ext>
            </a:extLst>
          </p:cNvPr>
          <p:cNvGrpSpPr>
            <a:grpSpLocks noChangeAspect="1"/>
          </p:cNvGrpSpPr>
          <p:nvPr/>
        </p:nvGrpSpPr>
        <p:grpSpPr>
          <a:xfrm>
            <a:off x="8859242" y="364927"/>
            <a:ext cx="1016301" cy="1016396"/>
            <a:chOff x="6459335" y="4469884"/>
            <a:chExt cx="854329" cy="854409"/>
          </a:xfrm>
        </p:grpSpPr>
        <p:sp>
          <p:nvSpPr>
            <p:cNvPr id="8" name="Freeform: Shape 7">
              <a:extLst>
                <a:ext uri="{FF2B5EF4-FFF2-40B4-BE49-F238E27FC236}">
                  <a16:creationId xmlns:a16="http://schemas.microsoft.com/office/drawing/2014/main" id="{1B57F623-D2E2-F021-46C3-AEC37564A92F}"/>
                </a:ext>
              </a:extLst>
            </p:cNvPr>
            <p:cNvSpPr/>
            <p:nvPr/>
          </p:nvSpPr>
          <p:spPr>
            <a:xfrm>
              <a:off x="6459335" y="4469884"/>
              <a:ext cx="854329" cy="854409"/>
            </a:xfrm>
            <a:custGeom>
              <a:avLst/>
              <a:gdLst>
                <a:gd name="connsiteX0" fmla="*/ 427165 w 854329"/>
                <a:gd name="connsiteY0" fmla="*/ 854410 h 854409"/>
                <a:gd name="connsiteX1" fmla="*/ 0 w 854329"/>
                <a:gd name="connsiteY1" fmla="*/ 427165 h 854409"/>
                <a:gd name="connsiteX2" fmla="*/ 427165 w 854329"/>
                <a:gd name="connsiteY2" fmla="*/ 0 h 854409"/>
                <a:gd name="connsiteX3" fmla="*/ 854329 w 854329"/>
                <a:gd name="connsiteY3" fmla="*/ 427165 h 854409"/>
                <a:gd name="connsiteX4" fmla="*/ 766020 w 854329"/>
                <a:gd name="connsiteY4" fmla="*/ 687325 h 854409"/>
                <a:gd name="connsiteX5" fmla="*/ 813366 w 854329"/>
                <a:gd name="connsiteY5" fmla="*/ 828717 h 854409"/>
                <a:gd name="connsiteX6" fmla="*/ 808680 w 854329"/>
                <a:gd name="connsiteY6" fmla="*/ 848673 h 854409"/>
                <a:gd name="connsiteX7" fmla="*/ 788724 w 854329"/>
                <a:gd name="connsiteY7" fmla="*/ 853359 h 854409"/>
                <a:gd name="connsiteX8" fmla="*/ 633516 w 854329"/>
                <a:gd name="connsiteY8" fmla="*/ 801327 h 854409"/>
                <a:gd name="connsiteX9" fmla="*/ 427165 w 854329"/>
                <a:gd name="connsiteY9" fmla="*/ 854410 h 854409"/>
                <a:gd name="connsiteX10" fmla="*/ 427165 w 854329"/>
                <a:gd name="connsiteY10" fmla="*/ 16240 h 854409"/>
                <a:gd name="connsiteX11" fmla="*/ 16159 w 854329"/>
                <a:gd name="connsiteY11" fmla="*/ 427245 h 854409"/>
                <a:gd name="connsiteX12" fmla="*/ 427165 w 854329"/>
                <a:gd name="connsiteY12" fmla="*/ 838331 h 854409"/>
                <a:gd name="connsiteX13" fmla="*/ 628749 w 854329"/>
                <a:gd name="connsiteY13" fmla="*/ 785572 h 854409"/>
                <a:gd name="connsiteX14" fmla="*/ 635293 w 854329"/>
                <a:gd name="connsiteY14" fmla="*/ 784926 h 854409"/>
                <a:gd name="connsiteX15" fmla="*/ 793894 w 854329"/>
                <a:gd name="connsiteY15" fmla="*/ 838089 h 854409"/>
                <a:gd name="connsiteX16" fmla="*/ 797288 w 854329"/>
                <a:gd name="connsiteY16" fmla="*/ 837281 h 854409"/>
                <a:gd name="connsiteX17" fmla="*/ 798096 w 854329"/>
                <a:gd name="connsiteY17" fmla="*/ 833888 h 854409"/>
                <a:gd name="connsiteX18" fmla="*/ 798096 w 854329"/>
                <a:gd name="connsiteY18" fmla="*/ 833888 h 854409"/>
                <a:gd name="connsiteX19" fmla="*/ 749376 w 854329"/>
                <a:gd name="connsiteY19" fmla="*/ 688375 h 854409"/>
                <a:gd name="connsiteX20" fmla="*/ 750669 w 854329"/>
                <a:gd name="connsiteY20" fmla="*/ 680862 h 854409"/>
                <a:gd name="connsiteX21" fmla="*/ 838170 w 854329"/>
                <a:gd name="connsiteY21" fmla="*/ 427245 h 854409"/>
                <a:gd name="connsiteX22" fmla="*/ 427165 w 854329"/>
                <a:gd name="connsiteY22" fmla="*/ 16240 h 85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54329" h="854409">
                  <a:moveTo>
                    <a:pt x="427165" y="854410"/>
                  </a:moveTo>
                  <a:cubicBezTo>
                    <a:pt x="191647" y="854410"/>
                    <a:pt x="0" y="662763"/>
                    <a:pt x="0" y="427165"/>
                  </a:cubicBezTo>
                  <a:cubicBezTo>
                    <a:pt x="0" y="191646"/>
                    <a:pt x="191647" y="0"/>
                    <a:pt x="427165" y="0"/>
                  </a:cubicBezTo>
                  <a:cubicBezTo>
                    <a:pt x="662683" y="0"/>
                    <a:pt x="854329" y="191646"/>
                    <a:pt x="854329" y="427165"/>
                  </a:cubicBezTo>
                  <a:cubicBezTo>
                    <a:pt x="854329" y="522341"/>
                    <a:pt x="823788" y="612186"/>
                    <a:pt x="766020" y="687325"/>
                  </a:cubicBezTo>
                  <a:lnTo>
                    <a:pt x="813366" y="828717"/>
                  </a:lnTo>
                  <a:cubicBezTo>
                    <a:pt x="815709" y="835746"/>
                    <a:pt x="813932" y="843422"/>
                    <a:pt x="808680" y="848673"/>
                  </a:cubicBezTo>
                  <a:cubicBezTo>
                    <a:pt x="803428" y="853925"/>
                    <a:pt x="795753" y="855702"/>
                    <a:pt x="788724" y="853359"/>
                  </a:cubicBezTo>
                  <a:lnTo>
                    <a:pt x="633516" y="801327"/>
                  </a:lnTo>
                  <a:cubicBezTo>
                    <a:pt x="570738" y="836069"/>
                    <a:pt x="499476" y="854410"/>
                    <a:pt x="427165" y="854410"/>
                  </a:cubicBezTo>
                  <a:close/>
                  <a:moveTo>
                    <a:pt x="427165" y="16240"/>
                  </a:moveTo>
                  <a:cubicBezTo>
                    <a:pt x="200534" y="16240"/>
                    <a:pt x="16159" y="200615"/>
                    <a:pt x="16159" y="427245"/>
                  </a:cubicBezTo>
                  <a:cubicBezTo>
                    <a:pt x="16159" y="653876"/>
                    <a:pt x="200534" y="838331"/>
                    <a:pt x="427165" y="838331"/>
                  </a:cubicBezTo>
                  <a:cubicBezTo>
                    <a:pt x="497861" y="838331"/>
                    <a:pt x="567587" y="820072"/>
                    <a:pt x="628749" y="785572"/>
                  </a:cubicBezTo>
                  <a:cubicBezTo>
                    <a:pt x="630768" y="784441"/>
                    <a:pt x="633112" y="784199"/>
                    <a:pt x="635293" y="784926"/>
                  </a:cubicBezTo>
                  <a:lnTo>
                    <a:pt x="793894" y="838089"/>
                  </a:lnTo>
                  <a:cubicBezTo>
                    <a:pt x="795591" y="838655"/>
                    <a:pt x="796722" y="837847"/>
                    <a:pt x="797288" y="837281"/>
                  </a:cubicBezTo>
                  <a:cubicBezTo>
                    <a:pt x="797853" y="836716"/>
                    <a:pt x="798661" y="835584"/>
                    <a:pt x="798096" y="833888"/>
                  </a:cubicBezTo>
                  <a:cubicBezTo>
                    <a:pt x="798096" y="833888"/>
                    <a:pt x="798096" y="833888"/>
                    <a:pt x="798096" y="833888"/>
                  </a:cubicBezTo>
                  <a:lnTo>
                    <a:pt x="749376" y="688375"/>
                  </a:lnTo>
                  <a:cubicBezTo>
                    <a:pt x="748487" y="685790"/>
                    <a:pt x="748972" y="682962"/>
                    <a:pt x="750669" y="680862"/>
                  </a:cubicBezTo>
                  <a:cubicBezTo>
                    <a:pt x="807872" y="607903"/>
                    <a:pt x="838170" y="520160"/>
                    <a:pt x="838170" y="427245"/>
                  </a:cubicBezTo>
                  <a:cubicBezTo>
                    <a:pt x="838170" y="200615"/>
                    <a:pt x="653795" y="16240"/>
                    <a:pt x="427165" y="16240"/>
                  </a:cubicBezTo>
                  <a:close/>
                </a:path>
              </a:pathLst>
            </a:custGeom>
            <a:solidFill>
              <a:srgbClr val="000000"/>
            </a:solidFill>
            <a:ln w="8080" cap="flat">
              <a:noFill/>
              <a:prstDash val="solid"/>
              <a:miter/>
            </a:ln>
          </p:spPr>
          <p:txBody>
            <a:bodyPr rtlCol="0" anchor="ctr"/>
            <a:lstStyle/>
            <a:p>
              <a:endParaRPr lang="en-GB"/>
            </a:p>
          </p:txBody>
        </p:sp>
        <p:grpSp>
          <p:nvGrpSpPr>
            <p:cNvPr id="9" name="Graphic 3">
              <a:extLst>
                <a:ext uri="{FF2B5EF4-FFF2-40B4-BE49-F238E27FC236}">
                  <a16:creationId xmlns:a16="http://schemas.microsoft.com/office/drawing/2014/main" id="{30E12BDD-B963-3B0E-5DFA-1040E4730162}"/>
                </a:ext>
              </a:extLst>
            </p:cNvPr>
            <p:cNvGrpSpPr/>
            <p:nvPr/>
          </p:nvGrpSpPr>
          <p:grpSpPr>
            <a:xfrm>
              <a:off x="6561138" y="4821263"/>
              <a:ext cx="644261" cy="151571"/>
              <a:chOff x="6561138" y="4821263"/>
              <a:chExt cx="644261" cy="151571"/>
            </a:xfrm>
            <a:solidFill>
              <a:srgbClr val="FFBB22"/>
            </a:solidFill>
          </p:grpSpPr>
          <p:sp>
            <p:nvSpPr>
              <p:cNvPr id="10" name="Freeform: Shape 9">
                <a:extLst>
                  <a:ext uri="{FF2B5EF4-FFF2-40B4-BE49-F238E27FC236}">
                    <a16:creationId xmlns:a16="http://schemas.microsoft.com/office/drawing/2014/main" id="{22F25F7C-516F-2FC0-0CFF-471ABFC2788A}"/>
                  </a:ext>
                </a:extLst>
              </p:cNvPr>
              <p:cNvSpPr/>
              <p:nvPr/>
            </p:nvSpPr>
            <p:spPr>
              <a:xfrm>
                <a:off x="6807482" y="4821263"/>
                <a:ext cx="151571" cy="151571"/>
              </a:xfrm>
              <a:custGeom>
                <a:avLst/>
                <a:gdLst>
                  <a:gd name="connsiteX0" fmla="*/ 151572 w 151571"/>
                  <a:gd name="connsiteY0" fmla="*/ 75786 h 151571"/>
                  <a:gd name="connsiteX1" fmla="*/ 75786 w 151571"/>
                  <a:gd name="connsiteY1" fmla="*/ 151572 h 151571"/>
                  <a:gd name="connsiteX2" fmla="*/ 0 w 151571"/>
                  <a:gd name="connsiteY2" fmla="*/ 75786 h 151571"/>
                  <a:gd name="connsiteX3" fmla="*/ 75786 w 151571"/>
                  <a:gd name="connsiteY3" fmla="*/ 0 h 151571"/>
                  <a:gd name="connsiteX4" fmla="*/ 151572 w 151571"/>
                  <a:gd name="connsiteY4" fmla="*/ 75786 h 151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1" h="151571">
                    <a:moveTo>
                      <a:pt x="151572" y="75786"/>
                    </a:moveTo>
                    <a:cubicBezTo>
                      <a:pt x="151572" y="117641"/>
                      <a:pt x="117641" y="151572"/>
                      <a:pt x="75786" y="151572"/>
                    </a:cubicBezTo>
                    <a:cubicBezTo>
                      <a:pt x="33931" y="151572"/>
                      <a:pt x="0" y="117642"/>
                      <a:pt x="0" y="75786"/>
                    </a:cubicBezTo>
                    <a:cubicBezTo>
                      <a:pt x="0" y="33931"/>
                      <a:pt x="33931" y="0"/>
                      <a:pt x="75786" y="0"/>
                    </a:cubicBezTo>
                    <a:cubicBezTo>
                      <a:pt x="117641" y="0"/>
                      <a:pt x="151572" y="33930"/>
                      <a:pt x="151572" y="75786"/>
                    </a:cubicBezTo>
                    <a:close/>
                  </a:path>
                </a:pathLst>
              </a:custGeom>
              <a:solidFill>
                <a:srgbClr val="FFBB22"/>
              </a:solidFill>
              <a:ln w="808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5265E020-5C4E-FA1B-CC72-2D179AFC853C}"/>
                  </a:ext>
                </a:extLst>
              </p:cNvPr>
              <p:cNvSpPr/>
              <p:nvPr/>
            </p:nvSpPr>
            <p:spPr>
              <a:xfrm>
                <a:off x="7053827" y="4821263"/>
                <a:ext cx="151571" cy="151571"/>
              </a:xfrm>
              <a:custGeom>
                <a:avLst/>
                <a:gdLst>
                  <a:gd name="connsiteX0" fmla="*/ 151572 w 151571"/>
                  <a:gd name="connsiteY0" fmla="*/ 75786 h 151571"/>
                  <a:gd name="connsiteX1" fmla="*/ 75786 w 151571"/>
                  <a:gd name="connsiteY1" fmla="*/ 151572 h 151571"/>
                  <a:gd name="connsiteX2" fmla="*/ 0 w 151571"/>
                  <a:gd name="connsiteY2" fmla="*/ 75786 h 151571"/>
                  <a:gd name="connsiteX3" fmla="*/ 75786 w 151571"/>
                  <a:gd name="connsiteY3" fmla="*/ 0 h 151571"/>
                  <a:gd name="connsiteX4" fmla="*/ 151572 w 151571"/>
                  <a:gd name="connsiteY4" fmla="*/ 75786 h 151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1" h="151571">
                    <a:moveTo>
                      <a:pt x="151572" y="75786"/>
                    </a:moveTo>
                    <a:cubicBezTo>
                      <a:pt x="151572" y="117641"/>
                      <a:pt x="117641" y="151572"/>
                      <a:pt x="75786" y="151572"/>
                    </a:cubicBezTo>
                    <a:cubicBezTo>
                      <a:pt x="33931" y="151572"/>
                      <a:pt x="0" y="117642"/>
                      <a:pt x="0" y="75786"/>
                    </a:cubicBezTo>
                    <a:cubicBezTo>
                      <a:pt x="0" y="33931"/>
                      <a:pt x="33931" y="0"/>
                      <a:pt x="75786" y="0"/>
                    </a:cubicBezTo>
                    <a:cubicBezTo>
                      <a:pt x="117641" y="0"/>
                      <a:pt x="151572" y="33930"/>
                      <a:pt x="151572" y="75786"/>
                    </a:cubicBezTo>
                    <a:close/>
                  </a:path>
                </a:pathLst>
              </a:custGeom>
              <a:solidFill>
                <a:srgbClr val="FFBB22"/>
              </a:solidFill>
              <a:ln w="808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9E3E030-855D-2AB2-46C2-BE7BC7646ADC}"/>
                  </a:ext>
                </a:extLst>
              </p:cNvPr>
              <p:cNvSpPr/>
              <p:nvPr/>
            </p:nvSpPr>
            <p:spPr>
              <a:xfrm>
                <a:off x="6561138" y="4821263"/>
                <a:ext cx="151571" cy="151571"/>
              </a:xfrm>
              <a:custGeom>
                <a:avLst/>
                <a:gdLst>
                  <a:gd name="connsiteX0" fmla="*/ 151572 w 151571"/>
                  <a:gd name="connsiteY0" fmla="*/ 75786 h 151571"/>
                  <a:gd name="connsiteX1" fmla="*/ 75786 w 151571"/>
                  <a:gd name="connsiteY1" fmla="*/ 151572 h 151571"/>
                  <a:gd name="connsiteX2" fmla="*/ 0 w 151571"/>
                  <a:gd name="connsiteY2" fmla="*/ 75786 h 151571"/>
                  <a:gd name="connsiteX3" fmla="*/ 75786 w 151571"/>
                  <a:gd name="connsiteY3" fmla="*/ 0 h 151571"/>
                  <a:gd name="connsiteX4" fmla="*/ 151572 w 151571"/>
                  <a:gd name="connsiteY4" fmla="*/ 75786 h 151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1" h="151571">
                    <a:moveTo>
                      <a:pt x="151572" y="75786"/>
                    </a:moveTo>
                    <a:cubicBezTo>
                      <a:pt x="151572" y="117641"/>
                      <a:pt x="117641" y="151572"/>
                      <a:pt x="75786" y="151572"/>
                    </a:cubicBezTo>
                    <a:cubicBezTo>
                      <a:pt x="33931" y="151572"/>
                      <a:pt x="0" y="117642"/>
                      <a:pt x="0" y="75786"/>
                    </a:cubicBezTo>
                    <a:cubicBezTo>
                      <a:pt x="0" y="33931"/>
                      <a:pt x="33931" y="0"/>
                      <a:pt x="75786" y="0"/>
                    </a:cubicBezTo>
                    <a:cubicBezTo>
                      <a:pt x="117641" y="0"/>
                      <a:pt x="151572" y="33930"/>
                      <a:pt x="151572" y="75786"/>
                    </a:cubicBezTo>
                    <a:close/>
                  </a:path>
                </a:pathLst>
              </a:custGeom>
              <a:solidFill>
                <a:srgbClr val="FFBB22"/>
              </a:solidFill>
              <a:ln w="8080" cap="flat">
                <a:noFill/>
                <a:prstDash val="solid"/>
                <a:miter/>
              </a:ln>
            </p:spPr>
            <p:txBody>
              <a:bodyPr rtlCol="0" anchor="ctr"/>
              <a:lstStyle/>
              <a:p>
                <a:endParaRPr lang="en-GB"/>
              </a:p>
            </p:txBody>
          </p:sp>
        </p:grpSp>
      </p:grpSp>
      <p:sp>
        <p:nvSpPr>
          <p:cNvPr id="3" name="Footer Placeholder 1">
            <a:extLst>
              <a:ext uri="{FF2B5EF4-FFF2-40B4-BE49-F238E27FC236}">
                <a16:creationId xmlns:a16="http://schemas.microsoft.com/office/drawing/2014/main" id="{05C255E8-7634-4F1A-EA45-9334B611E8B9}"/>
              </a:ext>
            </a:extLst>
          </p:cNvPr>
          <p:cNvSpPr txBox="1">
            <a:spLocks/>
          </p:cNvSpPr>
          <p:nvPr/>
        </p:nvSpPr>
        <p:spPr>
          <a:xfrm>
            <a:off x="371473" y="6165850"/>
            <a:ext cx="10116000" cy="431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83829768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C38A25-004B-AECC-683E-98886235F39D}"/>
              </a:ext>
            </a:extLst>
          </p:cNvPr>
          <p:cNvSpPr>
            <a:spLocks noGrp="1"/>
          </p:cNvSpPr>
          <p:nvPr>
            <p:ph type="body" sz="quarter" idx="13"/>
          </p:nvPr>
        </p:nvSpPr>
        <p:spPr>
          <a:xfrm>
            <a:off x="371475" y="1741524"/>
            <a:ext cx="9128572" cy="4243351"/>
          </a:xfrm>
        </p:spPr>
        <p:txBody>
          <a:bodyPr>
            <a:normAutofit/>
          </a:bodyPr>
          <a:lstStyle/>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Cherchez à savoir comment le client préfère communiquer.</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 Attirez l'attention du client avant de parler en levant la main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ou en faisant un geste de politesse.</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Faites face au client et adressez-vous directement à lui, et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non à son interprète.</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Parlez clairement. Ne criez pas et n'exagérez pas les mots,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car cela rendra la lecture labiale plus difficile.</a:t>
            </a:r>
            <a:endParaRPr lang="fr-FR" b="0"/>
          </a:p>
        </p:txBody>
      </p:sp>
      <p:sp>
        <p:nvSpPr>
          <p:cNvPr id="6" name="Title 1">
            <a:extLst>
              <a:ext uri="{FF2B5EF4-FFF2-40B4-BE49-F238E27FC236}">
                <a16:creationId xmlns:a16="http://schemas.microsoft.com/office/drawing/2014/main" id="{9E1C2A0B-8886-A082-00EB-ECF9CEE8AEA6}"/>
              </a:ext>
            </a:extLst>
          </p:cNvPr>
          <p:cNvSpPr>
            <a:spLocks noGrp="1"/>
          </p:cNvSpPr>
          <p:nvPr>
            <p:ph type="title"/>
          </p:nvPr>
        </p:nvSpPr>
        <p:spPr>
          <a:xfrm>
            <a:off x="371475" y="365126"/>
            <a:ext cx="11449050" cy="1048032"/>
          </a:xfrm>
        </p:spPr>
        <p:txBody>
          <a:bodyPr>
            <a:normAutofit/>
          </a:bodyPr>
          <a:lstStyle/>
          <a:p>
            <a:r>
              <a:rPr lang="fr-FR" sz="2800"/>
              <a:t>Communiquer avec les clients présentant une </a:t>
            </a:r>
            <a:br>
              <a:rPr lang="fr-FR" sz="2800"/>
            </a:br>
            <a:r>
              <a:rPr lang="fr-FR" sz="2800"/>
              <a:t>déficience auditive</a:t>
            </a:r>
            <a:endParaRPr lang="en-GB" sz="2800"/>
          </a:p>
        </p:txBody>
      </p:sp>
      <p:grpSp>
        <p:nvGrpSpPr>
          <p:cNvPr id="3" name="Group 2">
            <a:extLst>
              <a:ext uri="{FF2B5EF4-FFF2-40B4-BE49-F238E27FC236}">
                <a16:creationId xmlns:a16="http://schemas.microsoft.com/office/drawing/2014/main" id="{635C7728-FEEB-3C68-F980-766522D8F586}"/>
              </a:ext>
              <a:ext uri="{C183D7F6-B498-43B3-948B-1728B52AA6E4}">
                <adec:decorative xmlns:adec="http://schemas.microsoft.com/office/drawing/2017/decorative" val="1"/>
              </a:ext>
            </a:extLst>
          </p:cNvPr>
          <p:cNvGrpSpPr>
            <a:grpSpLocks noChangeAspect="1"/>
          </p:cNvGrpSpPr>
          <p:nvPr/>
        </p:nvGrpSpPr>
        <p:grpSpPr>
          <a:xfrm>
            <a:off x="8861873" y="350988"/>
            <a:ext cx="953572" cy="1076307"/>
            <a:chOff x="97598" y="2960967"/>
            <a:chExt cx="856699" cy="966965"/>
          </a:xfrm>
        </p:grpSpPr>
        <p:sp>
          <p:nvSpPr>
            <p:cNvPr id="4" name="Freeform: Shape 3">
              <a:extLst>
                <a:ext uri="{FF2B5EF4-FFF2-40B4-BE49-F238E27FC236}">
                  <a16:creationId xmlns:a16="http://schemas.microsoft.com/office/drawing/2014/main" id="{6A1366DC-0CB3-5821-DFFD-4A3421678BE7}"/>
                </a:ext>
              </a:extLst>
            </p:cNvPr>
            <p:cNvSpPr/>
            <p:nvPr/>
          </p:nvSpPr>
          <p:spPr>
            <a:xfrm>
              <a:off x="377412" y="3320771"/>
              <a:ext cx="243640" cy="256096"/>
            </a:xfrm>
            <a:custGeom>
              <a:avLst/>
              <a:gdLst>
                <a:gd name="connsiteX0" fmla="*/ 22949 w 243640"/>
                <a:gd name="connsiteY0" fmla="*/ 136188 h 256096"/>
                <a:gd name="connsiteX1" fmla="*/ 81871 w 243640"/>
                <a:gd name="connsiteY1" fmla="*/ 176285 h 256096"/>
                <a:gd name="connsiteX2" fmla="*/ 87739 w 243640"/>
                <a:gd name="connsiteY2" fmla="*/ 201141 h 256096"/>
                <a:gd name="connsiteX3" fmla="*/ 88147 w 243640"/>
                <a:gd name="connsiteY3" fmla="*/ 202527 h 256096"/>
                <a:gd name="connsiteX4" fmla="*/ 103142 w 243640"/>
                <a:gd name="connsiteY4" fmla="*/ 249551 h 256096"/>
                <a:gd name="connsiteX5" fmla="*/ 192789 w 243640"/>
                <a:gd name="connsiteY5" fmla="*/ 224042 h 256096"/>
                <a:gd name="connsiteX6" fmla="*/ 243317 w 243640"/>
                <a:gd name="connsiteY6" fmla="*/ 109946 h 256096"/>
                <a:gd name="connsiteX7" fmla="*/ 104364 w 243640"/>
                <a:gd name="connsiteY7" fmla="*/ 2451 h 256096"/>
                <a:gd name="connsiteX8" fmla="*/ 7627 w 243640"/>
                <a:gd name="connsiteY8" fmla="*/ 86556 h 256096"/>
                <a:gd name="connsiteX9" fmla="*/ 22949 w 243640"/>
                <a:gd name="connsiteY9" fmla="*/ 136188 h 25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640" h="256096">
                  <a:moveTo>
                    <a:pt x="22949" y="136188"/>
                  </a:moveTo>
                  <a:cubicBezTo>
                    <a:pt x="72988" y="142382"/>
                    <a:pt x="81871" y="176285"/>
                    <a:pt x="81871" y="176285"/>
                  </a:cubicBezTo>
                  <a:cubicBezTo>
                    <a:pt x="85865" y="185494"/>
                    <a:pt x="87576" y="193725"/>
                    <a:pt x="87739" y="201141"/>
                  </a:cubicBezTo>
                  <a:cubicBezTo>
                    <a:pt x="87821" y="201630"/>
                    <a:pt x="87984" y="202038"/>
                    <a:pt x="88147" y="202527"/>
                  </a:cubicBezTo>
                  <a:cubicBezTo>
                    <a:pt x="91243" y="216463"/>
                    <a:pt x="90510" y="240097"/>
                    <a:pt x="103142" y="249551"/>
                  </a:cubicBezTo>
                  <a:cubicBezTo>
                    <a:pt x="128732" y="268866"/>
                    <a:pt x="167280" y="240912"/>
                    <a:pt x="192789" y="224042"/>
                  </a:cubicBezTo>
                  <a:cubicBezTo>
                    <a:pt x="234842" y="183456"/>
                    <a:pt x="245762" y="143604"/>
                    <a:pt x="243317" y="109946"/>
                  </a:cubicBezTo>
                  <a:cubicBezTo>
                    <a:pt x="238346" y="40266"/>
                    <a:pt x="172741" y="-12137"/>
                    <a:pt x="104364" y="2451"/>
                  </a:cubicBezTo>
                  <a:cubicBezTo>
                    <a:pt x="37048" y="16795"/>
                    <a:pt x="7627" y="86556"/>
                    <a:pt x="7627" y="86556"/>
                  </a:cubicBezTo>
                  <a:cubicBezTo>
                    <a:pt x="-12910" y="128527"/>
                    <a:pt x="13495" y="135047"/>
                    <a:pt x="22949" y="136188"/>
                  </a:cubicBezTo>
                  <a:close/>
                </a:path>
              </a:pathLst>
            </a:custGeom>
            <a:solidFill>
              <a:srgbClr val="FFBB22"/>
            </a:solidFill>
            <a:ln w="8150" cap="flat">
              <a:noFill/>
              <a:prstDash val="solid"/>
              <a:miter/>
            </a:ln>
          </p:spPr>
          <p:txBody>
            <a:bodyPr rtlCol="0" anchor="ctr"/>
            <a:lstStyle/>
            <a:p>
              <a:endParaRPr lang="en-GB"/>
            </a:p>
          </p:txBody>
        </p:sp>
        <p:grpSp>
          <p:nvGrpSpPr>
            <p:cNvPr id="5" name="Graphic 139">
              <a:extLst>
                <a:ext uri="{FF2B5EF4-FFF2-40B4-BE49-F238E27FC236}">
                  <a16:creationId xmlns:a16="http://schemas.microsoft.com/office/drawing/2014/main" id="{10888F72-0D6F-8E5A-D327-0498AE3659D3}"/>
                </a:ext>
              </a:extLst>
            </p:cNvPr>
            <p:cNvGrpSpPr/>
            <p:nvPr/>
          </p:nvGrpSpPr>
          <p:grpSpPr>
            <a:xfrm>
              <a:off x="97598" y="2960967"/>
              <a:ext cx="856699" cy="966965"/>
              <a:chOff x="97598" y="2960967"/>
              <a:chExt cx="856699" cy="966965"/>
            </a:xfrm>
            <a:solidFill>
              <a:srgbClr val="000000"/>
            </a:solidFill>
          </p:grpSpPr>
          <p:sp>
            <p:nvSpPr>
              <p:cNvPr id="13" name="Freeform: Shape 12">
                <a:extLst>
                  <a:ext uri="{FF2B5EF4-FFF2-40B4-BE49-F238E27FC236}">
                    <a16:creationId xmlns:a16="http://schemas.microsoft.com/office/drawing/2014/main" id="{241F07F7-2413-4784-15C6-2FD2CDA178F0}"/>
                  </a:ext>
                </a:extLst>
              </p:cNvPr>
              <p:cNvSpPr/>
              <p:nvPr/>
            </p:nvSpPr>
            <p:spPr>
              <a:xfrm>
                <a:off x="290533" y="2960967"/>
                <a:ext cx="663765" cy="966965"/>
              </a:xfrm>
              <a:custGeom>
                <a:avLst/>
                <a:gdLst>
                  <a:gd name="connsiteX0" fmla="*/ 340628 w 663765"/>
                  <a:gd name="connsiteY0" fmla="*/ 0 h 966965"/>
                  <a:gd name="connsiteX1" fmla="*/ 33057 w 663765"/>
                  <a:gd name="connsiteY1" fmla="*/ 223955 h 966965"/>
                  <a:gd name="connsiteX2" fmla="*/ 38355 w 663765"/>
                  <a:gd name="connsiteY2" fmla="*/ 234223 h 966965"/>
                  <a:gd name="connsiteX3" fmla="*/ 48623 w 663765"/>
                  <a:gd name="connsiteY3" fmla="*/ 228926 h 966965"/>
                  <a:gd name="connsiteX4" fmla="*/ 340710 w 663765"/>
                  <a:gd name="connsiteY4" fmla="*/ 16299 h 966965"/>
                  <a:gd name="connsiteX5" fmla="*/ 647466 w 663765"/>
                  <a:gd name="connsiteY5" fmla="*/ 323055 h 966965"/>
                  <a:gd name="connsiteX6" fmla="*/ 558552 w 663765"/>
                  <a:gd name="connsiteY6" fmla="*/ 539105 h 966965"/>
                  <a:gd name="connsiteX7" fmla="*/ 455132 w 663765"/>
                  <a:gd name="connsiteY7" fmla="*/ 640977 h 966965"/>
                  <a:gd name="connsiteX8" fmla="*/ 306155 w 663765"/>
                  <a:gd name="connsiteY8" fmla="*/ 831762 h 966965"/>
                  <a:gd name="connsiteX9" fmla="*/ 245521 w 663765"/>
                  <a:gd name="connsiteY9" fmla="*/ 925076 h 966965"/>
                  <a:gd name="connsiteX10" fmla="*/ 136151 w 663765"/>
                  <a:gd name="connsiteY10" fmla="*/ 948221 h 966965"/>
                  <a:gd name="connsiteX11" fmla="*/ 42348 w 663765"/>
                  <a:gd name="connsiteY11" fmla="*/ 887751 h 966965"/>
                  <a:gd name="connsiteX12" fmla="*/ 18714 w 663765"/>
                  <a:gd name="connsiteY12" fmla="*/ 778626 h 966965"/>
                  <a:gd name="connsiteX13" fmla="*/ 12113 w 663765"/>
                  <a:gd name="connsiteY13" fmla="*/ 769172 h 966965"/>
                  <a:gd name="connsiteX14" fmla="*/ 2659 w 663765"/>
                  <a:gd name="connsiteY14" fmla="*/ 775773 h 966965"/>
                  <a:gd name="connsiteX15" fmla="*/ 28901 w 663765"/>
                  <a:gd name="connsiteY15" fmla="*/ 897041 h 966965"/>
                  <a:gd name="connsiteX16" fmla="*/ 133218 w 663765"/>
                  <a:gd name="connsiteY16" fmla="*/ 964276 h 966965"/>
                  <a:gd name="connsiteX17" fmla="*/ 162964 w 663765"/>
                  <a:gd name="connsiteY17" fmla="*/ 966966 h 966965"/>
                  <a:gd name="connsiteX18" fmla="*/ 254730 w 663765"/>
                  <a:gd name="connsiteY18" fmla="*/ 938523 h 966965"/>
                  <a:gd name="connsiteX19" fmla="*/ 322047 w 663765"/>
                  <a:gd name="connsiteY19" fmla="*/ 835348 h 966965"/>
                  <a:gd name="connsiteX20" fmla="*/ 465890 w 663765"/>
                  <a:gd name="connsiteY20" fmla="*/ 653201 h 966965"/>
                  <a:gd name="connsiteX21" fmla="*/ 570777 w 663765"/>
                  <a:gd name="connsiteY21" fmla="*/ 549862 h 966965"/>
                  <a:gd name="connsiteX22" fmla="*/ 663765 w 663765"/>
                  <a:gd name="connsiteY22" fmla="*/ 323137 h 966965"/>
                  <a:gd name="connsiteX23" fmla="*/ 340628 w 663765"/>
                  <a:gd name="connsiteY23" fmla="*/ 0 h 96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3765" h="966965">
                    <a:moveTo>
                      <a:pt x="340628" y="0"/>
                    </a:moveTo>
                    <a:cubicBezTo>
                      <a:pt x="199801" y="0"/>
                      <a:pt x="76169" y="89973"/>
                      <a:pt x="33057" y="223955"/>
                    </a:cubicBezTo>
                    <a:cubicBezTo>
                      <a:pt x="31672" y="228274"/>
                      <a:pt x="34035" y="232838"/>
                      <a:pt x="38355" y="234223"/>
                    </a:cubicBezTo>
                    <a:cubicBezTo>
                      <a:pt x="42674" y="235609"/>
                      <a:pt x="47238" y="233245"/>
                      <a:pt x="48623" y="228926"/>
                    </a:cubicBezTo>
                    <a:cubicBezTo>
                      <a:pt x="89617" y="101709"/>
                      <a:pt x="206973" y="16299"/>
                      <a:pt x="340710" y="16299"/>
                    </a:cubicBezTo>
                    <a:cubicBezTo>
                      <a:pt x="509817" y="16299"/>
                      <a:pt x="647466" y="153948"/>
                      <a:pt x="647466" y="323055"/>
                    </a:cubicBezTo>
                    <a:cubicBezTo>
                      <a:pt x="647466" y="401619"/>
                      <a:pt x="615274" y="480182"/>
                      <a:pt x="558552" y="539105"/>
                    </a:cubicBezTo>
                    <a:cubicBezTo>
                      <a:pt x="528887" y="576186"/>
                      <a:pt x="491398" y="609111"/>
                      <a:pt x="455132" y="640977"/>
                    </a:cubicBezTo>
                    <a:cubicBezTo>
                      <a:pt x="389445" y="698595"/>
                      <a:pt x="327426" y="753035"/>
                      <a:pt x="306155" y="831762"/>
                    </a:cubicBezTo>
                    <a:cubicBezTo>
                      <a:pt x="299228" y="869984"/>
                      <a:pt x="277712" y="903072"/>
                      <a:pt x="245521" y="925076"/>
                    </a:cubicBezTo>
                    <a:cubicBezTo>
                      <a:pt x="213411" y="946999"/>
                      <a:pt x="174618" y="955230"/>
                      <a:pt x="136151" y="948221"/>
                    </a:cubicBezTo>
                    <a:cubicBezTo>
                      <a:pt x="97848" y="941294"/>
                      <a:pt x="64515" y="919779"/>
                      <a:pt x="42348" y="887751"/>
                    </a:cubicBezTo>
                    <a:cubicBezTo>
                      <a:pt x="20181" y="855722"/>
                      <a:pt x="11787" y="817011"/>
                      <a:pt x="18714" y="778626"/>
                    </a:cubicBezTo>
                    <a:cubicBezTo>
                      <a:pt x="19529" y="774225"/>
                      <a:pt x="16595" y="769987"/>
                      <a:pt x="12113" y="769172"/>
                    </a:cubicBezTo>
                    <a:cubicBezTo>
                      <a:pt x="7630" y="768357"/>
                      <a:pt x="3474" y="771291"/>
                      <a:pt x="2659" y="775773"/>
                    </a:cubicBezTo>
                    <a:cubicBezTo>
                      <a:pt x="-5083" y="818396"/>
                      <a:pt x="4207" y="861427"/>
                      <a:pt x="28901" y="897041"/>
                    </a:cubicBezTo>
                    <a:cubicBezTo>
                      <a:pt x="53595" y="932655"/>
                      <a:pt x="90594" y="956534"/>
                      <a:pt x="133218" y="964276"/>
                    </a:cubicBezTo>
                    <a:cubicBezTo>
                      <a:pt x="143160" y="966069"/>
                      <a:pt x="153103" y="966966"/>
                      <a:pt x="162964" y="966966"/>
                    </a:cubicBezTo>
                    <a:cubicBezTo>
                      <a:pt x="195563" y="966966"/>
                      <a:pt x="227347" y="957268"/>
                      <a:pt x="254730" y="938523"/>
                    </a:cubicBezTo>
                    <a:cubicBezTo>
                      <a:pt x="290507" y="914074"/>
                      <a:pt x="314468" y="877237"/>
                      <a:pt x="322047" y="835348"/>
                    </a:cubicBezTo>
                    <a:cubicBezTo>
                      <a:pt x="341932" y="762000"/>
                      <a:pt x="402159" y="709190"/>
                      <a:pt x="465890" y="653201"/>
                    </a:cubicBezTo>
                    <a:cubicBezTo>
                      <a:pt x="502726" y="620928"/>
                      <a:pt x="540786" y="587514"/>
                      <a:pt x="570777" y="549862"/>
                    </a:cubicBezTo>
                    <a:cubicBezTo>
                      <a:pt x="629862" y="488495"/>
                      <a:pt x="663765" y="405857"/>
                      <a:pt x="663765" y="323137"/>
                    </a:cubicBezTo>
                    <a:cubicBezTo>
                      <a:pt x="663684" y="144902"/>
                      <a:pt x="518781" y="0"/>
                      <a:pt x="340628" y="0"/>
                    </a:cubicBezTo>
                    <a:close/>
                  </a:path>
                </a:pathLst>
              </a:custGeom>
              <a:solidFill>
                <a:srgbClr val="000000"/>
              </a:solidFill>
              <a:ln w="81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7EA7553-0FB0-1786-F3F2-2A2500B374B4}"/>
                  </a:ext>
                </a:extLst>
              </p:cNvPr>
              <p:cNvSpPr/>
              <p:nvPr/>
            </p:nvSpPr>
            <p:spPr>
              <a:xfrm>
                <a:off x="402714" y="3043509"/>
                <a:ext cx="467886" cy="409049"/>
              </a:xfrm>
              <a:custGeom>
                <a:avLst/>
                <a:gdLst>
                  <a:gd name="connsiteX0" fmla="*/ 394946 w 467886"/>
                  <a:gd name="connsiteY0" fmla="*/ 395521 h 409049"/>
                  <a:gd name="connsiteX1" fmla="*/ 395680 w 467886"/>
                  <a:gd name="connsiteY1" fmla="*/ 407012 h 409049"/>
                  <a:gd name="connsiteX2" fmla="*/ 401058 w 467886"/>
                  <a:gd name="connsiteY2" fmla="*/ 409050 h 409049"/>
                  <a:gd name="connsiteX3" fmla="*/ 407171 w 467886"/>
                  <a:gd name="connsiteY3" fmla="*/ 406279 h 409049"/>
                  <a:gd name="connsiteX4" fmla="*/ 465930 w 467886"/>
                  <a:gd name="connsiteY4" fmla="*/ 275720 h 409049"/>
                  <a:gd name="connsiteX5" fmla="*/ 253874 w 467886"/>
                  <a:gd name="connsiteY5" fmla="*/ 1971 h 409049"/>
                  <a:gd name="connsiteX6" fmla="*/ 744 w 467886"/>
                  <a:gd name="connsiteY6" fmla="*/ 142146 h 409049"/>
                  <a:gd name="connsiteX7" fmla="*/ 4737 w 467886"/>
                  <a:gd name="connsiteY7" fmla="*/ 152985 h 409049"/>
                  <a:gd name="connsiteX8" fmla="*/ 15576 w 467886"/>
                  <a:gd name="connsiteY8" fmla="*/ 148992 h 409049"/>
                  <a:gd name="connsiteX9" fmla="*/ 251918 w 467886"/>
                  <a:gd name="connsiteY9" fmla="*/ 18107 h 409049"/>
                  <a:gd name="connsiteX10" fmla="*/ 449875 w 467886"/>
                  <a:gd name="connsiteY10" fmla="*/ 273601 h 409049"/>
                  <a:gd name="connsiteX11" fmla="*/ 394946 w 467886"/>
                  <a:gd name="connsiteY11" fmla="*/ 395521 h 40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7886" h="409049">
                    <a:moveTo>
                      <a:pt x="394946" y="395521"/>
                    </a:moveTo>
                    <a:cubicBezTo>
                      <a:pt x="392012" y="398944"/>
                      <a:pt x="392338" y="404079"/>
                      <a:pt x="395680" y="407012"/>
                    </a:cubicBezTo>
                    <a:cubicBezTo>
                      <a:pt x="397228" y="408398"/>
                      <a:pt x="399184" y="409050"/>
                      <a:pt x="401058" y="409050"/>
                    </a:cubicBezTo>
                    <a:cubicBezTo>
                      <a:pt x="403340" y="409050"/>
                      <a:pt x="405541" y="408072"/>
                      <a:pt x="407171" y="406279"/>
                    </a:cubicBezTo>
                    <a:cubicBezTo>
                      <a:pt x="439444" y="369523"/>
                      <a:pt x="459736" y="324374"/>
                      <a:pt x="465930" y="275720"/>
                    </a:cubicBezTo>
                    <a:cubicBezTo>
                      <a:pt x="482882" y="141739"/>
                      <a:pt x="387774" y="19003"/>
                      <a:pt x="253874" y="1971"/>
                    </a:cubicBezTo>
                    <a:cubicBezTo>
                      <a:pt x="147439" y="-11476"/>
                      <a:pt x="45649" y="44838"/>
                      <a:pt x="744" y="142146"/>
                    </a:cubicBezTo>
                    <a:cubicBezTo>
                      <a:pt x="-1131" y="146221"/>
                      <a:pt x="662" y="151111"/>
                      <a:pt x="4737" y="152985"/>
                    </a:cubicBezTo>
                    <a:cubicBezTo>
                      <a:pt x="8812" y="154860"/>
                      <a:pt x="13702" y="153067"/>
                      <a:pt x="15576" y="148992"/>
                    </a:cubicBezTo>
                    <a:cubicBezTo>
                      <a:pt x="57547" y="58122"/>
                      <a:pt x="152492" y="5556"/>
                      <a:pt x="251918" y="18107"/>
                    </a:cubicBezTo>
                    <a:cubicBezTo>
                      <a:pt x="376935" y="33999"/>
                      <a:pt x="465767" y="148584"/>
                      <a:pt x="449875" y="273601"/>
                    </a:cubicBezTo>
                    <a:cubicBezTo>
                      <a:pt x="444007" y="319077"/>
                      <a:pt x="425019" y="361211"/>
                      <a:pt x="394946" y="395521"/>
                    </a:cubicBezTo>
                    <a:close/>
                  </a:path>
                </a:pathLst>
              </a:custGeom>
              <a:solidFill>
                <a:srgbClr val="000000"/>
              </a:solidFill>
              <a:ln w="81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3781D9CB-603F-AD71-A22E-9D3B777F5F0E}"/>
                  </a:ext>
                </a:extLst>
              </p:cNvPr>
              <p:cNvSpPr/>
              <p:nvPr/>
            </p:nvSpPr>
            <p:spPr>
              <a:xfrm>
                <a:off x="97598" y="3428517"/>
                <a:ext cx="276112" cy="276112"/>
              </a:xfrm>
              <a:custGeom>
                <a:avLst/>
                <a:gdLst>
                  <a:gd name="connsiteX0" fmla="*/ 276113 w 276112"/>
                  <a:gd name="connsiteY0" fmla="*/ 138056 h 276112"/>
                  <a:gd name="connsiteX1" fmla="*/ 138056 w 276112"/>
                  <a:gd name="connsiteY1" fmla="*/ 0 h 276112"/>
                  <a:gd name="connsiteX2" fmla="*/ 0 w 276112"/>
                  <a:gd name="connsiteY2" fmla="*/ 138056 h 276112"/>
                  <a:gd name="connsiteX3" fmla="*/ 138056 w 276112"/>
                  <a:gd name="connsiteY3" fmla="*/ 276113 h 276112"/>
                  <a:gd name="connsiteX4" fmla="*/ 276113 w 276112"/>
                  <a:gd name="connsiteY4" fmla="*/ 138056 h 276112"/>
                  <a:gd name="connsiteX5" fmla="*/ 138138 w 276112"/>
                  <a:gd name="connsiteY5" fmla="*/ 259813 h 276112"/>
                  <a:gd name="connsiteX6" fmla="*/ 16381 w 276112"/>
                  <a:gd name="connsiteY6" fmla="*/ 138056 h 276112"/>
                  <a:gd name="connsiteX7" fmla="*/ 138138 w 276112"/>
                  <a:gd name="connsiteY7" fmla="*/ 16299 h 276112"/>
                  <a:gd name="connsiteX8" fmla="*/ 259895 w 276112"/>
                  <a:gd name="connsiteY8" fmla="*/ 138056 h 276112"/>
                  <a:gd name="connsiteX9" fmla="*/ 138138 w 276112"/>
                  <a:gd name="connsiteY9" fmla="*/ 259813 h 27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112" h="276112">
                    <a:moveTo>
                      <a:pt x="276113" y="138056"/>
                    </a:moveTo>
                    <a:cubicBezTo>
                      <a:pt x="276113" y="61938"/>
                      <a:pt x="214175" y="0"/>
                      <a:pt x="138056" y="0"/>
                    </a:cubicBezTo>
                    <a:cubicBezTo>
                      <a:pt x="61938" y="0"/>
                      <a:pt x="0" y="61938"/>
                      <a:pt x="0" y="138056"/>
                    </a:cubicBezTo>
                    <a:cubicBezTo>
                      <a:pt x="0" y="214175"/>
                      <a:pt x="61938" y="276113"/>
                      <a:pt x="138056" y="276113"/>
                    </a:cubicBezTo>
                    <a:cubicBezTo>
                      <a:pt x="214175" y="276113"/>
                      <a:pt x="276113" y="214175"/>
                      <a:pt x="276113" y="138056"/>
                    </a:cubicBezTo>
                    <a:close/>
                    <a:moveTo>
                      <a:pt x="138138" y="259813"/>
                    </a:moveTo>
                    <a:cubicBezTo>
                      <a:pt x="70984" y="259813"/>
                      <a:pt x="16381" y="205210"/>
                      <a:pt x="16381" y="138056"/>
                    </a:cubicBezTo>
                    <a:cubicBezTo>
                      <a:pt x="16381" y="70903"/>
                      <a:pt x="70984" y="16299"/>
                      <a:pt x="138138" y="16299"/>
                    </a:cubicBezTo>
                    <a:cubicBezTo>
                      <a:pt x="205292" y="16299"/>
                      <a:pt x="259895" y="70903"/>
                      <a:pt x="259895" y="138056"/>
                    </a:cubicBezTo>
                    <a:cubicBezTo>
                      <a:pt x="259895" y="205210"/>
                      <a:pt x="205210" y="259813"/>
                      <a:pt x="138138" y="259813"/>
                    </a:cubicBezTo>
                    <a:close/>
                  </a:path>
                </a:pathLst>
              </a:custGeom>
              <a:solidFill>
                <a:srgbClr val="000000"/>
              </a:solidFill>
              <a:ln w="81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CAAE0DE-5489-026E-73E7-940BEDF0EA8B}"/>
                  </a:ext>
                </a:extLst>
              </p:cNvPr>
              <p:cNvSpPr/>
              <p:nvPr/>
            </p:nvSpPr>
            <p:spPr>
              <a:xfrm>
                <a:off x="172229" y="3502985"/>
                <a:ext cx="127176" cy="126993"/>
              </a:xfrm>
              <a:custGeom>
                <a:avLst/>
                <a:gdLst>
                  <a:gd name="connsiteX0" fmla="*/ 124630 w 127176"/>
                  <a:gd name="connsiteY0" fmla="*/ 2384 h 126993"/>
                  <a:gd name="connsiteX1" fmla="*/ 113139 w 127176"/>
                  <a:gd name="connsiteY1" fmla="*/ 2384 h 126993"/>
                  <a:gd name="connsiteX2" fmla="*/ 63507 w 127176"/>
                  <a:gd name="connsiteY2" fmla="*/ 52016 h 126993"/>
                  <a:gd name="connsiteX3" fmla="*/ 13875 w 127176"/>
                  <a:gd name="connsiteY3" fmla="*/ 2384 h 126993"/>
                  <a:gd name="connsiteX4" fmla="*/ 2384 w 127176"/>
                  <a:gd name="connsiteY4" fmla="*/ 2384 h 126993"/>
                  <a:gd name="connsiteX5" fmla="*/ 2384 w 127176"/>
                  <a:gd name="connsiteY5" fmla="*/ 13875 h 126993"/>
                  <a:gd name="connsiteX6" fmla="*/ 52016 w 127176"/>
                  <a:gd name="connsiteY6" fmla="*/ 63507 h 126993"/>
                  <a:gd name="connsiteX7" fmla="*/ 2384 w 127176"/>
                  <a:gd name="connsiteY7" fmla="*/ 113139 h 126993"/>
                  <a:gd name="connsiteX8" fmla="*/ 2384 w 127176"/>
                  <a:gd name="connsiteY8" fmla="*/ 124630 h 126993"/>
                  <a:gd name="connsiteX9" fmla="*/ 8170 w 127176"/>
                  <a:gd name="connsiteY9" fmla="*/ 126993 h 126993"/>
                  <a:gd name="connsiteX10" fmla="*/ 13956 w 127176"/>
                  <a:gd name="connsiteY10" fmla="*/ 124630 h 126993"/>
                  <a:gd name="connsiteX11" fmla="*/ 63588 w 127176"/>
                  <a:gd name="connsiteY11" fmla="*/ 74998 h 126993"/>
                  <a:gd name="connsiteX12" fmla="*/ 113220 w 127176"/>
                  <a:gd name="connsiteY12" fmla="*/ 124630 h 126993"/>
                  <a:gd name="connsiteX13" fmla="*/ 119006 w 127176"/>
                  <a:gd name="connsiteY13" fmla="*/ 126993 h 126993"/>
                  <a:gd name="connsiteX14" fmla="*/ 124793 w 127176"/>
                  <a:gd name="connsiteY14" fmla="*/ 124630 h 126993"/>
                  <a:gd name="connsiteX15" fmla="*/ 124793 w 127176"/>
                  <a:gd name="connsiteY15" fmla="*/ 113139 h 126993"/>
                  <a:gd name="connsiteX16" fmla="*/ 75161 w 127176"/>
                  <a:gd name="connsiteY16" fmla="*/ 63507 h 126993"/>
                  <a:gd name="connsiteX17" fmla="*/ 124793 w 127176"/>
                  <a:gd name="connsiteY17" fmla="*/ 13875 h 126993"/>
                  <a:gd name="connsiteX18" fmla="*/ 124630 w 127176"/>
                  <a:gd name="connsiteY18" fmla="*/ 2384 h 12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176" h="126993">
                    <a:moveTo>
                      <a:pt x="124630" y="2384"/>
                    </a:moveTo>
                    <a:cubicBezTo>
                      <a:pt x="121451" y="-795"/>
                      <a:pt x="116317" y="-795"/>
                      <a:pt x="113139" y="2384"/>
                    </a:cubicBezTo>
                    <a:lnTo>
                      <a:pt x="63507" y="52016"/>
                    </a:lnTo>
                    <a:lnTo>
                      <a:pt x="13875" y="2384"/>
                    </a:lnTo>
                    <a:cubicBezTo>
                      <a:pt x="10697" y="-795"/>
                      <a:pt x="5562" y="-795"/>
                      <a:pt x="2384" y="2384"/>
                    </a:cubicBezTo>
                    <a:cubicBezTo>
                      <a:pt x="-795" y="5562"/>
                      <a:pt x="-795" y="10697"/>
                      <a:pt x="2384" y="13875"/>
                    </a:cubicBezTo>
                    <a:lnTo>
                      <a:pt x="52016" y="63507"/>
                    </a:lnTo>
                    <a:lnTo>
                      <a:pt x="2384" y="113139"/>
                    </a:lnTo>
                    <a:cubicBezTo>
                      <a:pt x="-795" y="116317"/>
                      <a:pt x="-795" y="121451"/>
                      <a:pt x="2384" y="124630"/>
                    </a:cubicBezTo>
                    <a:cubicBezTo>
                      <a:pt x="4014" y="126260"/>
                      <a:pt x="6051" y="126993"/>
                      <a:pt x="8170" y="126993"/>
                    </a:cubicBezTo>
                    <a:cubicBezTo>
                      <a:pt x="10289" y="126993"/>
                      <a:pt x="12326" y="126178"/>
                      <a:pt x="13956" y="124630"/>
                    </a:cubicBezTo>
                    <a:lnTo>
                      <a:pt x="63588" y="74998"/>
                    </a:lnTo>
                    <a:lnTo>
                      <a:pt x="113220" y="124630"/>
                    </a:lnTo>
                    <a:cubicBezTo>
                      <a:pt x="114850" y="126260"/>
                      <a:pt x="116888" y="126993"/>
                      <a:pt x="119006" y="126993"/>
                    </a:cubicBezTo>
                    <a:cubicBezTo>
                      <a:pt x="121125" y="126993"/>
                      <a:pt x="123163" y="126178"/>
                      <a:pt x="124793" y="124630"/>
                    </a:cubicBezTo>
                    <a:cubicBezTo>
                      <a:pt x="127971" y="121451"/>
                      <a:pt x="127971" y="116317"/>
                      <a:pt x="124793" y="113139"/>
                    </a:cubicBezTo>
                    <a:lnTo>
                      <a:pt x="75161" y="63507"/>
                    </a:lnTo>
                    <a:lnTo>
                      <a:pt x="124793" y="13875"/>
                    </a:lnTo>
                    <a:cubicBezTo>
                      <a:pt x="127808" y="10778"/>
                      <a:pt x="127808" y="5644"/>
                      <a:pt x="124630" y="2384"/>
                    </a:cubicBezTo>
                    <a:close/>
                  </a:path>
                </a:pathLst>
              </a:custGeom>
              <a:solidFill>
                <a:srgbClr val="000000"/>
              </a:solidFill>
              <a:ln w="8150" cap="flat">
                <a:noFill/>
                <a:prstDash val="solid"/>
                <a:miter/>
              </a:ln>
            </p:spPr>
            <p:txBody>
              <a:bodyPr rtlCol="0" anchor="ctr"/>
              <a:lstStyle/>
              <a:p>
                <a:endParaRPr lang="en-GB"/>
              </a:p>
            </p:txBody>
          </p:sp>
        </p:grpSp>
      </p:grpSp>
      <p:sp>
        <p:nvSpPr>
          <p:cNvPr id="7" name="Footer Placeholder 1">
            <a:extLst>
              <a:ext uri="{FF2B5EF4-FFF2-40B4-BE49-F238E27FC236}">
                <a16:creationId xmlns:a16="http://schemas.microsoft.com/office/drawing/2014/main" id="{455F43D5-E6F1-5CA2-DBB5-9DA912301F01}"/>
              </a:ext>
            </a:extLst>
          </p:cNvPr>
          <p:cNvSpPr txBox="1">
            <a:spLocks/>
          </p:cNvSpPr>
          <p:nvPr/>
        </p:nvSpPr>
        <p:spPr>
          <a:xfrm>
            <a:off x="371473" y="6165850"/>
            <a:ext cx="10116000" cy="431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5943046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C38A25-004B-AECC-683E-98886235F39D}"/>
              </a:ext>
            </a:extLst>
          </p:cNvPr>
          <p:cNvSpPr>
            <a:spLocks noGrp="1"/>
          </p:cNvSpPr>
          <p:nvPr>
            <p:ph type="body" sz="quarter" idx="13"/>
          </p:nvPr>
        </p:nvSpPr>
        <p:spPr>
          <a:xfrm>
            <a:off x="371475" y="1645807"/>
            <a:ext cx="9128572" cy="4339068"/>
          </a:xfrm>
        </p:spPr>
        <p:txBody>
          <a:bodyPr>
            <a:normAutofit/>
          </a:bodyPr>
          <a:lstStyle/>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Placez-vous devant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et faites-lui lentement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un signe de la main pour déterminer s'il/elle a une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vue résiduelle. </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S'il/elle ne semble pas réagir à votre signe, posez doucement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 dos de votre main sur son bras ou sa main pour indiquer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que vous essayez d'attirer son attention. </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Si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 une vision ou une ouïe résiduelle, parlez clairement et lentement, sans exagérer.</a:t>
            </a:r>
          </a:p>
          <a:p>
            <a:pPr marL="180000" lvl="3" indent="-180000">
              <a:lnSpc>
                <a:spcPct val="105000"/>
              </a:lnSpc>
              <a:spcAft>
                <a:spcPts val="1000"/>
              </a:spcAft>
              <a:buFont typeface="Arial" panose="020B0604020202020204" pitchFamily="34" charset="0"/>
              <a:buChar char="•"/>
              <a:tabLst>
                <a:tab pos="228600" algn="l"/>
                <a:tab pos="457200" algn="l"/>
              </a:tabLst>
              <a:defRPr/>
            </a:pPr>
            <a:r>
              <a:rPr lang="fr-FR" sz="2400">
                <a:latin typeface="Arial" panose="020B0604020202020204" pitchFamily="34" charset="0"/>
                <a:cs typeface="Times New Roman" panose="02020603050405020304" pitchFamily="18" charset="0"/>
              </a:rPr>
              <a:t>Utilisez l'alphabet tactile (communiquer en épelant des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lettres et des mots dans la paume de la main).</a:t>
            </a:r>
            <a:endParaRPr lang="fr-FR" b="0"/>
          </a:p>
        </p:txBody>
      </p:sp>
      <p:sp>
        <p:nvSpPr>
          <p:cNvPr id="6" name="Title 1">
            <a:extLst>
              <a:ext uri="{FF2B5EF4-FFF2-40B4-BE49-F238E27FC236}">
                <a16:creationId xmlns:a16="http://schemas.microsoft.com/office/drawing/2014/main" id="{9E1C2A0B-8886-A082-00EB-ECF9CEE8AEA6}"/>
              </a:ext>
            </a:extLst>
          </p:cNvPr>
          <p:cNvSpPr>
            <a:spLocks noGrp="1"/>
          </p:cNvSpPr>
          <p:nvPr>
            <p:ph type="title"/>
          </p:nvPr>
        </p:nvSpPr>
        <p:spPr>
          <a:xfrm>
            <a:off x="371475" y="365126"/>
            <a:ext cx="11449050" cy="1048032"/>
          </a:xfrm>
        </p:spPr>
        <p:txBody>
          <a:bodyPr>
            <a:normAutofit/>
          </a:bodyPr>
          <a:lstStyle/>
          <a:p>
            <a:r>
              <a:rPr lang="fr-FR" sz="2800"/>
              <a:t>Communiquer avec les clients ayant </a:t>
            </a:r>
            <a:r>
              <a:rPr lang="fr-FR" sz="2800" err="1"/>
              <a:t>surdicécité</a:t>
            </a:r>
            <a:endParaRPr lang="en-GB" sz="2800"/>
          </a:p>
        </p:txBody>
      </p:sp>
      <p:grpSp>
        <p:nvGrpSpPr>
          <p:cNvPr id="7" name="Group 6">
            <a:extLst>
              <a:ext uri="{FF2B5EF4-FFF2-40B4-BE49-F238E27FC236}">
                <a16:creationId xmlns:a16="http://schemas.microsoft.com/office/drawing/2014/main" id="{7CBF52FD-76DB-F253-9200-433EE81E4DBF}"/>
              </a:ext>
              <a:ext uri="{C183D7F6-B498-43B3-948B-1728B52AA6E4}">
                <adec:decorative xmlns:adec="http://schemas.microsoft.com/office/drawing/2017/decorative" val="1"/>
              </a:ext>
            </a:extLst>
          </p:cNvPr>
          <p:cNvGrpSpPr>
            <a:grpSpLocks noChangeAspect="1"/>
          </p:cNvGrpSpPr>
          <p:nvPr/>
        </p:nvGrpSpPr>
        <p:grpSpPr>
          <a:xfrm>
            <a:off x="9819936" y="824742"/>
            <a:ext cx="701211" cy="791464"/>
            <a:chOff x="97598" y="2960967"/>
            <a:chExt cx="856699" cy="966965"/>
          </a:xfrm>
        </p:grpSpPr>
        <p:sp>
          <p:nvSpPr>
            <p:cNvPr id="8" name="Freeform: Shape 7">
              <a:extLst>
                <a:ext uri="{FF2B5EF4-FFF2-40B4-BE49-F238E27FC236}">
                  <a16:creationId xmlns:a16="http://schemas.microsoft.com/office/drawing/2014/main" id="{EB0481DD-B280-A007-8244-2DF8FC92815C}"/>
                </a:ext>
              </a:extLst>
            </p:cNvPr>
            <p:cNvSpPr/>
            <p:nvPr/>
          </p:nvSpPr>
          <p:spPr>
            <a:xfrm>
              <a:off x="377412" y="3320771"/>
              <a:ext cx="243640" cy="256096"/>
            </a:xfrm>
            <a:custGeom>
              <a:avLst/>
              <a:gdLst>
                <a:gd name="connsiteX0" fmla="*/ 22949 w 243640"/>
                <a:gd name="connsiteY0" fmla="*/ 136188 h 256096"/>
                <a:gd name="connsiteX1" fmla="*/ 81871 w 243640"/>
                <a:gd name="connsiteY1" fmla="*/ 176285 h 256096"/>
                <a:gd name="connsiteX2" fmla="*/ 87739 w 243640"/>
                <a:gd name="connsiteY2" fmla="*/ 201141 h 256096"/>
                <a:gd name="connsiteX3" fmla="*/ 88147 w 243640"/>
                <a:gd name="connsiteY3" fmla="*/ 202527 h 256096"/>
                <a:gd name="connsiteX4" fmla="*/ 103142 w 243640"/>
                <a:gd name="connsiteY4" fmla="*/ 249551 h 256096"/>
                <a:gd name="connsiteX5" fmla="*/ 192789 w 243640"/>
                <a:gd name="connsiteY5" fmla="*/ 224042 h 256096"/>
                <a:gd name="connsiteX6" fmla="*/ 243317 w 243640"/>
                <a:gd name="connsiteY6" fmla="*/ 109946 h 256096"/>
                <a:gd name="connsiteX7" fmla="*/ 104364 w 243640"/>
                <a:gd name="connsiteY7" fmla="*/ 2451 h 256096"/>
                <a:gd name="connsiteX8" fmla="*/ 7627 w 243640"/>
                <a:gd name="connsiteY8" fmla="*/ 86556 h 256096"/>
                <a:gd name="connsiteX9" fmla="*/ 22949 w 243640"/>
                <a:gd name="connsiteY9" fmla="*/ 136188 h 25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640" h="256096">
                  <a:moveTo>
                    <a:pt x="22949" y="136188"/>
                  </a:moveTo>
                  <a:cubicBezTo>
                    <a:pt x="72988" y="142382"/>
                    <a:pt x="81871" y="176285"/>
                    <a:pt x="81871" y="176285"/>
                  </a:cubicBezTo>
                  <a:cubicBezTo>
                    <a:pt x="85865" y="185494"/>
                    <a:pt x="87576" y="193725"/>
                    <a:pt x="87739" y="201141"/>
                  </a:cubicBezTo>
                  <a:cubicBezTo>
                    <a:pt x="87821" y="201630"/>
                    <a:pt x="87984" y="202038"/>
                    <a:pt x="88147" y="202527"/>
                  </a:cubicBezTo>
                  <a:cubicBezTo>
                    <a:pt x="91243" y="216463"/>
                    <a:pt x="90510" y="240097"/>
                    <a:pt x="103142" y="249551"/>
                  </a:cubicBezTo>
                  <a:cubicBezTo>
                    <a:pt x="128732" y="268866"/>
                    <a:pt x="167280" y="240912"/>
                    <a:pt x="192789" y="224042"/>
                  </a:cubicBezTo>
                  <a:cubicBezTo>
                    <a:pt x="234842" y="183456"/>
                    <a:pt x="245762" y="143604"/>
                    <a:pt x="243317" y="109946"/>
                  </a:cubicBezTo>
                  <a:cubicBezTo>
                    <a:pt x="238346" y="40266"/>
                    <a:pt x="172741" y="-12137"/>
                    <a:pt x="104364" y="2451"/>
                  </a:cubicBezTo>
                  <a:cubicBezTo>
                    <a:pt x="37048" y="16795"/>
                    <a:pt x="7627" y="86556"/>
                    <a:pt x="7627" y="86556"/>
                  </a:cubicBezTo>
                  <a:cubicBezTo>
                    <a:pt x="-12910" y="128527"/>
                    <a:pt x="13495" y="135047"/>
                    <a:pt x="22949" y="136188"/>
                  </a:cubicBezTo>
                  <a:close/>
                </a:path>
              </a:pathLst>
            </a:custGeom>
            <a:solidFill>
              <a:srgbClr val="FFBB22"/>
            </a:solidFill>
            <a:ln w="8150" cap="flat">
              <a:noFill/>
              <a:prstDash val="solid"/>
              <a:miter/>
            </a:ln>
          </p:spPr>
          <p:txBody>
            <a:bodyPr rtlCol="0" anchor="ctr"/>
            <a:lstStyle/>
            <a:p>
              <a:endParaRPr lang="en-GB"/>
            </a:p>
          </p:txBody>
        </p:sp>
        <p:grpSp>
          <p:nvGrpSpPr>
            <p:cNvPr id="9" name="Graphic 139">
              <a:extLst>
                <a:ext uri="{FF2B5EF4-FFF2-40B4-BE49-F238E27FC236}">
                  <a16:creationId xmlns:a16="http://schemas.microsoft.com/office/drawing/2014/main" id="{33D214BB-D5D4-5E4A-041F-826C629B50E6}"/>
                </a:ext>
              </a:extLst>
            </p:cNvPr>
            <p:cNvGrpSpPr/>
            <p:nvPr/>
          </p:nvGrpSpPr>
          <p:grpSpPr>
            <a:xfrm>
              <a:off x="97598" y="2960967"/>
              <a:ext cx="856699" cy="966965"/>
              <a:chOff x="97598" y="2960967"/>
              <a:chExt cx="856699" cy="966965"/>
            </a:xfrm>
            <a:solidFill>
              <a:srgbClr val="000000"/>
            </a:solidFill>
          </p:grpSpPr>
          <p:sp>
            <p:nvSpPr>
              <p:cNvPr id="10" name="Freeform: Shape 9">
                <a:extLst>
                  <a:ext uri="{FF2B5EF4-FFF2-40B4-BE49-F238E27FC236}">
                    <a16:creationId xmlns:a16="http://schemas.microsoft.com/office/drawing/2014/main" id="{0F94287A-05A5-8168-C207-E4B904A0BBFB}"/>
                  </a:ext>
                </a:extLst>
              </p:cNvPr>
              <p:cNvSpPr/>
              <p:nvPr/>
            </p:nvSpPr>
            <p:spPr>
              <a:xfrm>
                <a:off x="290533" y="2960967"/>
                <a:ext cx="663765" cy="966965"/>
              </a:xfrm>
              <a:custGeom>
                <a:avLst/>
                <a:gdLst>
                  <a:gd name="connsiteX0" fmla="*/ 340628 w 663765"/>
                  <a:gd name="connsiteY0" fmla="*/ 0 h 966965"/>
                  <a:gd name="connsiteX1" fmla="*/ 33057 w 663765"/>
                  <a:gd name="connsiteY1" fmla="*/ 223955 h 966965"/>
                  <a:gd name="connsiteX2" fmla="*/ 38355 w 663765"/>
                  <a:gd name="connsiteY2" fmla="*/ 234223 h 966965"/>
                  <a:gd name="connsiteX3" fmla="*/ 48623 w 663765"/>
                  <a:gd name="connsiteY3" fmla="*/ 228926 h 966965"/>
                  <a:gd name="connsiteX4" fmla="*/ 340710 w 663765"/>
                  <a:gd name="connsiteY4" fmla="*/ 16299 h 966965"/>
                  <a:gd name="connsiteX5" fmla="*/ 647466 w 663765"/>
                  <a:gd name="connsiteY5" fmla="*/ 323055 h 966965"/>
                  <a:gd name="connsiteX6" fmla="*/ 558552 w 663765"/>
                  <a:gd name="connsiteY6" fmla="*/ 539105 h 966965"/>
                  <a:gd name="connsiteX7" fmla="*/ 455132 w 663765"/>
                  <a:gd name="connsiteY7" fmla="*/ 640977 h 966965"/>
                  <a:gd name="connsiteX8" fmla="*/ 306155 w 663765"/>
                  <a:gd name="connsiteY8" fmla="*/ 831762 h 966965"/>
                  <a:gd name="connsiteX9" fmla="*/ 245521 w 663765"/>
                  <a:gd name="connsiteY9" fmla="*/ 925076 h 966965"/>
                  <a:gd name="connsiteX10" fmla="*/ 136151 w 663765"/>
                  <a:gd name="connsiteY10" fmla="*/ 948221 h 966965"/>
                  <a:gd name="connsiteX11" fmla="*/ 42348 w 663765"/>
                  <a:gd name="connsiteY11" fmla="*/ 887751 h 966965"/>
                  <a:gd name="connsiteX12" fmla="*/ 18714 w 663765"/>
                  <a:gd name="connsiteY12" fmla="*/ 778626 h 966965"/>
                  <a:gd name="connsiteX13" fmla="*/ 12113 w 663765"/>
                  <a:gd name="connsiteY13" fmla="*/ 769172 h 966965"/>
                  <a:gd name="connsiteX14" fmla="*/ 2659 w 663765"/>
                  <a:gd name="connsiteY14" fmla="*/ 775773 h 966965"/>
                  <a:gd name="connsiteX15" fmla="*/ 28901 w 663765"/>
                  <a:gd name="connsiteY15" fmla="*/ 897041 h 966965"/>
                  <a:gd name="connsiteX16" fmla="*/ 133218 w 663765"/>
                  <a:gd name="connsiteY16" fmla="*/ 964276 h 966965"/>
                  <a:gd name="connsiteX17" fmla="*/ 162964 w 663765"/>
                  <a:gd name="connsiteY17" fmla="*/ 966966 h 966965"/>
                  <a:gd name="connsiteX18" fmla="*/ 254730 w 663765"/>
                  <a:gd name="connsiteY18" fmla="*/ 938523 h 966965"/>
                  <a:gd name="connsiteX19" fmla="*/ 322047 w 663765"/>
                  <a:gd name="connsiteY19" fmla="*/ 835348 h 966965"/>
                  <a:gd name="connsiteX20" fmla="*/ 465890 w 663765"/>
                  <a:gd name="connsiteY20" fmla="*/ 653201 h 966965"/>
                  <a:gd name="connsiteX21" fmla="*/ 570777 w 663765"/>
                  <a:gd name="connsiteY21" fmla="*/ 549862 h 966965"/>
                  <a:gd name="connsiteX22" fmla="*/ 663765 w 663765"/>
                  <a:gd name="connsiteY22" fmla="*/ 323137 h 966965"/>
                  <a:gd name="connsiteX23" fmla="*/ 340628 w 663765"/>
                  <a:gd name="connsiteY23" fmla="*/ 0 h 96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3765" h="966965">
                    <a:moveTo>
                      <a:pt x="340628" y="0"/>
                    </a:moveTo>
                    <a:cubicBezTo>
                      <a:pt x="199801" y="0"/>
                      <a:pt x="76169" y="89973"/>
                      <a:pt x="33057" y="223955"/>
                    </a:cubicBezTo>
                    <a:cubicBezTo>
                      <a:pt x="31672" y="228274"/>
                      <a:pt x="34035" y="232838"/>
                      <a:pt x="38355" y="234223"/>
                    </a:cubicBezTo>
                    <a:cubicBezTo>
                      <a:pt x="42674" y="235609"/>
                      <a:pt x="47238" y="233245"/>
                      <a:pt x="48623" y="228926"/>
                    </a:cubicBezTo>
                    <a:cubicBezTo>
                      <a:pt x="89617" y="101709"/>
                      <a:pt x="206973" y="16299"/>
                      <a:pt x="340710" y="16299"/>
                    </a:cubicBezTo>
                    <a:cubicBezTo>
                      <a:pt x="509817" y="16299"/>
                      <a:pt x="647466" y="153948"/>
                      <a:pt x="647466" y="323055"/>
                    </a:cubicBezTo>
                    <a:cubicBezTo>
                      <a:pt x="647466" y="401619"/>
                      <a:pt x="615274" y="480182"/>
                      <a:pt x="558552" y="539105"/>
                    </a:cubicBezTo>
                    <a:cubicBezTo>
                      <a:pt x="528887" y="576186"/>
                      <a:pt x="491398" y="609111"/>
                      <a:pt x="455132" y="640977"/>
                    </a:cubicBezTo>
                    <a:cubicBezTo>
                      <a:pt x="389445" y="698595"/>
                      <a:pt x="327426" y="753035"/>
                      <a:pt x="306155" y="831762"/>
                    </a:cubicBezTo>
                    <a:cubicBezTo>
                      <a:pt x="299228" y="869984"/>
                      <a:pt x="277712" y="903072"/>
                      <a:pt x="245521" y="925076"/>
                    </a:cubicBezTo>
                    <a:cubicBezTo>
                      <a:pt x="213411" y="946999"/>
                      <a:pt x="174618" y="955230"/>
                      <a:pt x="136151" y="948221"/>
                    </a:cubicBezTo>
                    <a:cubicBezTo>
                      <a:pt x="97848" y="941294"/>
                      <a:pt x="64515" y="919779"/>
                      <a:pt x="42348" y="887751"/>
                    </a:cubicBezTo>
                    <a:cubicBezTo>
                      <a:pt x="20181" y="855722"/>
                      <a:pt x="11787" y="817011"/>
                      <a:pt x="18714" y="778626"/>
                    </a:cubicBezTo>
                    <a:cubicBezTo>
                      <a:pt x="19529" y="774225"/>
                      <a:pt x="16595" y="769987"/>
                      <a:pt x="12113" y="769172"/>
                    </a:cubicBezTo>
                    <a:cubicBezTo>
                      <a:pt x="7630" y="768357"/>
                      <a:pt x="3474" y="771291"/>
                      <a:pt x="2659" y="775773"/>
                    </a:cubicBezTo>
                    <a:cubicBezTo>
                      <a:pt x="-5083" y="818396"/>
                      <a:pt x="4207" y="861427"/>
                      <a:pt x="28901" y="897041"/>
                    </a:cubicBezTo>
                    <a:cubicBezTo>
                      <a:pt x="53595" y="932655"/>
                      <a:pt x="90594" y="956534"/>
                      <a:pt x="133218" y="964276"/>
                    </a:cubicBezTo>
                    <a:cubicBezTo>
                      <a:pt x="143160" y="966069"/>
                      <a:pt x="153103" y="966966"/>
                      <a:pt x="162964" y="966966"/>
                    </a:cubicBezTo>
                    <a:cubicBezTo>
                      <a:pt x="195563" y="966966"/>
                      <a:pt x="227347" y="957268"/>
                      <a:pt x="254730" y="938523"/>
                    </a:cubicBezTo>
                    <a:cubicBezTo>
                      <a:pt x="290507" y="914074"/>
                      <a:pt x="314468" y="877237"/>
                      <a:pt x="322047" y="835348"/>
                    </a:cubicBezTo>
                    <a:cubicBezTo>
                      <a:pt x="341932" y="762000"/>
                      <a:pt x="402159" y="709190"/>
                      <a:pt x="465890" y="653201"/>
                    </a:cubicBezTo>
                    <a:cubicBezTo>
                      <a:pt x="502726" y="620928"/>
                      <a:pt x="540786" y="587514"/>
                      <a:pt x="570777" y="549862"/>
                    </a:cubicBezTo>
                    <a:cubicBezTo>
                      <a:pt x="629862" y="488495"/>
                      <a:pt x="663765" y="405857"/>
                      <a:pt x="663765" y="323137"/>
                    </a:cubicBezTo>
                    <a:cubicBezTo>
                      <a:pt x="663684" y="144902"/>
                      <a:pt x="518781" y="0"/>
                      <a:pt x="340628" y="0"/>
                    </a:cubicBezTo>
                    <a:close/>
                  </a:path>
                </a:pathLst>
              </a:custGeom>
              <a:solidFill>
                <a:srgbClr val="000000"/>
              </a:solidFill>
              <a:ln w="81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DE5C4339-3E1B-9D74-DDEB-F9A20F52B087}"/>
                  </a:ext>
                </a:extLst>
              </p:cNvPr>
              <p:cNvSpPr/>
              <p:nvPr/>
            </p:nvSpPr>
            <p:spPr>
              <a:xfrm>
                <a:off x="402714" y="3043509"/>
                <a:ext cx="467886" cy="409049"/>
              </a:xfrm>
              <a:custGeom>
                <a:avLst/>
                <a:gdLst>
                  <a:gd name="connsiteX0" fmla="*/ 394946 w 467886"/>
                  <a:gd name="connsiteY0" fmla="*/ 395521 h 409049"/>
                  <a:gd name="connsiteX1" fmla="*/ 395680 w 467886"/>
                  <a:gd name="connsiteY1" fmla="*/ 407012 h 409049"/>
                  <a:gd name="connsiteX2" fmla="*/ 401058 w 467886"/>
                  <a:gd name="connsiteY2" fmla="*/ 409050 h 409049"/>
                  <a:gd name="connsiteX3" fmla="*/ 407171 w 467886"/>
                  <a:gd name="connsiteY3" fmla="*/ 406279 h 409049"/>
                  <a:gd name="connsiteX4" fmla="*/ 465930 w 467886"/>
                  <a:gd name="connsiteY4" fmla="*/ 275720 h 409049"/>
                  <a:gd name="connsiteX5" fmla="*/ 253874 w 467886"/>
                  <a:gd name="connsiteY5" fmla="*/ 1971 h 409049"/>
                  <a:gd name="connsiteX6" fmla="*/ 744 w 467886"/>
                  <a:gd name="connsiteY6" fmla="*/ 142146 h 409049"/>
                  <a:gd name="connsiteX7" fmla="*/ 4737 w 467886"/>
                  <a:gd name="connsiteY7" fmla="*/ 152985 h 409049"/>
                  <a:gd name="connsiteX8" fmla="*/ 15576 w 467886"/>
                  <a:gd name="connsiteY8" fmla="*/ 148992 h 409049"/>
                  <a:gd name="connsiteX9" fmla="*/ 251918 w 467886"/>
                  <a:gd name="connsiteY9" fmla="*/ 18107 h 409049"/>
                  <a:gd name="connsiteX10" fmla="*/ 449875 w 467886"/>
                  <a:gd name="connsiteY10" fmla="*/ 273601 h 409049"/>
                  <a:gd name="connsiteX11" fmla="*/ 394946 w 467886"/>
                  <a:gd name="connsiteY11" fmla="*/ 395521 h 40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7886" h="409049">
                    <a:moveTo>
                      <a:pt x="394946" y="395521"/>
                    </a:moveTo>
                    <a:cubicBezTo>
                      <a:pt x="392012" y="398944"/>
                      <a:pt x="392338" y="404079"/>
                      <a:pt x="395680" y="407012"/>
                    </a:cubicBezTo>
                    <a:cubicBezTo>
                      <a:pt x="397228" y="408398"/>
                      <a:pt x="399184" y="409050"/>
                      <a:pt x="401058" y="409050"/>
                    </a:cubicBezTo>
                    <a:cubicBezTo>
                      <a:pt x="403340" y="409050"/>
                      <a:pt x="405541" y="408072"/>
                      <a:pt x="407171" y="406279"/>
                    </a:cubicBezTo>
                    <a:cubicBezTo>
                      <a:pt x="439444" y="369523"/>
                      <a:pt x="459736" y="324374"/>
                      <a:pt x="465930" y="275720"/>
                    </a:cubicBezTo>
                    <a:cubicBezTo>
                      <a:pt x="482882" y="141739"/>
                      <a:pt x="387774" y="19003"/>
                      <a:pt x="253874" y="1971"/>
                    </a:cubicBezTo>
                    <a:cubicBezTo>
                      <a:pt x="147439" y="-11476"/>
                      <a:pt x="45649" y="44838"/>
                      <a:pt x="744" y="142146"/>
                    </a:cubicBezTo>
                    <a:cubicBezTo>
                      <a:pt x="-1131" y="146221"/>
                      <a:pt x="662" y="151111"/>
                      <a:pt x="4737" y="152985"/>
                    </a:cubicBezTo>
                    <a:cubicBezTo>
                      <a:pt x="8812" y="154860"/>
                      <a:pt x="13702" y="153067"/>
                      <a:pt x="15576" y="148992"/>
                    </a:cubicBezTo>
                    <a:cubicBezTo>
                      <a:pt x="57547" y="58122"/>
                      <a:pt x="152492" y="5556"/>
                      <a:pt x="251918" y="18107"/>
                    </a:cubicBezTo>
                    <a:cubicBezTo>
                      <a:pt x="376935" y="33999"/>
                      <a:pt x="465767" y="148584"/>
                      <a:pt x="449875" y="273601"/>
                    </a:cubicBezTo>
                    <a:cubicBezTo>
                      <a:pt x="444007" y="319077"/>
                      <a:pt x="425019" y="361211"/>
                      <a:pt x="394946" y="395521"/>
                    </a:cubicBezTo>
                    <a:close/>
                  </a:path>
                </a:pathLst>
              </a:custGeom>
              <a:solidFill>
                <a:srgbClr val="000000"/>
              </a:solidFill>
              <a:ln w="81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116C0D3-1B75-974C-34D1-395022ECBC44}"/>
                  </a:ext>
                </a:extLst>
              </p:cNvPr>
              <p:cNvSpPr/>
              <p:nvPr/>
            </p:nvSpPr>
            <p:spPr>
              <a:xfrm>
                <a:off x="97598" y="3428517"/>
                <a:ext cx="276112" cy="276112"/>
              </a:xfrm>
              <a:custGeom>
                <a:avLst/>
                <a:gdLst>
                  <a:gd name="connsiteX0" fmla="*/ 276113 w 276112"/>
                  <a:gd name="connsiteY0" fmla="*/ 138056 h 276112"/>
                  <a:gd name="connsiteX1" fmla="*/ 138056 w 276112"/>
                  <a:gd name="connsiteY1" fmla="*/ 0 h 276112"/>
                  <a:gd name="connsiteX2" fmla="*/ 0 w 276112"/>
                  <a:gd name="connsiteY2" fmla="*/ 138056 h 276112"/>
                  <a:gd name="connsiteX3" fmla="*/ 138056 w 276112"/>
                  <a:gd name="connsiteY3" fmla="*/ 276113 h 276112"/>
                  <a:gd name="connsiteX4" fmla="*/ 276113 w 276112"/>
                  <a:gd name="connsiteY4" fmla="*/ 138056 h 276112"/>
                  <a:gd name="connsiteX5" fmla="*/ 138138 w 276112"/>
                  <a:gd name="connsiteY5" fmla="*/ 259813 h 276112"/>
                  <a:gd name="connsiteX6" fmla="*/ 16381 w 276112"/>
                  <a:gd name="connsiteY6" fmla="*/ 138056 h 276112"/>
                  <a:gd name="connsiteX7" fmla="*/ 138138 w 276112"/>
                  <a:gd name="connsiteY7" fmla="*/ 16299 h 276112"/>
                  <a:gd name="connsiteX8" fmla="*/ 259895 w 276112"/>
                  <a:gd name="connsiteY8" fmla="*/ 138056 h 276112"/>
                  <a:gd name="connsiteX9" fmla="*/ 138138 w 276112"/>
                  <a:gd name="connsiteY9" fmla="*/ 259813 h 27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112" h="276112">
                    <a:moveTo>
                      <a:pt x="276113" y="138056"/>
                    </a:moveTo>
                    <a:cubicBezTo>
                      <a:pt x="276113" y="61938"/>
                      <a:pt x="214175" y="0"/>
                      <a:pt x="138056" y="0"/>
                    </a:cubicBezTo>
                    <a:cubicBezTo>
                      <a:pt x="61938" y="0"/>
                      <a:pt x="0" y="61938"/>
                      <a:pt x="0" y="138056"/>
                    </a:cubicBezTo>
                    <a:cubicBezTo>
                      <a:pt x="0" y="214175"/>
                      <a:pt x="61938" y="276113"/>
                      <a:pt x="138056" y="276113"/>
                    </a:cubicBezTo>
                    <a:cubicBezTo>
                      <a:pt x="214175" y="276113"/>
                      <a:pt x="276113" y="214175"/>
                      <a:pt x="276113" y="138056"/>
                    </a:cubicBezTo>
                    <a:close/>
                    <a:moveTo>
                      <a:pt x="138138" y="259813"/>
                    </a:moveTo>
                    <a:cubicBezTo>
                      <a:pt x="70984" y="259813"/>
                      <a:pt x="16381" y="205210"/>
                      <a:pt x="16381" y="138056"/>
                    </a:cubicBezTo>
                    <a:cubicBezTo>
                      <a:pt x="16381" y="70903"/>
                      <a:pt x="70984" y="16299"/>
                      <a:pt x="138138" y="16299"/>
                    </a:cubicBezTo>
                    <a:cubicBezTo>
                      <a:pt x="205292" y="16299"/>
                      <a:pt x="259895" y="70903"/>
                      <a:pt x="259895" y="138056"/>
                    </a:cubicBezTo>
                    <a:cubicBezTo>
                      <a:pt x="259895" y="205210"/>
                      <a:pt x="205210" y="259813"/>
                      <a:pt x="138138" y="259813"/>
                    </a:cubicBezTo>
                    <a:close/>
                  </a:path>
                </a:pathLst>
              </a:custGeom>
              <a:solidFill>
                <a:srgbClr val="000000"/>
              </a:solidFill>
              <a:ln w="81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1C3614F-BEDC-11B8-CFB4-72C43440946A}"/>
                  </a:ext>
                </a:extLst>
              </p:cNvPr>
              <p:cNvSpPr/>
              <p:nvPr/>
            </p:nvSpPr>
            <p:spPr>
              <a:xfrm>
                <a:off x="172229" y="3502985"/>
                <a:ext cx="127176" cy="126993"/>
              </a:xfrm>
              <a:custGeom>
                <a:avLst/>
                <a:gdLst>
                  <a:gd name="connsiteX0" fmla="*/ 124630 w 127176"/>
                  <a:gd name="connsiteY0" fmla="*/ 2384 h 126993"/>
                  <a:gd name="connsiteX1" fmla="*/ 113139 w 127176"/>
                  <a:gd name="connsiteY1" fmla="*/ 2384 h 126993"/>
                  <a:gd name="connsiteX2" fmla="*/ 63507 w 127176"/>
                  <a:gd name="connsiteY2" fmla="*/ 52016 h 126993"/>
                  <a:gd name="connsiteX3" fmla="*/ 13875 w 127176"/>
                  <a:gd name="connsiteY3" fmla="*/ 2384 h 126993"/>
                  <a:gd name="connsiteX4" fmla="*/ 2384 w 127176"/>
                  <a:gd name="connsiteY4" fmla="*/ 2384 h 126993"/>
                  <a:gd name="connsiteX5" fmla="*/ 2384 w 127176"/>
                  <a:gd name="connsiteY5" fmla="*/ 13875 h 126993"/>
                  <a:gd name="connsiteX6" fmla="*/ 52016 w 127176"/>
                  <a:gd name="connsiteY6" fmla="*/ 63507 h 126993"/>
                  <a:gd name="connsiteX7" fmla="*/ 2384 w 127176"/>
                  <a:gd name="connsiteY7" fmla="*/ 113139 h 126993"/>
                  <a:gd name="connsiteX8" fmla="*/ 2384 w 127176"/>
                  <a:gd name="connsiteY8" fmla="*/ 124630 h 126993"/>
                  <a:gd name="connsiteX9" fmla="*/ 8170 w 127176"/>
                  <a:gd name="connsiteY9" fmla="*/ 126993 h 126993"/>
                  <a:gd name="connsiteX10" fmla="*/ 13956 w 127176"/>
                  <a:gd name="connsiteY10" fmla="*/ 124630 h 126993"/>
                  <a:gd name="connsiteX11" fmla="*/ 63588 w 127176"/>
                  <a:gd name="connsiteY11" fmla="*/ 74998 h 126993"/>
                  <a:gd name="connsiteX12" fmla="*/ 113220 w 127176"/>
                  <a:gd name="connsiteY12" fmla="*/ 124630 h 126993"/>
                  <a:gd name="connsiteX13" fmla="*/ 119006 w 127176"/>
                  <a:gd name="connsiteY13" fmla="*/ 126993 h 126993"/>
                  <a:gd name="connsiteX14" fmla="*/ 124793 w 127176"/>
                  <a:gd name="connsiteY14" fmla="*/ 124630 h 126993"/>
                  <a:gd name="connsiteX15" fmla="*/ 124793 w 127176"/>
                  <a:gd name="connsiteY15" fmla="*/ 113139 h 126993"/>
                  <a:gd name="connsiteX16" fmla="*/ 75161 w 127176"/>
                  <a:gd name="connsiteY16" fmla="*/ 63507 h 126993"/>
                  <a:gd name="connsiteX17" fmla="*/ 124793 w 127176"/>
                  <a:gd name="connsiteY17" fmla="*/ 13875 h 126993"/>
                  <a:gd name="connsiteX18" fmla="*/ 124630 w 127176"/>
                  <a:gd name="connsiteY18" fmla="*/ 2384 h 12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176" h="126993">
                    <a:moveTo>
                      <a:pt x="124630" y="2384"/>
                    </a:moveTo>
                    <a:cubicBezTo>
                      <a:pt x="121451" y="-795"/>
                      <a:pt x="116317" y="-795"/>
                      <a:pt x="113139" y="2384"/>
                    </a:cubicBezTo>
                    <a:lnTo>
                      <a:pt x="63507" y="52016"/>
                    </a:lnTo>
                    <a:lnTo>
                      <a:pt x="13875" y="2384"/>
                    </a:lnTo>
                    <a:cubicBezTo>
                      <a:pt x="10697" y="-795"/>
                      <a:pt x="5562" y="-795"/>
                      <a:pt x="2384" y="2384"/>
                    </a:cubicBezTo>
                    <a:cubicBezTo>
                      <a:pt x="-795" y="5562"/>
                      <a:pt x="-795" y="10697"/>
                      <a:pt x="2384" y="13875"/>
                    </a:cubicBezTo>
                    <a:lnTo>
                      <a:pt x="52016" y="63507"/>
                    </a:lnTo>
                    <a:lnTo>
                      <a:pt x="2384" y="113139"/>
                    </a:lnTo>
                    <a:cubicBezTo>
                      <a:pt x="-795" y="116317"/>
                      <a:pt x="-795" y="121451"/>
                      <a:pt x="2384" y="124630"/>
                    </a:cubicBezTo>
                    <a:cubicBezTo>
                      <a:pt x="4014" y="126260"/>
                      <a:pt x="6051" y="126993"/>
                      <a:pt x="8170" y="126993"/>
                    </a:cubicBezTo>
                    <a:cubicBezTo>
                      <a:pt x="10289" y="126993"/>
                      <a:pt x="12326" y="126178"/>
                      <a:pt x="13956" y="124630"/>
                    </a:cubicBezTo>
                    <a:lnTo>
                      <a:pt x="63588" y="74998"/>
                    </a:lnTo>
                    <a:lnTo>
                      <a:pt x="113220" y="124630"/>
                    </a:lnTo>
                    <a:cubicBezTo>
                      <a:pt x="114850" y="126260"/>
                      <a:pt x="116888" y="126993"/>
                      <a:pt x="119006" y="126993"/>
                    </a:cubicBezTo>
                    <a:cubicBezTo>
                      <a:pt x="121125" y="126993"/>
                      <a:pt x="123163" y="126178"/>
                      <a:pt x="124793" y="124630"/>
                    </a:cubicBezTo>
                    <a:cubicBezTo>
                      <a:pt x="127971" y="121451"/>
                      <a:pt x="127971" y="116317"/>
                      <a:pt x="124793" y="113139"/>
                    </a:cubicBezTo>
                    <a:lnTo>
                      <a:pt x="75161" y="63507"/>
                    </a:lnTo>
                    <a:lnTo>
                      <a:pt x="124793" y="13875"/>
                    </a:lnTo>
                    <a:cubicBezTo>
                      <a:pt x="127808" y="10778"/>
                      <a:pt x="127808" y="5644"/>
                      <a:pt x="124630" y="2384"/>
                    </a:cubicBezTo>
                    <a:close/>
                  </a:path>
                </a:pathLst>
              </a:custGeom>
              <a:solidFill>
                <a:srgbClr val="000000"/>
              </a:solidFill>
              <a:ln w="8150" cap="flat">
                <a:noFill/>
                <a:prstDash val="solid"/>
                <a:miter/>
              </a:ln>
            </p:spPr>
            <p:txBody>
              <a:bodyPr rtlCol="0" anchor="ctr"/>
              <a:lstStyle/>
              <a:p>
                <a:endParaRPr lang="en-GB"/>
              </a:p>
            </p:txBody>
          </p:sp>
        </p:grpSp>
      </p:grpSp>
      <p:grpSp>
        <p:nvGrpSpPr>
          <p:cNvPr id="18" name="Group 17">
            <a:extLst>
              <a:ext uri="{FF2B5EF4-FFF2-40B4-BE49-F238E27FC236}">
                <a16:creationId xmlns:a16="http://schemas.microsoft.com/office/drawing/2014/main" id="{58E80BC8-3933-6890-F4CB-866B13BC1F00}"/>
              </a:ext>
              <a:ext uri="{C183D7F6-B498-43B3-948B-1728B52AA6E4}">
                <adec:decorative xmlns:adec="http://schemas.microsoft.com/office/drawing/2017/decorative" val="1"/>
              </a:ext>
            </a:extLst>
          </p:cNvPr>
          <p:cNvGrpSpPr>
            <a:grpSpLocks noChangeAspect="1"/>
          </p:cNvGrpSpPr>
          <p:nvPr/>
        </p:nvGrpSpPr>
        <p:grpSpPr>
          <a:xfrm>
            <a:off x="8902336" y="435671"/>
            <a:ext cx="1001575" cy="791465"/>
            <a:chOff x="6346221" y="4544218"/>
            <a:chExt cx="990326" cy="782576"/>
          </a:xfrm>
        </p:grpSpPr>
        <p:sp>
          <p:nvSpPr>
            <p:cNvPr id="19" name="Freeform: Shape 18">
              <a:extLst>
                <a:ext uri="{FF2B5EF4-FFF2-40B4-BE49-F238E27FC236}">
                  <a16:creationId xmlns:a16="http://schemas.microsoft.com/office/drawing/2014/main" id="{F6C2985E-1636-E558-9727-EEC7A3ABE4F3}"/>
                </a:ext>
              </a:extLst>
            </p:cNvPr>
            <p:cNvSpPr/>
            <p:nvPr/>
          </p:nvSpPr>
          <p:spPr>
            <a:xfrm>
              <a:off x="6712093" y="4910709"/>
              <a:ext cx="262996" cy="262996"/>
            </a:xfrm>
            <a:custGeom>
              <a:avLst/>
              <a:gdLst>
                <a:gd name="connsiteX0" fmla="*/ 195705 w 262996"/>
                <a:gd name="connsiteY0" fmla="*/ 141888 h 262996"/>
                <a:gd name="connsiteX1" fmla="*/ 120377 w 262996"/>
                <a:gd name="connsiteY1" fmla="*/ 66561 h 262996"/>
                <a:gd name="connsiteX2" fmla="*/ 156336 w 262996"/>
                <a:gd name="connsiteY2" fmla="*/ 2435 h 262996"/>
                <a:gd name="connsiteX3" fmla="*/ 131498 w 262996"/>
                <a:gd name="connsiteY3" fmla="*/ 0 h 262996"/>
                <a:gd name="connsiteX4" fmla="*/ 0 w 262996"/>
                <a:gd name="connsiteY4" fmla="*/ 131498 h 262996"/>
                <a:gd name="connsiteX5" fmla="*/ 131498 w 262996"/>
                <a:gd name="connsiteY5" fmla="*/ 262996 h 262996"/>
                <a:gd name="connsiteX6" fmla="*/ 262996 w 262996"/>
                <a:gd name="connsiteY6" fmla="*/ 131498 h 262996"/>
                <a:gd name="connsiteX7" fmla="*/ 260317 w 262996"/>
                <a:gd name="connsiteY7" fmla="*/ 104955 h 262996"/>
                <a:gd name="connsiteX8" fmla="*/ 195705 w 262996"/>
                <a:gd name="connsiteY8" fmla="*/ 141888 h 262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996" h="262996">
                  <a:moveTo>
                    <a:pt x="195705" y="141888"/>
                  </a:moveTo>
                  <a:cubicBezTo>
                    <a:pt x="154145" y="141888"/>
                    <a:pt x="120377" y="108202"/>
                    <a:pt x="120377" y="66561"/>
                  </a:cubicBezTo>
                  <a:cubicBezTo>
                    <a:pt x="120377" y="39449"/>
                    <a:pt x="134745" y="15747"/>
                    <a:pt x="156336" y="2435"/>
                  </a:cubicBezTo>
                  <a:cubicBezTo>
                    <a:pt x="148300" y="893"/>
                    <a:pt x="140021" y="0"/>
                    <a:pt x="131498" y="0"/>
                  </a:cubicBezTo>
                  <a:cubicBezTo>
                    <a:pt x="58850" y="0"/>
                    <a:pt x="0" y="58850"/>
                    <a:pt x="0" y="131498"/>
                  </a:cubicBezTo>
                  <a:cubicBezTo>
                    <a:pt x="0" y="204147"/>
                    <a:pt x="58850" y="262996"/>
                    <a:pt x="131498" y="262996"/>
                  </a:cubicBezTo>
                  <a:cubicBezTo>
                    <a:pt x="204147" y="262996"/>
                    <a:pt x="262996" y="204147"/>
                    <a:pt x="262996" y="131498"/>
                  </a:cubicBezTo>
                  <a:cubicBezTo>
                    <a:pt x="262996" y="122407"/>
                    <a:pt x="262103" y="113559"/>
                    <a:pt x="260317" y="104955"/>
                  </a:cubicBezTo>
                  <a:cubicBezTo>
                    <a:pt x="247249" y="127034"/>
                    <a:pt x="223222" y="141888"/>
                    <a:pt x="195705" y="141888"/>
                  </a:cubicBezTo>
                  <a:close/>
                </a:path>
              </a:pathLst>
            </a:custGeom>
            <a:solidFill>
              <a:srgbClr val="FFBB22"/>
            </a:solidFill>
            <a:ln w="8117" cap="flat">
              <a:noFill/>
              <a:prstDash val="solid"/>
              <a:miter/>
            </a:ln>
          </p:spPr>
          <p:txBody>
            <a:bodyPr rtlCol="0" anchor="ctr"/>
            <a:lstStyle/>
            <a:p>
              <a:endParaRPr lang="en-GB"/>
            </a:p>
          </p:txBody>
        </p:sp>
        <p:grpSp>
          <p:nvGrpSpPr>
            <p:cNvPr id="20" name="Graphic 3">
              <a:extLst>
                <a:ext uri="{FF2B5EF4-FFF2-40B4-BE49-F238E27FC236}">
                  <a16:creationId xmlns:a16="http://schemas.microsoft.com/office/drawing/2014/main" id="{BEE6D824-C6AF-A4C7-EF5A-AFDCCC7B0EBC}"/>
                </a:ext>
              </a:extLst>
            </p:cNvPr>
            <p:cNvGrpSpPr/>
            <p:nvPr/>
          </p:nvGrpSpPr>
          <p:grpSpPr>
            <a:xfrm>
              <a:off x="6346221" y="4544218"/>
              <a:ext cx="990326" cy="782576"/>
              <a:chOff x="6346221" y="4544218"/>
              <a:chExt cx="990326" cy="782576"/>
            </a:xfrm>
            <a:solidFill>
              <a:srgbClr val="000000"/>
            </a:solidFill>
          </p:grpSpPr>
          <p:sp>
            <p:nvSpPr>
              <p:cNvPr id="21" name="Freeform: Shape 20">
                <a:extLst>
                  <a:ext uri="{FF2B5EF4-FFF2-40B4-BE49-F238E27FC236}">
                    <a16:creationId xmlns:a16="http://schemas.microsoft.com/office/drawing/2014/main" id="{5F0F8D16-A6BF-5FF4-A6A6-C14B743C8870}"/>
                  </a:ext>
                </a:extLst>
              </p:cNvPr>
              <p:cNvSpPr/>
              <p:nvPr/>
            </p:nvSpPr>
            <p:spPr>
              <a:xfrm>
                <a:off x="6346221" y="4758349"/>
                <a:ext cx="990285" cy="568445"/>
              </a:xfrm>
              <a:custGeom>
                <a:avLst/>
                <a:gdLst>
                  <a:gd name="connsiteX0" fmla="*/ 988459 w 990285"/>
                  <a:gd name="connsiteY0" fmla="*/ 280043 h 568445"/>
                  <a:gd name="connsiteX1" fmla="*/ 502646 w 990285"/>
                  <a:gd name="connsiteY1" fmla="*/ 0 h 568445"/>
                  <a:gd name="connsiteX2" fmla="*/ 499156 w 990285"/>
                  <a:gd name="connsiteY2" fmla="*/ 0 h 568445"/>
                  <a:gd name="connsiteX3" fmla="*/ 1979 w 990285"/>
                  <a:gd name="connsiteY3" fmla="*/ 279880 h 568445"/>
                  <a:gd name="connsiteX4" fmla="*/ 1979 w 990285"/>
                  <a:gd name="connsiteY4" fmla="*/ 290514 h 568445"/>
                  <a:gd name="connsiteX5" fmla="*/ 483896 w 990285"/>
                  <a:gd name="connsiteY5" fmla="*/ 568446 h 568445"/>
                  <a:gd name="connsiteX6" fmla="*/ 490470 w 990285"/>
                  <a:gd name="connsiteY6" fmla="*/ 568365 h 568445"/>
                  <a:gd name="connsiteX7" fmla="*/ 988459 w 990285"/>
                  <a:gd name="connsiteY7" fmla="*/ 290270 h 568445"/>
                  <a:gd name="connsiteX8" fmla="*/ 988459 w 990285"/>
                  <a:gd name="connsiteY8" fmla="*/ 280043 h 568445"/>
                  <a:gd name="connsiteX9" fmla="*/ 490146 w 990285"/>
                  <a:gd name="connsiteY9" fmla="*/ 552212 h 568445"/>
                  <a:gd name="connsiteX10" fmla="*/ 19025 w 990285"/>
                  <a:gd name="connsiteY10" fmla="*/ 285156 h 568445"/>
                  <a:gd name="connsiteX11" fmla="*/ 499318 w 990285"/>
                  <a:gd name="connsiteY11" fmla="*/ 16234 h 568445"/>
                  <a:gd name="connsiteX12" fmla="*/ 502565 w 990285"/>
                  <a:gd name="connsiteY12" fmla="*/ 16234 h 568445"/>
                  <a:gd name="connsiteX13" fmla="*/ 971576 w 990285"/>
                  <a:gd name="connsiteY13" fmla="*/ 285156 h 568445"/>
                  <a:gd name="connsiteX14" fmla="*/ 490146 w 990285"/>
                  <a:gd name="connsiteY14" fmla="*/ 552212 h 568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0285" h="568445">
                    <a:moveTo>
                      <a:pt x="988459" y="280043"/>
                    </a:moveTo>
                    <a:cubicBezTo>
                      <a:pt x="979125" y="268597"/>
                      <a:pt x="757363" y="0"/>
                      <a:pt x="502646" y="0"/>
                    </a:cubicBezTo>
                    <a:cubicBezTo>
                      <a:pt x="501510" y="0"/>
                      <a:pt x="500292" y="0"/>
                      <a:pt x="499156" y="0"/>
                    </a:cubicBezTo>
                    <a:cubicBezTo>
                      <a:pt x="244276" y="2435"/>
                      <a:pt x="11719" y="268516"/>
                      <a:pt x="1979" y="279880"/>
                    </a:cubicBezTo>
                    <a:cubicBezTo>
                      <a:pt x="-700" y="282965"/>
                      <a:pt x="-619" y="287511"/>
                      <a:pt x="1979" y="290514"/>
                    </a:cubicBezTo>
                    <a:cubicBezTo>
                      <a:pt x="12044" y="301959"/>
                      <a:pt x="248497" y="568446"/>
                      <a:pt x="483896" y="568446"/>
                    </a:cubicBezTo>
                    <a:cubicBezTo>
                      <a:pt x="486087" y="568446"/>
                      <a:pt x="488279" y="568446"/>
                      <a:pt x="490470" y="568365"/>
                    </a:cubicBezTo>
                    <a:cubicBezTo>
                      <a:pt x="766130" y="562439"/>
                      <a:pt x="986268" y="292949"/>
                      <a:pt x="988459" y="290270"/>
                    </a:cubicBezTo>
                    <a:cubicBezTo>
                      <a:pt x="990895" y="287267"/>
                      <a:pt x="990895" y="283046"/>
                      <a:pt x="988459" y="280043"/>
                    </a:cubicBezTo>
                    <a:close/>
                    <a:moveTo>
                      <a:pt x="490146" y="552212"/>
                    </a:moveTo>
                    <a:cubicBezTo>
                      <a:pt x="277963" y="556920"/>
                      <a:pt x="54416" y="323632"/>
                      <a:pt x="19025" y="285156"/>
                    </a:cubicBezTo>
                    <a:cubicBezTo>
                      <a:pt x="53685" y="247087"/>
                      <a:pt x="271307" y="18507"/>
                      <a:pt x="499318" y="16234"/>
                    </a:cubicBezTo>
                    <a:cubicBezTo>
                      <a:pt x="500373" y="16234"/>
                      <a:pt x="501428" y="16234"/>
                      <a:pt x="502565" y="16234"/>
                    </a:cubicBezTo>
                    <a:cubicBezTo>
                      <a:pt x="730658" y="16234"/>
                      <a:pt x="939188" y="247655"/>
                      <a:pt x="971576" y="285156"/>
                    </a:cubicBezTo>
                    <a:cubicBezTo>
                      <a:pt x="939918" y="322252"/>
                      <a:pt x="737476" y="546935"/>
                      <a:pt x="490146" y="552212"/>
                    </a:cubicBezTo>
                    <a:close/>
                  </a:path>
                </a:pathLst>
              </a:custGeom>
              <a:solidFill>
                <a:srgbClr val="000000"/>
              </a:solidFill>
              <a:ln w="8117"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F5DC1A3-7E26-1703-3A3F-6003774C598A}"/>
                  </a:ext>
                </a:extLst>
              </p:cNvPr>
              <p:cNvSpPr/>
              <p:nvPr/>
            </p:nvSpPr>
            <p:spPr>
              <a:xfrm>
                <a:off x="6609898" y="4808514"/>
                <a:ext cx="467387" cy="467386"/>
              </a:xfrm>
              <a:custGeom>
                <a:avLst/>
                <a:gdLst>
                  <a:gd name="connsiteX0" fmla="*/ 233693 w 467387"/>
                  <a:gd name="connsiteY0" fmla="*/ 0 h 467386"/>
                  <a:gd name="connsiteX1" fmla="*/ 0 w 467387"/>
                  <a:gd name="connsiteY1" fmla="*/ 233693 h 467386"/>
                  <a:gd name="connsiteX2" fmla="*/ 233693 w 467387"/>
                  <a:gd name="connsiteY2" fmla="*/ 467387 h 467386"/>
                  <a:gd name="connsiteX3" fmla="*/ 467387 w 467387"/>
                  <a:gd name="connsiteY3" fmla="*/ 233693 h 467386"/>
                  <a:gd name="connsiteX4" fmla="*/ 233693 w 467387"/>
                  <a:gd name="connsiteY4" fmla="*/ 0 h 467386"/>
                  <a:gd name="connsiteX5" fmla="*/ 233693 w 467387"/>
                  <a:gd name="connsiteY5" fmla="*/ 451234 h 467386"/>
                  <a:gd name="connsiteX6" fmla="*/ 16234 w 467387"/>
                  <a:gd name="connsiteY6" fmla="*/ 233775 h 467386"/>
                  <a:gd name="connsiteX7" fmla="*/ 233693 w 467387"/>
                  <a:gd name="connsiteY7" fmla="*/ 16315 h 467386"/>
                  <a:gd name="connsiteX8" fmla="*/ 451153 w 467387"/>
                  <a:gd name="connsiteY8" fmla="*/ 233775 h 467386"/>
                  <a:gd name="connsiteX9" fmla="*/ 233693 w 467387"/>
                  <a:gd name="connsiteY9" fmla="*/ 451234 h 46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387" h="467386">
                    <a:moveTo>
                      <a:pt x="233693" y="0"/>
                    </a:moveTo>
                    <a:cubicBezTo>
                      <a:pt x="104793" y="0"/>
                      <a:pt x="0" y="104874"/>
                      <a:pt x="0" y="233693"/>
                    </a:cubicBezTo>
                    <a:cubicBezTo>
                      <a:pt x="0" y="362594"/>
                      <a:pt x="104874" y="467387"/>
                      <a:pt x="233693" y="467387"/>
                    </a:cubicBezTo>
                    <a:cubicBezTo>
                      <a:pt x="362594" y="467387"/>
                      <a:pt x="467387" y="362513"/>
                      <a:pt x="467387" y="233693"/>
                    </a:cubicBezTo>
                    <a:cubicBezTo>
                      <a:pt x="467468" y="104874"/>
                      <a:pt x="362594" y="0"/>
                      <a:pt x="233693" y="0"/>
                    </a:cubicBezTo>
                    <a:close/>
                    <a:moveTo>
                      <a:pt x="233693" y="451234"/>
                    </a:moveTo>
                    <a:cubicBezTo>
                      <a:pt x="113803" y="451234"/>
                      <a:pt x="16234" y="353665"/>
                      <a:pt x="16234" y="233775"/>
                    </a:cubicBezTo>
                    <a:cubicBezTo>
                      <a:pt x="16234" y="113884"/>
                      <a:pt x="113803" y="16315"/>
                      <a:pt x="233693" y="16315"/>
                    </a:cubicBezTo>
                    <a:cubicBezTo>
                      <a:pt x="353584" y="16315"/>
                      <a:pt x="451153" y="113884"/>
                      <a:pt x="451153" y="233775"/>
                    </a:cubicBezTo>
                    <a:cubicBezTo>
                      <a:pt x="451153" y="353665"/>
                      <a:pt x="353665" y="451234"/>
                      <a:pt x="233693" y="451234"/>
                    </a:cubicBezTo>
                    <a:close/>
                  </a:path>
                </a:pathLst>
              </a:custGeom>
              <a:solidFill>
                <a:srgbClr val="000000"/>
              </a:solidFill>
              <a:ln w="8117"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418BB59-13DC-CC7A-E2CC-C4B0AA8B1963}"/>
                  </a:ext>
                </a:extLst>
              </p:cNvPr>
              <p:cNvSpPr/>
              <p:nvPr/>
            </p:nvSpPr>
            <p:spPr>
              <a:xfrm>
                <a:off x="7053745" y="4544218"/>
                <a:ext cx="282802" cy="282802"/>
              </a:xfrm>
              <a:custGeom>
                <a:avLst/>
                <a:gdLst>
                  <a:gd name="connsiteX0" fmla="*/ 141401 w 282802"/>
                  <a:gd name="connsiteY0" fmla="*/ 282802 h 282802"/>
                  <a:gd name="connsiteX1" fmla="*/ 282803 w 282802"/>
                  <a:gd name="connsiteY1" fmla="*/ 141401 h 282802"/>
                  <a:gd name="connsiteX2" fmla="*/ 141401 w 282802"/>
                  <a:gd name="connsiteY2" fmla="*/ 0 h 282802"/>
                  <a:gd name="connsiteX3" fmla="*/ 0 w 282802"/>
                  <a:gd name="connsiteY3" fmla="*/ 141401 h 282802"/>
                  <a:gd name="connsiteX4" fmla="*/ 141401 w 282802"/>
                  <a:gd name="connsiteY4" fmla="*/ 282802 h 282802"/>
                  <a:gd name="connsiteX5" fmla="*/ 141401 w 282802"/>
                  <a:gd name="connsiteY5" fmla="*/ 16315 h 282802"/>
                  <a:gd name="connsiteX6" fmla="*/ 266568 w 282802"/>
                  <a:gd name="connsiteY6" fmla="*/ 141482 h 282802"/>
                  <a:gd name="connsiteX7" fmla="*/ 141401 w 282802"/>
                  <a:gd name="connsiteY7" fmla="*/ 266649 h 282802"/>
                  <a:gd name="connsiteX8" fmla="*/ 16234 w 282802"/>
                  <a:gd name="connsiteY8" fmla="*/ 141482 h 282802"/>
                  <a:gd name="connsiteX9" fmla="*/ 141401 w 282802"/>
                  <a:gd name="connsiteY9" fmla="*/ 16315 h 28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02" h="282802">
                    <a:moveTo>
                      <a:pt x="141401" y="282802"/>
                    </a:moveTo>
                    <a:cubicBezTo>
                      <a:pt x="219326" y="282802"/>
                      <a:pt x="282803" y="219407"/>
                      <a:pt x="282803" y="141401"/>
                    </a:cubicBezTo>
                    <a:cubicBezTo>
                      <a:pt x="282803" y="63395"/>
                      <a:pt x="219408" y="0"/>
                      <a:pt x="141401" y="0"/>
                    </a:cubicBezTo>
                    <a:cubicBezTo>
                      <a:pt x="63395" y="0"/>
                      <a:pt x="0" y="63395"/>
                      <a:pt x="0" y="141401"/>
                    </a:cubicBezTo>
                    <a:cubicBezTo>
                      <a:pt x="0" y="219407"/>
                      <a:pt x="63476" y="282802"/>
                      <a:pt x="141401" y="282802"/>
                    </a:cubicBezTo>
                    <a:close/>
                    <a:moveTo>
                      <a:pt x="141401" y="16315"/>
                    </a:moveTo>
                    <a:cubicBezTo>
                      <a:pt x="210397" y="16315"/>
                      <a:pt x="266568" y="72486"/>
                      <a:pt x="266568" y="141482"/>
                    </a:cubicBezTo>
                    <a:cubicBezTo>
                      <a:pt x="266568" y="210478"/>
                      <a:pt x="210397" y="266649"/>
                      <a:pt x="141401" y="266649"/>
                    </a:cubicBezTo>
                    <a:cubicBezTo>
                      <a:pt x="72405" y="266649"/>
                      <a:pt x="16234" y="210478"/>
                      <a:pt x="16234" y="141482"/>
                    </a:cubicBezTo>
                    <a:cubicBezTo>
                      <a:pt x="16234" y="72486"/>
                      <a:pt x="72405" y="16315"/>
                      <a:pt x="141401" y="16315"/>
                    </a:cubicBezTo>
                    <a:close/>
                  </a:path>
                </a:pathLst>
              </a:custGeom>
              <a:solidFill>
                <a:srgbClr val="000000"/>
              </a:solidFill>
              <a:ln w="8117"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4639BCA-6574-7EB3-F661-A063E9807EE6}"/>
                  </a:ext>
                </a:extLst>
              </p:cNvPr>
              <p:cNvSpPr/>
              <p:nvPr/>
            </p:nvSpPr>
            <p:spPr>
              <a:xfrm>
                <a:off x="7101145" y="4619526"/>
                <a:ext cx="187937" cy="132411"/>
              </a:xfrm>
              <a:custGeom>
                <a:avLst/>
                <a:gdLst>
                  <a:gd name="connsiteX0" fmla="*/ 63562 w 187937"/>
                  <a:gd name="connsiteY0" fmla="*/ 132412 h 132411"/>
                  <a:gd name="connsiteX1" fmla="*/ 69325 w 187937"/>
                  <a:gd name="connsiteY1" fmla="*/ 130057 h 132411"/>
                  <a:gd name="connsiteX2" fmla="*/ 185563 w 187937"/>
                  <a:gd name="connsiteY2" fmla="*/ 13819 h 132411"/>
                  <a:gd name="connsiteX3" fmla="*/ 185563 w 187937"/>
                  <a:gd name="connsiteY3" fmla="*/ 2374 h 132411"/>
                  <a:gd name="connsiteX4" fmla="*/ 174118 w 187937"/>
                  <a:gd name="connsiteY4" fmla="*/ 2374 h 132411"/>
                  <a:gd name="connsiteX5" fmla="*/ 63156 w 187937"/>
                  <a:gd name="connsiteY5" fmla="*/ 113336 h 132411"/>
                  <a:gd name="connsiteX6" fmla="*/ 13398 w 187937"/>
                  <a:gd name="connsiteY6" fmla="*/ 70558 h 132411"/>
                  <a:gd name="connsiteX7" fmla="*/ 1953 w 187937"/>
                  <a:gd name="connsiteY7" fmla="*/ 71451 h 132411"/>
                  <a:gd name="connsiteX8" fmla="*/ 2845 w 187937"/>
                  <a:gd name="connsiteY8" fmla="*/ 82897 h 132411"/>
                  <a:gd name="connsiteX9" fmla="*/ 58286 w 187937"/>
                  <a:gd name="connsiteY9" fmla="*/ 130626 h 132411"/>
                  <a:gd name="connsiteX10" fmla="*/ 63562 w 187937"/>
                  <a:gd name="connsiteY10" fmla="*/ 132412 h 13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937" h="132411">
                    <a:moveTo>
                      <a:pt x="63562" y="132412"/>
                    </a:moveTo>
                    <a:cubicBezTo>
                      <a:pt x="65672" y="132412"/>
                      <a:pt x="67702" y="131600"/>
                      <a:pt x="69325" y="130057"/>
                    </a:cubicBezTo>
                    <a:lnTo>
                      <a:pt x="185563" y="13819"/>
                    </a:lnTo>
                    <a:cubicBezTo>
                      <a:pt x="188729" y="10654"/>
                      <a:pt x="188729" y="5540"/>
                      <a:pt x="185563" y="2374"/>
                    </a:cubicBezTo>
                    <a:cubicBezTo>
                      <a:pt x="182397" y="-791"/>
                      <a:pt x="177284" y="-791"/>
                      <a:pt x="174118" y="2374"/>
                    </a:cubicBezTo>
                    <a:lnTo>
                      <a:pt x="63156" y="113336"/>
                    </a:lnTo>
                    <a:lnTo>
                      <a:pt x="13398" y="70558"/>
                    </a:lnTo>
                    <a:cubicBezTo>
                      <a:pt x="9989" y="67636"/>
                      <a:pt x="4875" y="68042"/>
                      <a:pt x="1953" y="71451"/>
                    </a:cubicBezTo>
                    <a:cubicBezTo>
                      <a:pt x="-969" y="74861"/>
                      <a:pt x="-564" y="79974"/>
                      <a:pt x="2845" y="82897"/>
                    </a:cubicBezTo>
                    <a:lnTo>
                      <a:pt x="58286" y="130626"/>
                    </a:lnTo>
                    <a:cubicBezTo>
                      <a:pt x="59828" y="131762"/>
                      <a:pt x="61695" y="132412"/>
                      <a:pt x="63562" y="132412"/>
                    </a:cubicBezTo>
                    <a:close/>
                  </a:path>
                </a:pathLst>
              </a:custGeom>
              <a:solidFill>
                <a:srgbClr val="000000"/>
              </a:solidFill>
              <a:ln w="8117" cap="flat">
                <a:noFill/>
                <a:prstDash val="solid"/>
                <a:miter/>
              </a:ln>
            </p:spPr>
            <p:txBody>
              <a:bodyPr rtlCol="0" anchor="ctr"/>
              <a:lstStyle/>
              <a:p>
                <a:endParaRPr lang="en-GB"/>
              </a:p>
            </p:txBody>
          </p:sp>
        </p:grpSp>
      </p:grpSp>
      <p:sp>
        <p:nvSpPr>
          <p:cNvPr id="3" name="Footer Placeholder 1">
            <a:extLst>
              <a:ext uri="{FF2B5EF4-FFF2-40B4-BE49-F238E27FC236}">
                <a16:creationId xmlns:a16="http://schemas.microsoft.com/office/drawing/2014/main" id="{A9F0D47A-367A-D3A6-FF4A-9E796E38C1DB}"/>
              </a:ext>
            </a:extLst>
          </p:cNvPr>
          <p:cNvSpPr txBox="1">
            <a:spLocks/>
          </p:cNvSpPr>
          <p:nvPr/>
        </p:nvSpPr>
        <p:spPr>
          <a:xfrm>
            <a:off x="371473" y="6165850"/>
            <a:ext cx="10116000" cy="4318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15201672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349AF70-1C2B-3F4A-2C2C-D9780D16A8EF}"/>
              </a:ext>
            </a:extLst>
          </p:cNvPr>
          <p:cNvSpPr>
            <a:spLocks noGrp="1"/>
          </p:cNvSpPr>
          <p:nvPr>
            <p:ph sz="quarter" idx="12"/>
          </p:nvPr>
        </p:nvSpPr>
        <p:spPr>
          <a:xfrm>
            <a:off x="1295311" y="1798902"/>
            <a:ext cx="10116000" cy="3586163"/>
          </a:xfrm>
        </p:spPr>
        <p:txBody>
          <a:bodyPr vert="horz" wrap="square" lIns="0" tIns="0" rIns="0" bIns="0" rtlCol="0" anchor="t" anchorCtr="0">
            <a:noAutofit/>
          </a:body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Ne parlez pas d'eux à la troisième personne et ne supposez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pas qu'ils ne comprennent pas ce que vous dites ou faites. </a:t>
            </a:r>
          </a:p>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Ne les interrompez pas et n'agissez pas comme si vous saviez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ce qui est le mieux pour eux. Les client-e-s en situation de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handicap savent ce qui est le mieux pour eux/elles. </a:t>
            </a:r>
          </a:p>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Ne faites pas de suppositions sur ce qu'ils/elles veulent dire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ou ce dont ils ont besoin. Laissez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prendre le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temps d'expliquer ce qu'il/elle veut que vous sachiez. </a:t>
            </a:r>
            <a:endParaRPr lang="en-GB" sz="2400" b="0"/>
          </a:p>
          <a:p>
            <a:endParaRPr lang="en-GB" sz="2400" b="0"/>
          </a:p>
        </p:txBody>
      </p:sp>
      <p:sp>
        <p:nvSpPr>
          <p:cNvPr id="6" name="Title 1">
            <a:extLst>
              <a:ext uri="{FF2B5EF4-FFF2-40B4-BE49-F238E27FC236}">
                <a16:creationId xmlns:a16="http://schemas.microsoft.com/office/drawing/2014/main" id="{3D406411-5097-6E04-EB99-6D0E570EBCF6}"/>
              </a:ext>
            </a:extLst>
          </p:cNvPr>
          <p:cNvSpPr>
            <a:spLocks noGrp="1"/>
          </p:cNvSpPr>
          <p:nvPr>
            <p:ph type="title"/>
          </p:nvPr>
        </p:nvSpPr>
        <p:spPr>
          <a:xfrm>
            <a:off x="371475" y="365125"/>
            <a:ext cx="11449050" cy="1047750"/>
          </a:xfrm>
        </p:spPr>
        <p:txBody>
          <a:bodyPr/>
          <a:lstStyle/>
          <a:p>
            <a:r>
              <a:rPr lang="fr-FR"/>
              <a:t>Communiquer avec les clients : à ne pas faire</a:t>
            </a:r>
            <a:endParaRPr lang="en-GB"/>
          </a:p>
        </p:txBody>
      </p:sp>
      <p:grpSp>
        <p:nvGrpSpPr>
          <p:cNvPr id="2" name="Group 1">
            <a:extLst>
              <a:ext uri="{FF2B5EF4-FFF2-40B4-BE49-F238E27FC236}">
                <a16:creationId xmlns:a16="http://schemas.microsoft.com/office/drawing/2014/main" id="{AD7C5A87-21E3-D623-0131-B1176C0ED7B7}"/>
              </a:ext>
              <a:ext uri="{C183D7F6-B498-43B3-948B-1728B52AA6E4}">
                <adec:decorative xmlns:adec="http://schemas.microsoft.com/office/drawing/2017/decorative" val="1"/>
              </a:ext>
            </a:extLst>
          </p:cNvPr>
          <p:cNvGrpSpPr/>
          <p:nvPr/>
        </p:nvGrpSpPr>
        <p:grpSpPr>
          <a:xfrm>
            <a:off x="368331" y="1720346"/>
            <a:ext cx="793448" cy="793448"/>
            <a:chOff x="0" y="0"/>
            <a:chExt cx="1143000" cy="1143000"/>
          </a:xfrm>
        </p:grpSpPr>
        <p:sp>
          <p:nvSpPr>
            <p:cNvPr id="3" name="Freeform: Shape 2">
              <a:extLst>
                <a:ext uri="{FF2B5EF4-FFF2-40B4-BE49-F238E27FC236}">
                  <a16:creationId xmlns:a16="http://schemas.microsoft.com/office/drawing/2014/main" id="{1FD39F73-5A7C-6CBF-FFAF-28D18356922B}"/>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10B1E18-2237-D8A7-F0F1-0535A9BA2197}"/>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grpSp>
        <p:nvGrpSpPr>
          <p:cNvPr id="11" name="Group 10">
            <a:extLst>
              <a:ext uri="{FF2B5EF4-FFF2-40B4-BE49-F238E27FC236}">
                <a16:creationId xmlns:a16="http://schemas.microsoft.com/office/drawing/2014/main" id="{929DF02D-FF3C-1602-1F0D-F7BAB1D05780}"/>
              </a:ext>
              <a:ext uri="{C183D7F6-B498-43B3-948B-1728B52AA6E4}">
                <adec:decorative xmlns:adec="http://schemas.microsoft.com/office/drawing/2017/decorative" val="1"/>
              </a:ext>
            </a:extLst>
          </p:cNvPr>
          <p:cNvGrpSpPr/>
          <p:nvPr/>
        </p:nvGrpSpPr>
        <p:grpSpPr>
          <a:xfrm>
            <a:off x="352812" y="2683159"/>
            <a:ext cx="793448" cy="793448"/>
            <a:chOff x="0" y="0"/>
            <a:chExt cx="1143000" cy="1143000"/>
          </a:xfrm>
        </p:grpSpPr>
        <p:sp>
          <p:nvSpPr>
            <p:cNvPr id="12" name="Freeform: Shape 11">
              <a:extLst>
                <a:ext uri="{FF2B5EF4-FFF2-40B4-BE49-F238E27FC236}">
                  <a16:creationId xmlns:a16="http://schemas.microsoft.com/office/drawing/2014/main" id="{1B259769-315B-6791-3D0F-3453548F718C}"/>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A23690E4-DB3E-450A-3E1B-DE03452DF470}"/>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grpSp>
        <p:nvGrpSpPr>
          <p:cNvPr id="14" name="Group 13">
            <a:extLst>
              <a:ext uri="{FF2B5EF4-FFF2-40B4-BE49-F238E27FC236}">
                <a16:creationId xmlns:a16="http://schemas.microsoft.com/office/drawing/2014/main" id="{9A550ED2-4E13-A7F4-DE7B-6212DDD1911E}"/>
              </a:ext>
              <a:ext uri="{C183D7F6-B498-43B3-948B-1728B52AA6E4}">
                <adec:decorative xmlns:adec="http://schemas.microsoft.com/office/drawing/2017/decorative" val="1"/>
              </a:ext>
            </a:extLst>
          </p:cNvPr>
          <p:cNvGrpSpPr/>
          <p:nvPr/>
        </p:nvGrpSpPr>
        <p:grpSpPr>
          <a:xfrm>
            <a:off x="371473" y="3943098"/>
            <a:ext cx="793448" cy="793448"/>
            <a:chOff x="0" y="0"/>
            <a:chExt cx="1143000" cy="1143000"/>
          </a:xfrm>
        </p:grpSpPr>
        <p:sp>
          <p:nvSpPr>
            <p:cNvPr id="15" name="Freeform: Shape 14">
              <a:extLst>
                <a:ext uri="{FF2B5EF4-FFF2-40B4-BE49-F238E27FC236}">
                  <a16:creationId xmlns:a16="http://schemas.microsoft.com/office/drawing/2014/main" id="{CAAA6D87-F9DB-0896-0BE5-B9E2688F4D0F}"/>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ED3A7A7D-E8F7-B03E-3E6F-95DE9B2B8CC7}"/>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sp>
        <p:nvSpPr>
          <p:cNvPr id="8" name="Footer Placeholder 1">
            <a:extLst>
              <a:ext uri="{FF2B5EF4-FFF2-40B4-BE49-F238E27FC236}">
                <a16:creationId xmlns:a16="http://schemas.microsoft.com/office/drawing/2014/main" id="{AF10CFDF-EBC6-9BC5-4688-592E92299F83}"/>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61021360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593B805-7A48-93F2-6E33-02AB7D9650DB}"/>
              </a:ext>
            </a:extLst>
          </p:cNvPr>
          <p:cNvSpPr>
            <a:spLocks noGrp="1"/>
          </p:cNvSpPr>
          <p:nvPr>
            <p:ph sz="quarter" idx="12"/>
          </p:nvPr>
        </p:nvSpPr>
        <p:spPr>
          <a:xfrm>
            <a:off x="1298453" y="1628775"/>
            <a:ext cx="10522072" cy="1835324"/>
          </a:xfrm>
        </p:spPr>
        <p:txBody>
          <a:bodyPr vert="horz" wrap="square" lIns="0" tIns="0" rIns="0" bIns="0" rtlCol="0" anchor="t" anchorCtr="0">
            <a:noAutofit/>
          </a:body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Ne faites pas semblant de comprendre ce que dit </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en situation de handicap. Si vous n'avez pas compris, demandez-lui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poliment de répéter l'information. Ne soyez pas condescendant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ou condescendante avec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t>
            </a:r>
          </a:p>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Faites attention au ton de votre voix et à votre langage corporel.</a:t>
            </a:r>
          </a:p>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 </a:t>
            </a:r>
            <a:endParaRPr lang="en-GB" sz="2400">
              <a:latin typeface="Arial" panose="020B060402020202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A5A466D9-8FD0-5F09-01EE-BA7478256B9A}"/>
              </a:ext>
            </a:extLst>
          </p:cNvPr>
          <p:cNvSpPr>
            <a:spLocks noGrp="1"/>
          </p:cNvSpPr>
          <p:nvPr>
            <p:ph type="title"/>
          </p:nvPr>
        </p:nvSpPr>
        <p:spPr>
          <a:xfrm>
            <a:off x="371475" y="365125"/>
            <a:ext cx="11449050" cy="729354"/>
          </a:xfrm>
        </p:spPr>
        <p:txBody>
          <a:bodyPr/>
          <a:lstStyle/>
          <a:p>
            <a:r>
              <a:rPr lang="fr-FR"/>
              <a:t>Communiquer avec les clients : à ne pas faire</a:t>
            </a:r>
            <a:endParaRPr lang="en-GB"/>
          </a:p>
        </p:txBody>
      </p:sp>
      <p:grpSp>
        <p:nvGrpSpPr>
          <p:cNvPr id="2" name="Group 1">
            <a:extLst>
              <a:ext uri="{FF2B5EF4-FFF2-40B4-BE49-F238E27FC236}">
                <a16:creationId xmlns:a16="http://schemas.microsoft.com/office/drawing/2014/main" id="{1E7495B4-F795-3CCE-CAA3-105F3535CF94}"/>
              </a:ext>
              <a:ext uri="{C183D7F6-B498-43B3-948B-1728B52AA6E4}">
                <adec:decorative xmlns:adec="http://schemas.microsoft.com/office/drawing/2017/decorative" val="1"/>
              </a:ext>
            </a:extLst>
          </p:cNvPr>
          <p:cNvGrpSpPr/>
          <p:nvPr/>
        </p:nvGrpSpPr>
        <p:grpSpPr>
          <a:xfrm>
            <a:off x="438239" y="1577396"/>
            <a:ext cx="793448" cy="793448"/>
            <a:chOff x="0" y="0"/>
            <a:chExt cx="1143000" cy="1143000"/>
          </a:xfrm>
        </p:grpSpPr>
        <p:sp>
          <p:nvSpPr>
            <p:cNvPr id="3" name="Freeform: Shape 2">
              <a:extLst>
                <a:ext uri="{FF2B5EF4-FFF2-40B4-BE49-F238E27FC236}">
                  <a16:creationId xmlns:a16="http://schemas.microsoft.com/office/drawing/2014/main" id="{83C6B4A2-16BA-D83D-A122-1AD63E443310}"/>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7A4B3C91-A510-DCDD-3D00-DD1F540D498F}"/>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grpSp>
        <p:nvGrpSpPr>
          <p:cNvPr id="8" name="Group 7">
            <a:extLst>
              <a:ext uri="{FF2B5EF4-FFF2-40B4-BE49-F238E27FC236}">
                <a16:creationId xmlns:a16="http://schemas.microsoft.com/office/drawing/2014/main" id="{FE427E27-F17D-9EA5-7D8B-298BBF9DA393}"/>
              </a:ext>
              <a:ext uri="{C183D7F6-B498-43B3-948B-1728B52AA6E4}">
                <adec:decorative xmlns:adec="http://schemas.microsoft.com/office/drawing/2017/decorative" val="1"/>
              </a:ext>
            </a:extLst>
          </p:cNvPr>
          <p:cNvGrpSpPr/>
          <p:nvPr/>
        </p:nvGrpSpPr>
        <p:grpSpPr>
          <a:xfrm>
            <a:off x="444882" y="3160212"/>
            <a:ext cx="793448" cy="793448"/>
            <a:chOff x="0" y="0"/>
            <a:chExt cx="1143000" cy="1143000"/>
          </a:xfrm>
        </p:grpSpPr>
        <p:sp>
          <p:nvSpPr>
            <p:cNvPr id="9" name="Freeform: Shape 8">
              <a:extLst>
                <a:ext uri="{FF2B5EF4-FFF2-40B4-BE49-F238E27FC236}">
                  <a16:creationId xmlns:a16="http://schemas.microsoft.com/office/drawing/2014/main" id="{2D6B8459-C0A6-02AF-B722-8C6612DE3240}"/>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81580508-8F77-BBA6-76AA-8D244C76F7F3}"/>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grpSp>
        <p:nvGrpSpPr>
          <p:cNvPr id="11" name="Group 10">
            <a:extLst>
              <a:ext uri="{FF2B5EF4-FFF2-40B4-BE49-F238E27FC236}">
                <a16:creationId xmlns:a16="http://schemas.microsoft.com/office/drawing/2014/main" id="{6886F978-83D4-03B7-4473-50A8E441B9BF}"/>
              </a:ext>
              <a:ext uri="{C183D7F6-B498-43B3-948B-1728B52AA6E4}">
                <adec:decorative xmlns:adec="http://schemas.microsoft.com/office/drawing/2017/decorative" val="1"/>
              </a:ext>
            </a:extLst>
          </p:cNvPr>
          <p:cNvGrpSpPr/>
          <p:nvPr/>
        </p:nvGrpSpPr>
        <p:grpSpPr>
          <a:xfrm>
            <a:off x="448024" y="3992485"/>
            <a:ext cx="793448" cy="793448"/>
            <a:chOff x="0" y="0"/>
            <a:chExt cx="1143000" cy="1143000"/>
          </a:xfrm>
        </p:grpSpPr>
        <p:sp>
          <p:nvSpPr>
            <p:cNvPr id="12" name="Freeform: Shape 11">
              <a:extLst>
                <a:ext uri="{FF2B5EF4-FFF2-40B4-BE49-F238E27FC236}">
                  <a16:creationId xmlns:a16="http://schemas.microsoft.com/office/drawing/2014/main" id="{FD96B889-0796-B10E-9A94-8B519AD859EB}"/>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685EA04-EE95-0781-E38B-2FF698FD5F41}"/>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sp>
        <p:nvSpPr>
          <p:cNvPr id="14" name="Content Placeholder 3">
            <a:extLst>
              <a:ext uri="{FF2B5EF4-FFF2-40B4-BE49-F238E27FC236}">
                <a16:creationId xmlns:a16="http://schemas.microsoft.com/office/drawing/2014/main" id="{48E8D7D5-1D08-4C35-20BE-99664C7C6AAA}"/>
              </a:ext>
            </a:extLst>
          </p:cNvPr>
          <p:cNvSpPr txBox="1">
            <a:spLocks/>
          </p:cNvSpPr>
          <p:nvPr/>
        </p:nvSpPr>
        <p:spPr>
          <a:xfrm>
            <a:off x="1298453" y="4034546"/>
            <a:ext cx="10522072" cy="669831"/>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Ne manipulez pas l'équipement d'assistance du/de 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sans son autorisation</a:t>
            </a:r>
            <a:r>
              <a:rPr lang="en-GB" sz="2400">
                <a:latin typeface="Arial" panose="020B0604020202020204" pitchFamily="34" charset="0"/>
                <a:cs typeface="Times New Roman" panose="02020603050405020304" pitchFamily="18" charset="0"/>
              </a:rPr>
              <a:t>. </a:t>
            </a:r>
          </a:p>
        </p:txBody>
      </p:sp>
      <p:grpSp>
        <p:nvGrpSpPr>
          <p:cNvPr id="15" name="Group 14">
            <a:extLst>
              <a:ext uri="{FF2B5EF4-FFF2-40B4-BE49-F238E27FC236}">
                <a16:creationId xmlns:a16="http://schemas.microsoft.com/office/drawing/2014/main" id="{FFBF733F-10CA-A3F1-E9EA-0C1A3C25F630}"/>
              </a:ext>
              <a:ext uri="{C183D7F6-B498-43B3-948B-1728B52AA6E4}">
                <adec:decorative xmlns:adec="http://schemas.microsoft.com/office/drawing/2017/decorative" val="1"/>
              </a:ext>
            </a:extLst>
          </p:cNvPr>
          <p:cNvGrpSpPr/>
          <p:nvPr/>
        </p:nvGrpSpPr>
        <p:grpSpPr>
          <a:xfrm>
            <a:off x="438239" y="4863583"/>
            <a:ext cx="793448" cy="793448"/>
            <a:chOff x="0" y="0"/>
            <a:chExt cx="1143000" cy="1143000"/>
          </a:xfrm>
        </p:grpSpPr>
        <p:sp>
          <p:nvSpPr>
            <p:cNvPr id="16" name="Freeform: Shape 15">
              <a:extLst>
                <a:ext uri="{FF2B5EF4-FFF2-40B4-BE49-F238E27FC236}">
                  <a16:creationId xmlns:a16="http://schemas.microsoft.com/office/drawing/2014/main" id="{F5649B9D-AB40-FCEA-5506-CF3C571204A7}"/>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835B3FAC-5E88-4E8A-48FE-D38688E98B62}"/>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sp>
        <p:nvSpPr>
          <p:cNvPr id="21" name="Content Placeholder 3">
            <a:extLst>
              <a:ext uri="{FF2B5EF4-FFF2-40B4-BE49-F238E27FC236}">
                <a16:creationId xmlns:a16="http://schemas.microsoft.com/office/drawing/2014/main" id="{857C3047-9857-801B-7E00-79193C64A8CC}"/>
              </a:ext>
            </a:extLst>
          </p:cNvPr>
          <p:cNvSpPr txBox="1">
            <a:spLocks/>
          </p:cNvSpPr>
          <p:nvPr/>
        </p:nvSpPr>
        <p:spPr>
          <a:xfrm>
            <a:off x="1298453" y="4889485"/>
            <a:ext cx="10522072" cy="2984530"/>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Ne parlez pas trop vite.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pourrait avoir du mal à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assimiler toutes les informations qui lui sont communiquées. </a:t>
            </a:r>
          </a:p>
        </p:txBody>
      </p:sp>
      <p:sp>
        <p:nvSpPr>
          <p:cNvPr id="22" name="Footer Placeholder 1">
            <a:extLst>
              <a:ext uri="{FF2B5EF4-FFF2-40B4-BE49-F238E27FC236}">
                <a16:creationId xmlns:a16="http://schemas.microsoft.com/office/drawing/2014/main" id="{8D6B3EA8-B373-2B1F-8DC1-FDEF5CDABF14}"/>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92271781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593B805-7A48-93F2-6E33-02AB7D9650DB}"/>
              </a:ext>
            </a:extLst>
          </p:cNvPr>
          <p:cNvSpPr>
            <a:spLocks noGrp="1"/>
          </p:cNvSpPr>
          <p:nvPr>
            <p:ph sz="quarter" idx="12"/>
          </p:nvPr>
        </p:nvSpPr>
        <p:spPr>
          <a:xfrm>
            <a:off x="1298453" y="1249797"/>
            <a:ext cx="8429747" cy="1835324"/>
          </a:xfrm>
        </p:spPr>
        <p:txBody>
          <a:bodyPr vert="horz" wrap="square" lIns="0" tIns="0" rIns="0" bIns="0" rtlCol="0" anchor="t" anchorCtr="0">
            <a:noAutofit/>
          </a:bodyPr>
          <a:lstStyle/>
          <a:p>
            <a:pPr lvl="2">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Ne traitez pas les client-e-s en situation de handicap comme des enfants. Traitez-les comme des adultes et utilisez un langage clair pour converser Faites attention au ton de votre voix et à votre langage corporel. </a:t>
            </a:r>
            <a:endParaRPr lang="en-GB" sz="2400">
              <a:latin typeface="Arial" panose="020B060402020202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A5A466D9-8FD0-5F09-01EE-BA7478256B9A}"/>
              </a:ext>
            </a:extLst>
          </p:cNvPr>
          <p:cNvSpPr>
            <a:spLocks noGrp="1"/>
          </p:cNvSpPr>
          <p:nvPr>
            <p:ph type="title"/>
          </p:nvPr>
        </p:nvSpPr>
        <p:spPr>
          <a:xfrm>
            <a:off x="371475" y="365125"/>
            <a:ext cx="11449050" cy="729354"/>
          </a:xfrm>
        </p:spPr>
        <p:txBody>
          <a:bodyPr/>
          <a:lstStyle/>
          <a:p>
            <a:r>
              <a:rPr lang="fr-FR"/>
              <a:t>Communiquer avec les clients : à ne pas faire</a:t>
            </a:r>
            <a:endParaRPr lang="en-GB"/>
          </a:p>
        </p:txBody>
      </p:sp>
      <p:grpSp>
        <p:nvGrpSpPr>
          <p:cNvPr id="2" name="Group 1">
            <a:extLst>
              <a:ext uri="{FF2B5EF4-FFF2-40B4-BE49-F238E27FC236}">
                <a16:creationId xmlns:a16="http://schemas.microsoft.com/office/drawing/2014/main" id="{1E7495B4-F795-3CCE-CAA3-105F3535CF94}"/>
              </a:ext>
              <a:ext uri="{C183D7F6-B498-43B3-948B-1728B52AA6E4}">
                <adec:decorative xmlns:adec="http://schemas.microsoft.com/office/drawing/2017/decorative" val="1"/>
              </a:ext>
            </a:extLst>
          </p:cNvPr>
          <p:cNvGrpSpPr/>
          <p:nvPr/>
        </p:nvGrpSpPr>
        <p:grpSpPr>
          <a:xfrm>
            <a:off x="371475" y="1249797"/>
            <a:ext cx="793448" cy="793448"/>
            <a:chOff x="0" y="0"/>
            <a:chExt cx="1143000" cy="1143000"/>
          </a:xfrm>
        </p:grpSpPr>
        <p:sp>
          <p:nvSpPr>
            <p:cNvPr id="3" name="Freeform: Shape 2">
              <a:extLst>
                <a:ext uri="{FF2B5EF4-FFF2-40B4-BE49-F238E27FC236}">
                  <a16:creationId xmlns:a16="http://schemas.microsoft.com/office/drawing/2014/main" id="{83C6B4A2-16BA-D83D-A122-1AD63E443310}"/>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7A4B3C91-A510-DCDD-3D00-DD1F540D498F}"/>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sp>
        <p:nvSpPr>
          <p:cNvPr id="22" name="Footer Placeholder 1">
            <a:extLst>
              <a:ext uri="{FF2B5EF4-FFF2-40B4-BE49-F238E27FC236}">
                <a16:creationId xmlns:a16="http://schemas.microsoft.com/office/drawing/2014/main" id="{8D6B3EA8-B373-2B1F-8DC1-FDEF5CDABF14}"/>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86533893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A83C3-2B99-E432-5FE9-E6B24306A5C3}"/>
              </a:ext>
            </a:extLst>
          </p:cNvPr>
          <p:cNvSpPr>
            <a:spLocks noGrp="1"/>
          </p:cNvSpPr>
          <p:nvPr>
            <p:ph type="title"/>
          </p:nvPr>
        </p:nvSpPr>
        <p:spPr>
          <a:xfrm>
            <a:off x="371475" y="365124"/>
            <a:ext cx="11449050" cy="627653"/>
          </a:xfrm>
        </p:spPr>
        <p:txBody>
          <a:bodyPr/>
          <a:lstStyle/>
          <a:p>
            <a:r>
              <a:rPr lang="fr-FR" sz="3200"/>
              <a:t>Si un soignant devient agressif pendant la consultation</a:t>
            </a:r>
            <a:endParaRPr lang="en-GB" sz="3200"/>
          </a:p>
        </p:txBody>
      </p:sp>
      <p:graphicFrame>
        <p:nvGraphicFramePr>
          <p:cNvPr id="13" name="Table 12">
            <a:extLst>
              <a:ext uri="{FF2B5EF4-FFF2-40B4-BE49-F238E27FC236}">
                <a16:creationId xmlns:a16="http://schemas.microsoft.com/office/drawing/2014/main" id="{6139E9D1-7D54-CD77-1F62-B36CE2EBB67E}"/>
              </a:ext>
            </a:extLst>
          </p:cNvPr>
          <p:cNvGraphicFramePr>
            <a:graphicFrameLocks noGrp="1"/>
          </p:cNvGraphicFramePr>
          <p:nvPr>
            <p:extLst>
              <p:ext uri="{D42A27DB-BD31-4B8C-83A1-F6EECF244321}">
                <p14:modId xmlns:p14="http://schemas.microsoft.com/office/powerpoint/2010/main" val="3435793082"/>
              </p:ext>
            </p:extLst>
          </p:nvPr>
        </p:nvGraphicFramePr>
        <p:xfrm>
          <a:off x="371475" y="1282535"/>
          <a:ext cx="11449050" cy="4997032"/>
        </p:xfrm>
        <a:graphic>
          <a:graphicData uri="http://schemas.openxmlformats.org/drawingml/2006/table">
            <a:tbl>
              <a:tblPr firstRow="1" firstCol="1" bandRow="1"/>
              <a:tblGrid>
                <a:gridCol w="5724525">
                  <a:extLst>
                    <a:ext uri="{9D8B030D-6E8A-4147-A177-3AD203B41FA5}">
                      <a16:colId xmlns:a16="http://schemas.microsoft.com/office/drawing/2014/main" val="4154480732"/>
                    </a:ext>
                  </a:extLst>
                </a:gridCol>
                <a:gridCol w="5724525">
                  <a:extLst>
                    <a:ext uri="{9D8B030D-6E8A-4147-A177-3AD203B41FA5}">
                      <a16:colId xmlns:a16="http://schemas.microsoft.com/office/drawing/2014/main" val="2052794668"/>
                    </a:ext>
                  </a:extLst>
                </a:gridCol>
              </a:tblGrid>
              <a:tr h="737933">
                <a:tc>
                  <a:txBody>
                    <a:bodyPr/>
                    <a:lstStyle/>
                    <a:p>
                      <a:pPr>
                        <a:lnSpc>
                          <a:spcPct val="115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Faire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71612" marR="45495"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Ne pas faire                            </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71612" marR="45495"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3823182544"/>
                  </a:ext>
                </a:extLst>
              </a:tr>
              <a:tr h="866618">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Rester calme et prêter attention à vos émotions</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71612" marR="4549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spcAft>
                          <a:spcPts val="185"/>
                        </a:spcAft>
                      </a:pPr>
                      <a:r>
                        <a:rPr lang="fr-FR" sz="2400" b="0">
                          <a:solidFill>
                            <a:srgbClr val="000000"/>
                          </a:solidFill>
                          <a:effectLst/>
                          <a:latin typeface="Arial" panose="020B0604020202020204" pitchFamily="34" charset="0"/>
                          <a:ea typeface="Arial" panose="020B0604020202020204" pitchFamily="34" charset="0"/>
                          <a:cs typeface="Arial" panose="020B0604020202020204" pitchFamily="34" charset="0"/>
                        </a:rPr>
                        <a:t>Défier ou menacer par le ton de la voix, le regard ou le langage corporel</a:t>
                      </a:r>
                      <a:endParaRPr lang="en-GB" sz="24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06141848"/>
                  </a:ext>
                </a:extLst>
              </a:tr>
              <a:tr h="857995">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Adopter une posture corporelle passive et non menaçante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71612" marR="4549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spcAft>
                          <a:spcPts val="185"/>
                        </a:spcAft>
                      </a:pPr>
                      <a:r>
                        <a:rPr lang="fr-FR" sz="2400" b="0">
                          <a:solidFill>
                            <a:srgbClr val="000000"/>
                          </a:solidFill>
                          <a:effectLst/>
                          <a:latin typeface="Arial" panose="020B0604020202020204" pitchFamily="34" charset="0"/>
                          <a:ea typeface="Arial" panose="020B0604020202020204" pitchFamily="34" charset="0"/>
                          <a:cs typeface="Arial" panose="020B0604020202020204" pitchFamily="34" charset="0"/>
                        </a:rPr>
                        <a:t>Dire des choses qui vont aggraver l’agression</a:t>
                      </a:r>
                      <a:endParaRPr lang="en-GB" sz="24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4203098012"/>
                  </a:ext>
                </a:extLst>
              </a:tr>
              <a:tr h="823903">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Laisser le/la </a:t>
                      </a:r>
                      <a:r>
                        <a:rPr lang="fr-FR" sz="2400" err="1">
                          <a:solidFill>
                            <a:srgbClr val="000000"/>
                          </a:solidFill>
                          <a:effectLst/>
                          <a:latin typeface="Arial" panose="020B0604020202020204" pitchFamily="34" charset="0"/>
                          <a:ea typeface="Arial" panose="020B0604020202020204" pitchFamily="34" charset="0"/>
                          <a:cs typeface="Arial" panose="020B0604020202020204" pitchFamily="34" charset="0"/>
                        </a:rPr>
                        <a:t>client-e</a:t>
                      </a: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 faire part de ses sentiments et les reconnaître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spcAft>
                          <a:spcPts val="185"/>
                        </a:spcAft>
                      </a:pPr>
                      <a:r>
                        <a:rPr lang="fr-FR" sz="2400" b="0">
                          <a:solidFill>
                            <a:srgbClr val="000000"/>
                          </a:solidFill>
                          <a:effectLst/>
                          <a:latin typeface="Arial" panose="020B0604020202020204" pitchFamily="34" charset="0"/>
                          <a:ea typeface="Arial" panose="020B0604020202020204" pitchFamily="34" charset="0"/>
                          <a:cs typeface="Arial" panose="020B0604020202020204" pitchFamily="34" charset="0"/>
                        </a:rPr>
                        <a:t>Crier (même si on vous crie dessus)</a:t>
                      </a:r>
                      <a:endParaRPr lang="en-GB" sz="24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2052694330"/>
                  </a:ext>
                </a:extLst>
              </a:tr>
              <a:tr h="823903">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Poser des questions ouvertes pour maintenir le dialogue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Leur tourner le dos</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524367658"/>
                  </a:ext>
                </a:extLst>
              </a:tr>
              <a:tr h="886680">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Faire preuve de flexibilité, dans la limite du raisonnable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Ne pas le/la brusquer et ne pas se disputer avec lui/elle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966047795"/>
                  </a:ext>
                </a:extLst>
              </a:tr>
            </a:tbl>
          </a:graphicData>
        </a:graphic>
      </p:graphicFrame>
      <p:grpSp>
        <p:nvGrpSpPr>
          <p:cNvPr id="14" name="Group 13">
            <a:extLst>
              <a:ext uri="{FF2B5EF4-FFF2-40B4-BE49-F238E27FC236}">
                <a16:creationId xmlns:a16="http://schemas.microsoft.com/office/drawing/2014/main" id="{5819F2AB-445F-4FA6-95BB-37D21451CEC9}"/>
              </a:ext>
              <a:ext uri="{C183D7F6-B498-43B3-948B-1728B52AA6E4}">
                <adec:decorative xmlns:adec="http://schemas.microsoft.com/office/drawing/2017/decorative" val="1"/>
              </a:ext>
            </a:extLst>
          </p:cNvPr>
          <p:cNvGrpSpPr/>
          <p:nvPr/>
        </p:nvGrpSpPr>
        <p:grpSpPr>
          <a:xfrm>
            <a:off x="10976388" y="1348887"/>
            <a:ext cx="634602" cy="601875"/>
            <a:chOff x="0" y="0"/>
            <a:chExt cx="1143000" cy="1143000"/>
          </a:xfrm>
        </p:grpSpPr>
        <p:sp>
          <p:nvSpPr>
            <p:cNvPr id="15" name="Freeform: Shape 14">
              <a:extLst>
                <a:ext uri="{FF2B5EF4-FFF2-40B4-BE49-F238E27FC236}">
                  <a16:creationId xmlns:a16="http://schemas.microsoft.com/office/drawing/2014/main" id="{B702DDB0-C6BD-4E26-ADC0-39AFEE320623}"/>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56D0728-5316-4D47-B92A-2220D6698E89}"/>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grpSp>
        <p:nvGrpSpPr>
          <p:cNvPr id="17" name="Group 16">
            <a:extLst>
              <a:ext uri="{FF2B5EF4-FFF2-40B4-BE49-F238E27FC236}">
                <a16:creationId xmlns:a16="http://schemas.microsoft.com/office/drawing/2014/main" id="{53D549B1-A476-4E11-9B86-1E543C49C3AA}"/>
              </a:ext>
              <a:ext uri="{C183D7F6-B498-43B3-948B-1728B52AA6E4}">
                <adec:decorative xmlns:adec="http://schemas.microsoft.com/office/drawing/2017/decorative" val="1"/>
              </a:ext>
            </a:extLst>
          </p:cNvPr>
          <p:cNvGrpSpPr/>
          <p:nvPr/>
        </p:nvGrpSpPr>
        <p:grpSpPr>
          <a:xfrm>
            <a:off x="5267647" y="1321776"/>
            <a:ext cx="634602" cy="601875"/>
            <a:chOff x="0" y="0"/>
            <a:chExt cx="1143000" cy="1143000"/>
          </a:xfrm>
        </p:grpSpPr>
        <p:sp>
          <p:nvSpPr>
            <p:cNvPr id="18" name="Freeform: Shape 17">
              <a:extLst>
                <a:ext uri="{FF2B5EF4-FFF2-40B4-BE49-F238E27FC236}">
                  <a16:creationId xmlns:a16="http://schemas.microsoft.com/office/drawing/2014/main" id="{4BB32ADC-60FB-49F2-8BFD-8AD6C686000D}"/>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F3FD028-2956-4829-8FF5-5BFB0F52111A}"/>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sp>
        <p:nvSpPr>
          <p:cNvPr id="3" name="Footer Placeholder 1">
            <a:extLst>
              <a:ext uri="{FF2B5EF4-FFF2-40B4-BE49-F238E27FC236}">
                <a16:creationId xmlns:a16="http://schemas.microsoft.com/office/drawing/2014/main" id="{10888BAB-61C2-404A-6BC1-E9FF9E382F5D}"/>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33149274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A83C3-2B99-E432-5FE9-E6B24306A5C3}"/>
              </a:ext>
            </a:extLst>
          </p:cNvPr>
          <p:cNvSpPr>
            <a:spLocks noGrp="1"/>
          </p:cNvSpPr>
          <p:nvPr>
            <p:ph type="title"/>
          </p:nvPr>
        </p:nvSpPr>
        <p:spPr>
          <a:xfrm>
            <a:off x="387348" y="330798"/>
            <a:ext cx="11449050" cy="627653"/>
          </a:xfrm>
        </p:spPr>
        <p:txBody>
          <a:bodyPr/>
          <a:lstStyle/>
          <a:p>
            <a:r>
              <a:rPr lang="fr-FR" sz="3200"/>
              <a:t>Si un soignant devient agressif pendant la consultation</a:t>
            </a:r>
            <a:endParaRPr lang="en-GB" sz="3200"/>
          </a:p>
        </p:txBody>
      </p:sp>
      <p:graphicFrame>
        <p:nvGraphicFramePr>
          <p:cNvPr id="13" name="Table 12">
            <a:extLst>
              <a:ext uri="{FF2B5EF4-FFF2-40B4-BE49-F238E27FC236}">
                <a16:creationId xmlns:a16="http://schemas.microsoft.com/office/drawing/2014/main" id="{6139E9D1-7D54-CD77-1F62-B36CE2EBB67E}"/>
              </a:ext>
            </a:extLst>
          </p:cNvPr>
          <p:cNvGraphicFramePr>
            <a:graphicFrameLocks noGrp="1"/>
          </p:cNvGraphicFramePr>
          <p:nvPr>
            <p:extLst>
              <p:ext uri="{D42A27DB-BD31-4B8C-83A1-F6EECF244321}">
                <p14:modId xmlns:p14="http://schemas.microsoft.com/office/powerpoint/2010/main" val="3170624754"/>
              </p:ext>
            </p:extLst>
          </p:nvPr>
        </p:nvGraphicFramePr>
        <p:xfrm>
          <a:off x="387348" y="1602154"/>
          <a:ext cx="11449050" cy="4330779"/>
        </p:xfrm>
        <a:graphic>
          <a:graphicData uri="http://schemas.openxmlformats.org/drawingml/2006/table">
            <a:tbl>
              <a:tblPr firstRow="1" firstCol="1" bandRow="1"/>
              <a:tblGrid>
                <a:gridCol w="5724525">
                  <a:extLst>
                    <a:ext uri="{9D8B030D-6E8A-4147-A177-3AD203B41FA5}">
                      <a16:colId xmlns:a16="http://schemas.microsoft.com/office/drawing/2014/main" val="4154480732"/>
                    </a:ext>
                  </a:extLst>
                </a:gridCol>
                <a:gridCol w="5724525">
                  <a:extLst>
                    <a:ext uri="{9D8B030D-6E8A-4147-A177-3AD203B41FA5}">
                      <a16:colId xmlns:a16="http://schemas.microsoft.com/office/drawing/2014/main" val="2052794668"/>
                    </a:ext>
                  </a:extLst>
                </a:gridCol>
              </a:tblGrid>
              <a:tr h="706937">
                <a:tc>
                  <a:txBody>
                    <a:bodyPr/>
                    <a:lstStyle/>
                    <a:p>
                      <a:pPr>
                        <a:lnSpc>
                          <a:spcPct val="100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Faire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71612" marR="45495"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Ne pas faire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71612" marR="45495"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3823182544"/>
                  </a:ext>
                </a:extLst>
              </a:tr>
              <a:tr h="458380">
                <a:tc>
                  <a:txBody>
                    <a:bodyPr/>
                    <a:lstStyle/>
                    <a:p>
                      <a:pPr>
                        <a:lnSpc>
                          <a:spcPct val="100000"/>
                        </a:lnSpc>
                        <a:spcAft>
                          <a:spcPts val="185"/>
                        </a:spcAft>
                      </a:pPr>
                      <a:r>
                        <a:rPr lang="fr-FR" sz="2400" b="0">
                          <a:solidFill>
                            <a:srgbClr val="000000"/>
                          </a:solidFill>
                          <a:effectLst/>
                          <a:latin typeface="Arial" panose="020B0604020202020204" pitchFamily="34" charset="0"/>
                          <a:ea typeface="Arial" panose="020B0604020202020204" pitchFamily="34" charset="0"/>
                          <a:cs typeface="Arial" panose="020B0604020202020204" pitchFamily="34" charset="0"/>
                        </a:rPr>
                        <a:t>Lui dire que vous êtes là pour aider le/la </a:t>
                      </a:r>
                      <a:r>
                        <a:rPr lang="fr-FR" sz="2400" b="0" err="1">
                          <a:solidFill>
                            <a:srgbClr val="000000"/>
                          </a:solidFill>
                          <a:effectLst/>
                          <a:latin typeface="Arial" panose="020B0604020202020204" pitchFamily="34" charset="0"/>
                          <a:ea typeface="Arial" panose="020B0604020202020204" pitchFamily="34" charset="0"/>
                          <a:cs typeface="Arial" panose="020B0604020202020204" pitchFamily="34" charset="0"/>
                        </a:rPr>
                        <a:t>client-e</a:t>
                      </a:r>
                      <a:r>
                        <a:rPr lang="fr-FR" sz="2400" b="0">
                          <a:solidFill>
                            <a:srgbClr val="000000"/>
                          </a:solidFill>
                          <a:effectLst/>
                          <a:latin typeface="Arial" panose="020B0604020202020204" pitchFamily="34" charset="0"/>
                          <a:ea typeface="Arial" panose="020B0604020202020204" pitchFamily="34" charset="0"/>
                          <a:cs typeface="Arial" panose="020B0604020202020204" pitchFamily="34" charset="0"/>
                        </a:rPr>
                        <a:t> et eux/elles également</a:t>
                      </a:r>
                      <a:endParaRPr lang="en-GB" sz="24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00000"/>
                        </a:lnSpc>
                        <a:spcAft>
                          <a:spcPts val="185"/>
                        </a:spcAft>
                      </a:pPr>
                      <a:r>
                        <a:rPr lang="fr-FR" sz="2400" b="0">
                          <a:solidFill>
                            <a:srgbClr val="000000"/>
                          </a:solidFill>
                          <a:effectLst/>
                          <a:latin typeface="Arial" panose="020B0604020202020204" pitchFamily="34" charset="0"/>
                          <a:ea typeface="Arial" panose="020B0604020202020204" pitchFamily="34" charset="0"/>
                          <a:cs typeface="Arial" panose="020B0604020202020204" pitchFamily="34" charset="0"/>
                        </a:rPr>
                        <a:t>Rester à proximité s’il/si elle ne se calme pas</a:t>
                      </a:r>
                      <a:endParaRPr lang="en-GB" sz="24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938678132"/>
                  </a:ext>
                </a:extLst>
              </a:tr>
              <a:tr h="184340">
                <a:tc>
                  <a:txBody>
                    <a:bodyPr/>
                    <a:lstStyle/>
                    <a:p>
                      <a:pPr>
                        <a:lnSpc>
                          <a:spcPct val="100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Utiliser l’espace pour l’autoprotection (autrement dit, se positionner près de la sortie si besoin)</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Ignorer les menaces verbales ou les </a:t>
                      </a:r>
                      <a:r>
                        <a:rPr lang="fr-FR" sz="2400" err="1">
                          <a:solidFill>
                            <a:srgbClr val="000000"/>
                          </a:solidFill>
                          <a:effectLst/>
                          <a:latin typeface="Arial" panose="020B0604020202020204" pitchFamily="34" charset="0"/>
                          <a:ea typeface="Arial" panose="020B0604020202020204" pitchFamily="34" charset="0"/>
                          <a:cs typeface="Arial" panose="020B0604020202020204" pitchFamily="34" charset="0"/>
                        </a:rPr>
                        <a:t>avertisements</a:t>
                      </a: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 relatifs aux violences</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3042008291"/>
                  </a:ext>
                </a:extLst>
              </a:tr>
              <a:tr h="237698">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Veiller à ce que le/la client-e soit hors de danger</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Tolérer la violence ou les agressions</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893224232"/>
                  </a:ext>
                </a:extLst>
              </a:tr>
              <a:tr h="1021612">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Retirer les instruments qui pourraient être utilisés comme des armes</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 </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517682635"/>
                  </a:ext>
                </a:extLst>
              </a:tr>
            </a:tbl>
          </a:graphicData>
        </a:graphic>
      </p:graphicFrame>
      <p:grpSp>
        <p:nvGrpSpPr>
          <p:cNvPr id="14" name="Group 13">
            <a:extLst>
              <a:ext uri="{FF2B5EF4-FFF2-40B4-BE49-F238E27FC236}">
                <a16:creationId xmlns:a16="http://schemas.microsoft.com/office/drawing/2014/main" id="{5819F2AB-445F-4FA6-95BB-37D21451CEC9}"/>
              </a:ext>
              <a:ext uri="{C183D7F6-B498-43B3-948B-1728B52AA6E4}">
                <adec:decorative xmlns:adec="http://schemas.microsoft.com/office/drawing/2017/decorative" val="1"/>
              </a:ext>
            </a:extLst>
          </p:cNvPr>
          <p:cNvGrpSpPr/>
          <p:nvPr/>
        </p:nvGrpSpPr>
        <p:grpSpPr>
          <a:xfrm>
            <a:off x="11019561" y="1628774"/>
            <a:ext cx="708395" cy="671079"/>
            <a:chOff x="0" y="0"/>
            <a:chExt cx="1143000" cy="1143000"/>
          </a:xfrm>
        </p:grpSpPr>
        <p:sp>
          <p:nvSpPr>
            <p:cNvPr id="15" name="Freeform: Shape 14">
              <a:extLst>
                <a:ext uri="{FF2B5EF4-FFF2-40B4-BE49-F238E27FC236}">
                  <a16:creationId xmlns:a16="http://schemas.microsoft.com/office/drawing/2014/main" id="{B702DDB0-C6BD-4E26-ADC0-39AFEE320623}"/>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56D0728-5316-4D47-B92A-2220D6698E89}"/>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grpSp>
        <p:nvGrpSpPr>
          <p:cNvPr id="17" name="Group 16">
            <a:extLst>
              <a:ext uri="{FF2B5EF4-FFF2-40B4-BE49-F238E27FC236}">
                <a16:creationId xmlns:a16="http://schemas.microsoft.com/office/drawing/2014/main" id="{53D549B1-A476-4E11-9B86-1E543C49C3AA}"/>
              </a:ext>
              <a:ext uri="{C183D7F6-B498-43B3-948B-1728B52AA6E4}">
                <adec:decorative xmlns:adec="http://schemas.microsoft.com/office/drawing/2017/decorative" val="1"/>
              </a:ext>
            </a:extLst>
          </p:cNvPr>
          <p:cNvGrpSpPr/>
          <p:nvPr/>
        </p:nvGrpSpPr>
        <p:grpSpPr>
          <a:xfrm>
            <a:off x="5384800" y="1628775"/>
            <a:ext cx="637309" cy="671079"/>
            <a:chOff x="0" y="0"/>
            <a:chExt cx="1143000" cy="1143000"/>
          </a:xfrm>
        </p:grpSpPr>
        <p:sp>
          <p:nvSpPr>
            <p:cNvPr id="18" name="Freeform: Shape 17">
              <a:extLst>
                <a:ext uri="{FF2B5EF4-FFF2-40B4-BE49-F238E27FC236}">
                  <a16:creationId xmlns:a16="http://schemas.microsoft.com/office/drawing/2014/main" id="{4BB32ADC-60FB-49F2-8BFD-8AD6C686000D}"/>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F3FD028-2956-4829-8FF5-5BFB0F52111A}"/>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sp>
        <p:nvSpPr>
          <p:cNvPr id="3" name="Footer Placeholder 1">
            <a:extLst>
              <a:ext uri="{FF2B5EF4-FFF2-40B4-BE49-F238E27FC236}">
                <a16:creationId xmlns:a16="http://schemas.microsoft.com/office/drawing/2014/main" id="{D15A13AA-FC92-BEF7-1541-12B2AC9042FC}"/>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4045257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3"/>
                </a:solidFill>
              </a:rPr>
              <a:t>Important</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548380" cy="4356097"/>
          </a:xfrm>
        </p:spPr>
        <p:txBody>
          <a:bodyPr vert="horz" wrap="square" lIns="0" tIns="0" rIns="0" bIns="0" rtlCol="0" anchor="t" anchorCtr="0">
            <a:noAutofit/>
          </a:bodyPr>
          <a:lstStyle/>
          <a:p>
            <a:pPr lvl="3">
              <a:lnSpc>
                <a:spcPct val="115000"/>
              </a:lnSpc>
              <a:spcAft>
                <a:spcPts val="1000"/>
              </a:spcAft>
            </a:pPr>
            <a:r>
              <a:rPr lang="fr-FR" sz="2400" b="0">
                <a:latin typeface="Arial" panose="020B0604020202020204" pitchFamily="34" charset="0"/>
                <a:cs typeface="Times New Roman" panose="02020603050405020304" pitchFamily="18" charset="0"/>
              </a:rPr>
              <a:t>Dans le cadre du modèle médical, les personnes en situation de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handicap sont privées de leur autonomie corporelle et subissent des interventions médicales </a:t>
            </a:r>
            <a:r>
              <a:rPr lang="fr-FR" sz="2400" b="1">
                <a:solidFill>
                  <a:schemeClr val="tx2"/>
                </a:solidFill>
                <a:latin typeface="Arial" panose="020B0604020202020204" pitchFamily="34" charset="0"/>
                <a:cs typeface="Times New Roman" panose="02020603050405020304" pitchFamily="18" charset="0"/>
              </a:rPr>
              <a:t>sans leur consentement et sans avoir accès à des informations claires et accessibles</a:t>
            </a:r>
            <a:r>
              <a:rPr lang="fr-FR" sz="2400" b="1">
                <a:latin typeface="Arial" panose="020B0604020202020204" pitchFamily="34" charset="0"/>
                <a:cs typeface="Times New Roman" panose="02020603050405020304" pitchFamily="18" charset="0"/>
              </a:rPr>
              <a:t>.</a:t>
            </a:r>
            <a:endParaRPr lang="en-GB" sz="2400" b="1">
              <a:latin typeface="Arial" panose="020B0604020202020204" pitchFamily="34" charset="0"/>
              <a:cs typeface="Times New Roman" panose="02020603050405020304" pitchFamily="18" charset="0"/>
            </a:endParaRPr>
          </a:p>
        </p:txBody>
      </p:sp>
      <p:grpSp>
        <p:nvGrpSpPr>
          <p:cNvPr id="2" name="Group 1">
            <a:extLst>
              <a:ext uri="{FF2B5EF4-FFF2-40B4-BE49-F238E27FC236}">
                <a16:creationId xmlns:a16="http://schemas.microsoft.com/office/drawing/2014/main" id="{1E729932-682D-216A-90C9-336A76FE2831}"/>
              </a:ext>
              <a:ext uri="{C183D7F6-B498-43B3-948B-1728B52AA6E4}">
                <adec:decorative xmlns:adec="http://schemas.microsoft.com/office/drawing/2017/decorative" val="1"/>
              </a:ext>
            </a:extLst>
          </p:cNvPr>
          <p:cNvGrpSpPr>
            <a:grpSpLocks noChangeAspect="1"/>
          </p:cNvGrpSpPr>
          <p:nvPr/>
        </p:nvGrpSpPr>
        <p:grpSpPr>
          <a:xfrm>
            <a:off x="371475" y="368300"/>
            <a:ext cx="1072314" cy="1072314"/>
            <a:chOff x="5676900" y="3009900"/>
            <a:chExt cx="1143000" cy="1143000"/>
          </a:xfrm>
        </p:grpSpPr>
        <p:sp>
          <p:nvSpPr>
            <p:cNvPr id="11" name="Freeform: Shape 10">
              <a:extLst>
                <a:ext uri="{FF2B5EF4-FFF2-40B4-BE49-F238E27FC236}">
                  <a16:creationId xmlns:a16="http://schemas.microsoft.com/office/drawing/2014/main" id="{AA61E21A-5038-D442-4790-B337F280D6B2}"/>
                </a:ext>
              </a:extLst>
            </p:cNvPr>
            <p:cNvSpPr/>
            <p:nvPr/>
          </p:nvSpPr>
          <p:spPr>
            <a:xfrm>
              <a:off x="5676900" y="30099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3"/>
            </a:solidFill>
            <a:ln w="9525" cap="flat">
              <a:noFill/>
              <a:prstDash val="solid"/>
              <a:miter/>
            </a:ln>
          </p:spPr>
          <p:txBody>
            <a:bodyPr rtlCol="0" anchor="ctr"/>
            <a:lstStyle/>
            <a:p>
              <a:endParaRPr lang="en-GB"/>
            </a:p>
          </p:txBody>
        </p:sp>
        <p:grpSp>
          <p:nvGrpSpPr>
            <p:cNvPr id="12" name="Graphic 100">
              <a:extLst>
                <a:ext uri="{FF2B5EF4-FFF2-40B4-BE49-F238E27FC236}">
                  <a16:creationId xmlns:a16="http://schemas.microsoft.com/office/drawing/2014/main" id="{9D11714A-7522-0221-0D9A-201FD7F64F5F}"/>
                </a:ext>
              </a:extLst>
            </p:cNvPr>
            <p:cNvGrpSpPr/>
            <p:nvPr/>
          </p:nvGrpSpPr>
          <p:grpSpPr>
            <a:xfrm>
              <a:off x="6131718" y="3225165"/>
              <a:ext cx="224408" cy="735425"/>
              <a:chOff x="6131718" y="3225165"/>
              <a:chExt cx="224408" cy="735425"/>
            </a:xfrm>
            <a:solidFill>
              <a:srgbClr val="000000"/>
            </a:solidFill>
          </p:grpSpPr>
          <p:sp>
            <p:nvSpPr>
              <p:cNvPr id="13" name="Freeform: Shape 12">
                <a:extLst>
                  <a:ext uri="{FF2B5EF4-FFF2-40B4-BE49-F238E27FC236}">
                    <a16:creationId xmlns:a16="http://schemas.microsoft.com/office/drawing/2014/main" id="{C7D40579-EDDF-8FC6-251F-F2C676FF8F52}"/>
                  </a:ext>
                </a:extLst>
              </p:cNvPr>
              <p:cNvSpPr/>
              <p:nvPr/>
            </p:nvSpPr>
            <p:spPr>
              <a:xfrm>
                <a:off x="6181153" y="3830478"/>
                <a:ext cx="130111" cy="130111"/>
              </a:xfrm>
              <a:custGeom>
                <a:avLst/>
                <a:gdLst>
                  <a:gd name="connsiteX0" fmla="*/ 65056 w 130111"/>
                  <a:gd name="connsiteY0" fmla="*/ 0 h 130111"/>
                  <a:gd name="connsiteX1" fmla="*/ 0 w 130111"/>
                  <a:gd name="connsiteY1" fmla="*/ 65056 h 130111"/>
                  <a:gd name="connsiteX2" fmla="*/ 65056 w 130111"/>
                  <a:gd name="connsiteY2" fmla="*/ 130111 h 130111"/>
                  <a:gd name="connsiteX3" fmla="*/ 130112 w 130111"/>
                  <a:gd name="connsiteY3" fmla="*/ 65056 h 130111"/>
                  <a:gd name="connsiteX4" fmla="*/ 65056 w 130111"/>
                  <a:gd name="connsiteY4" fmla="*/ 0 h 130111"/>
                  <a:gd name="connsiteX5" fmla="*/ 65056 w 130111"/>
                  <a:gd name="connsiteY5" fmla="*/ 110966 h 130111"/>
                  <a:gd name="connsiteX6" fmla="*/ 19050 w 130111"/>
                  <a:gd name="connsiteY6" fmla="*/ 64960 h 130111"/>
                  <a:gd name="connsiteX7" fmla="*/ 65056 w 130111"/>
                  <a:gd name="connsiteY7" fmla="*/ 18955 h 130111"/>
                  <a:gd name="connsiteX8" fmla="*/ 111062 w 130111"/>
                  <a:gd name="connsiteY8" fmla="*/ 64960 h 130111"/>
                  <a:gd name="connsiteX9" fmla="*/ 65056 w 130111"/>
                  <a:gd name="connsiteY9" fmla="*/ 110966 h 13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11" h="130111">
                    <a:moveTo>
                      <a:pt x="65056" y="0"/>
                    </a:moveTo>
                    <a:cubicBezTo>
                      <a:pt x="29242" y="0"/>
                      <a:pt x="0" y="29146"/>
                      <a:pt x="0" y="65056"/>
                    </a:cubicBezTo>
                    <a:cubicBezTo>
                      <a:pt x="0" y="100965"/>
                      <a:pt x="29147" y="130111"/>
                      <a:pt x="65056" y="130111"/>
                    </a:cubicBezTo>
                    <a:cubicBezTo>
                      <a:pt x="100965" y="130111"/>
                      <a:pt x="130112" y="100965"/>
                      <a:pt x="130112" y="65056"/>
                    </a:cubicBezTo>
                    <a:cubicBezTo>
                      <a:pt x="130112" y="29146"/>
                      <a:pt x="100870" y="0"/>
                      <a:pt x="65056" y="0"/>
                    </a:cubicBezTo>
                    <a:close/>
                    <a:moveTo>
                      <a:pt x="65056" y="110966"/>
                    </a:moveTo>
                    <a:cubicBezTo>
                      <a:pt x="39719" y="110966"/>
                      <a:pt x="19050" y="90392"/>
                      <a:pt x="19050" y="64960"/>
                    </a:cubicBezTo>
                    <a:cubicBezTo>
                      <a:pt x="19050" y="39529"/>
                      <a:pt x="39624" y="18955"/>
                      <a:pt x="65056" y="18955"/>
                    </a:cubicBezTo>
                    <a:cubicBezTo>
                      <a:pt x="90488" y="18955"/>
                      <a:pt x="111062" y="39529"/>
                      <a:pt x="111062" y="64960"/>
                    </a:cubicBezTo>
                    <a:cubicBezTo>
                      <a:pt x="111062" y="90392"/>
                      <a:pt x="90392" y="110966"/>
                      <a:pt x="65056" y="110966"/>
                    </a:cubicBezTo>
                    <a:close/>
                  </a:path>
                </a:pathLst>
              </a:custGeom>
              <a:solidFill>
                <a:schemeClr val="bg1"/>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A3E2CB7-0B54-7924-5E2B-5313E3B15EF7}"/>
                  </a:ext>
                </a:extLst>
              </p:cNvPr>
              <p:cNvSpPr/>
              <p:nvPr/>
            </p:nvSpPr>
            <p:spPr>
              <a:xfrm>
                <a:off x="6131718" y="3225165"/>
                <a:ext cx="224408" cy="541210"/>
              </a:xfrm>
              <a:custGeom>
                <a:avLst/>
                <a:gdLst>
                  <a:gd name="connsiteX0" fmla="*/ 59531 w 224408"/>
                  <a:gd name="connsiteY0" fmla="*/ 541211 h 541210"/>
                  <a:gd name="connsiteX1" fmla="*/ 164783 w 224408"/>
                  <a:gd name="connsiteY1" fmla="*/ 541211 h 541210"/>
                  <a:gd name="connsiteX2" fmla="*/ 174308 w 224408"/>
                  <a:gd name="connsiteY2" fmla="*/ 532638 h 541210"/>
                  <a:gd name="connsiteX3" fmla="*/ 224409 w 224408"/>
                  <a:gd name="connsiteY3" fmla="*/ 24289 h 541210"/>
                  <a:gd name="connsiteX4" fmla="*/ 200120 w 224408"/>
                  <a:gd name="connsiteY4" fmla="*/ 0 h 541210"/>
                  <a:gd name="connsiteX5" fmla="*/ 24289 w 224408"/>
                  <a:gd name="connsiteY5" fmla="*/ 0 h 541210"/>
                  <a:gd name="connsiteX6" fmla="*/ 0 w 224408"/>
                  <a:gd name="connsiteY6" fmla="*/ 25241 h 541210"/>
                  <a:gd name="connsiteX7" fmla="*/ 50006 w 224408"/>
                  <a:gd name="connsiteY7" fmla="*/ 532638 h 541210"/>
                  <a:gd name="connsiteX8" fmla="*/ 59531 w 224408"/>
                  <a:gd name="connsiteY8" fmla="*/ 541211 h 541210"/>
                  <a:gd name="connsiteX9" fmla="*/ 24289 w 224408"/>
                  <a:gd name="connsiteY9" fmla="*/ 18955 h 541210"/>
                  <a:gd name="connsiteX10" fmla="*/ 200025 w 224408"/>
                  <a:gd name="connsiteY10" fmla="*/ 18955 h 541210"/>
                  <a:gd name="connsiteX11" fmla="*/ 205359 w 224408"/>
                  <a:gd name="connsiteY11" fmla="*/ 23336 h 541210"/>
                  <a:gd name="connsiteX12" fmla="*/ 156210 w 224408"/>
                  <a:gd name="connsiteY12" fmla="*/ 522160 h 541210"/>
                  <a:gd name="connsiteX13" fmla="*/ 68104 w 224408"/>
                  <a:gd name="connsiteY13" fmla="*/ 522160 h 541210"/>
                  <a:gd name="connsiteX14" fmla="*/ 18955 w 224408"/>
                  <a:gd name="connsiteY14" fmla="*/ 24193 h 541210"/>
                  <a:gd name="connsiteX15" fmla="*/ 24289 w 224408"/>
                  <a:gd name="connsiteY15" fmla="*/ 18955 h 541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408" h="541210">
                    <a:moveTo>
                      <a:pt x="59531" y="541211"/>
                    </a:moveTo>
                    <a:lnTo>
                      <a:pt x="164783" y="541211"/>
                    </a:lnTo>
                    <a:cubicBezTo>
                      <a:pt x="169640" y="541211"/>
                      <a:pt x="173736" y="537496"/>
                      <a:pt x="174308" y="532638"/>
                    </a:cubicBezTo>
                    <a:lnTo>
                      <a:pt x="224409" y="24289"/>
                    </a:lnTo>
                    <a:cubicBezTo>
                      <a:pt x="224409" y="10858"/>
                      <a:pt x="213455" y="0"/>
                      <a:pt x="200120" y="0"/>
                    </a:cubicBezTo>
                    <a:lnTo>
                      <a:pt x="24289" y="0"/>
                    </a:lnTo>
                    <a:cubicBezTo>
                      <a:pt x="10858" y="0"/>
                      <a:pt x="0" y="10954"/>
                      <a:pt x="0" y="25241"/>
                    </a:cubicBezTo>
                    <a:lnTo>
                      <a:pt x="50006" y="532638"/>
                    </a:lnTo>
                    <a:cubicBezTo>
                      <a:pt x="50482" y="537496"/>
                      <a:pt x="54578" y="541211"/>
                      <a:pt x="59531" y="541211"/>
                    </a:cubicBezTo>
                    <a:close/>
                    <a:moveTo>
                      <a:pt x="24289" y="18955"/>
                    </a:moveTo>
                    <a:lnTo>
                      <a:pt x="200025" y="18955"/>
                    </a:lnTo>
                    <a:cubicBezTo>
                      <a:pt x="202978" y="18955"/>
                      <a:pt x="205264" y="21336"/>
                      <a:pt x="205359" y="23336"/>
                    </a:cubicBezTo>
                    <a:lnTo>
                      <a:pt x="156210" y="522160"/>
                    </a:lnTo>
                    <a:lnTo>
                      <a:pt x="68104" y="522160"/>
                    </a:lnTo>
                    <a:lnTo>
                      <a:pt x="18955" y="24193"/>
                    </a:lnTo>
                    <a:cubicBezTo>
                      <a:pt x="18955" y="21431"/>
                      <a:pt x="21431" y="18955"/>
                      <a:pt x="24289" y="18955"/>
                    </a:cubicBezTo>
                    <a:close/>
                  </a:path>
                </a:pathLst>
              </a:custGeom>
              <a:solidFill>
                <a:schemeClr val="bg1"/>
              </a:solidFill>
              <a:ln w="9525" cap="flat">
                <a:noFill/>
                <a:prstDash val="solid"/>
                <a:miter/>
              </a:ln>
            </p:spPr>
            <p:txBody>
              <a:bodyPr rtlCol="0" anchor="ctr"/>
              <a:lstStyle/>
              <a:p>
                <a:endParaRPr lang="en-GB"/>
              </a:p>
            </p:txBody>
          </p:sp>
        </p:grpSp>
      </p:grpSp>
      <p:sp>
        <p:nvSpPr>
          <p:cNvPr id="3" name="Footer Placeholder 4">
            <a:extLst>
              <a:ext uri="{FF2B5EF4-FFF2-40B4-BE49-F238E27FC236}">
                <a16:creationId xmlns:a16="http://schemas.microsoft.com/office/drawing/2014/main" id="{63C3B3C6-C794-E1EF-7B7A-6A305B08588D}"/>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346577874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D6273-637A-6A48-D6BB-AA04703EAEDF}"/>
              </a:ext>
            </a:extLst>
          </p:cNvPr>
          <p:cNvSpPr>
            <a:spLocks noGrp="1"/>
          </p:cNvSpPr>
          <p:nvPr>
            <p:ph type="title"/>
          </p:nvPr>
        </p:nvSpPr>
        <p:spPr>
          <a:xfrm>
            <a:off x="371475" y="1990623"/>
            <a:ext cx="10712837" cy="2305050"/>
          </a:xfrm>
        </p:spPr>
        <p:txBody>
          <a:bodyPr/>
          <a:lstStyle/>
          <a:p>
            <a:r>
              <a:rPr lang="en-GB" sz="5400"/>
              <a:t>Jeu de </a:t>
            </a:r>
            <a:r>
              <a:rPr lang="en-GB" sz="5400" err="1"/>
              <a:t>rôle</a:t>
            </a:r>
            <a:r>
              <a:rPr lang="en-GB" sz="5400"/>
              <a:t>: </a:t>
            </a:r>
            <a:br>
              <a:rPr lang="en-GB" sz="5400"/>
            </a:br>
            <a:r>
              <a:rPr lang="fr-FR" sz="5400" b="0"/>
              <a:t>la communication avec </a:t>
            </a:r>
            <a:br>
              <a:rPr lang="fr-FR" sz="5400" b="0"/>
            </a:br>
            <a:r>
              <a:rPr lang="fr-FR" sz="5400" b="0"/>
              <a:t>les client-e-s</a:t>
            </a:r>
            <a:endParaRPr lang="en-GB" sz="5400" b="0"/>
          </a:p>
        </p:txBody>
      </p:sp>
      <p:sp>
        <p:nvSpPr>
          <p:cNvPr id="3" name="Footer Placeholder 1">
            <a:extLst>
              <a:ext uri="{FF2B5EF4-FFF2-40B4-BE49-F238E27FC236}">
                <a16:creationId xmlns:a16="http://schemas.microsoft.com/office/drawing/2014/main" id="{D2E32B8F-C571-7236-935A-2C6C2AC555BE}"/>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71251953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D6273-637A-6A48-D6BB-AA04703EAEDF}"/>
              </a:ext>
            </a:extLst>
          </p:cNvPr>
          <p:cNvSpPr>
            <a:spLocks noGrp="1"/>
          </p:cNvSpPr>
          <p:nvPr>
            <p:ph type="title"/>
          </p:nvPr>
        </p:nvSpPr>
        <p:spPr>
          <a:xfrm>
            <a:off x="371473" y="375130"/>
            <a:ext cx="11449050" cy="643441"/>
          </a:xfrm>
        </p:spPr>
        <p:txBody>
          <a:bodyPr/>
          <a:lstStyle/>
          <a:p>
            <a:r>
              <a:rPr lang="fr-FR"/>
              <a:t>Instructions pour le jeu de rôle</a:t>
            </a:r>
            <a:endParaRPr lang="en-GB"/>
          </a:p>
        </p:txBody>
      </p:sp>
      <p:sp>
        <p:nvSpPr>
          <p:cNvPr id="4" name="Content Placeholder 3">
            <a:extLst>
              <a:ext uri="{FF2B5EF4-FFF2-40B4-BE49-F238E27FC236}">
                <a16:creationId xmlns:a16="http://schemas.microsoft.com/office/drawing/2014/main" id="{EC038A2E-F42B-F11A-97C0-973E3E7A626B}"/>
              </a:ext>
            </a:extLst>
          </p:cNvPr>
          <p:cNvSpPr>
            <a:spLocks noGrp="1"/>
          </p:cNvSpPr>
          <p:nvPr>
            <p:ph sz="quarter" idx="12"/>
          </p:nvPr>
        </p:nvSpPr>
        <p:spPr>
          <a:xfrm>
            <a:off x="371475" y="1412875"/>
            <a:ext cx="11449050" cy="4514125"/>
          </a:xfrm>
        </p:spPr>
        <p:txBody>
          <a:bodyPr/>
          <a:lstStyle/>
          <a:p>
            <a:pPr lvl="2">
              <a:tabLst>
                <a:tab pos="228600" algn="l"/>
                <a:tab pos="457200" algn="l"/>
              </a:tabLst>
            </a:pPr>
            <a:r>
              <a:rPr lang="fr-FR" sz="2400">
                <a:solidFill>
                  <a:schemeClr val="accent3"/>
                </a:solidFill>
              </a:rPr>
              <a:t>Chaque groupe doit sélectionner </a:t>
            </a:r>
            <a:r>
              <a:rPr lang="fr-FR" sz="2400" b="1">
                <a:solidFill>
                  <a:schemeClr val="accent3"/>
                </a:solidFill>
              </a:rPr>
              <a:t>un</a:t>
            </a:r>
            <a:r>
              <a:rPr lang="fr-FR" sz="2400">
                <a:solidFill>
                  <a:schemeClr val="accent3"/>
                </a:solidFill>
              </a:rPr>
              <a:t> membre de l'équipe qui jouera </a:t>
            </a:r>
            <a:br>
              <a:rPr lang="fr-FR" sz="2400">
                <a:solidFill>
                  <a:schemeClr val="accent3"/>
                </a:solidFill>
              </a:rPr>
            </a:br>
            <a:r>
              <a:rPr lang="fr-FR" sz="2400">
                <a:solidFill>
                  <a:schemeClr val="accent3"/>
                </a:solidFill>
              </a:rPr>
              <a:t>le rôle du </a:t>
            </a:r>
            <a:r>
              <a:rPr lang="fr-FR" sz="2400" b="1">
                <a:solidFill>
                  <a:schemeClr val="accent3"/>
                </a:solidFill>
              </a:rPr>
              <a:t>prestataire de soins </a:t>
            </a:r>
            <a:r>
              <a:rPr lang="fr-FR" sz="2400">
                <a:solidFill>
                  <a:schemeClr val="accent3"/>
                </a:solidFill>
              </a:rPr>
              <a:t>et </a:t>
            </a:r>
            <a:r>
              <a:rPr lang="fr-FR" sz="2400" b="1">
                <a:solidFill>
                  <a:schemeClr val="accent3"/>
                </a:solidFill>
              </a:rPr>
              <a:t>un autre </a:t>
            </a:r>
            <a:r>
              <a:rPr lang="fr-FR" sz="2400">
                <a:solidFill>
                  <a:schemeClr val="accent3"/>
                </a:solidFill>
              </a:rPr>
              <a:t>qui jouera le rôle d’</a:t>
            </a:r>
            <a:r>
              <a:rPr lang="fr-FR" sz="2400" err="1">
                <a:solidFill>
                  <a:schemeClr val="accent3"/>
                </a:solidFill>
              </a:rPr>
              <a:t>un-e</a:t>
            </a:r>
            <a:r>
              <a:rPr lang="fr-FR" sz="2400">
                <a:solidFill>
                  <a:schemeClr val="accent3"/>
                </a:solidFill>
              </a:rPr>
              <a:t> </a:t>
            </a:r>
            <a:br>
              <a:rPr lang="fr-FR" sz="2400">
                <a:solidFill>
                  <a:schemeClr val="accent3"/>
                </a:solidFill>
              </a:rPr>
            </a:br>
            <a:r>
              <a:rPr lang="fr-FR" sz="2400" b="1" err="1">
                <a:solidFill>
                  <a:schemeClr val="accent3"/>
                </a:solidFill>
              </a:rPr>
              <a:t>client-e</a:t>
            </a:r>
            <a:r>
              <a:rPr lang="fr-FR" sz="2400">
                <a:solidFill>
                  <a:schemeClr val="accent3"/>
                </a:solidFill>
              </a:rPr>
              <a:t> présentant le type de déficience qui lui a été attribué </a:t>
            </a:r>
            <a:br>
              <a:rPr lang="fr-FR" sz="2400">
                <a:solidFill>
                  <a:schemeClr val="accent3"/>
                </a:solidFill>
              </a:rPr>
            </a:br>
            <a:r>
              <a:rPr lang="fr-FR" sz="2400">
                <a:solidFill>
                  <a:schemeClr val="accent3"/>
                </a:solidFill>
              </a:rPr>
              <a:t>(intellectuelle, auditive ou visuelle). </a:t>
            </a:r>
            <a:r>
              <a:rPr lang="en-GB" sz="2400" b="1"/>
              <a:t>Le scenario:</a:t>
            </a:r>
          </a:p>
          <a:p>
            <a:endParaRPr lang="en-GB" sz="2400"/>
          </a:p>
        </p:txBody>
      </p:sp>
      <p:sp>
        <p:nvSpPr>
          <p:cNvPr id="3" name="TextBox 2" descr="La cliente se présente dans un centre de santé reproductive pour avoir accès à une contraception. Elle est accompagnée dans la salle de consultation et le prestataire de service arrive. Le prestataire de soins sait déjà que la cliente est là pour obtenir une méthode de contraception ; il doit utiliser différentes techniques de communication (qui sont adaptées aux besoins de la cliente) pour expliquer les différentes options disponibles et leurs bénéfices/risques à la cliente. &#10;">
            <a:extLst>
              <a:ext uri="{FF2B5EF4-FFF2-40B4-BE49-F238E27FC236}">
                <a16:creationId xmlns:a16="http://schemas.microsoft.com/office/drawing/2014/main" id="{489FEB56-9611-2A20-ED05-E0A68A411D7D}"/>
              </a:ext>
            </a:extLst>
          </p:cNvPr>
          <p:cNvSpPr txBox="1"/>
          <p:nvPr/>
        </p:nvSpPr>
        <p:spPr>
          <a:xfrm>
            <a:off x="371473" y="3036036"/>
            <a:ext cx="11449050" cy="2948839"/>
          </a:xfrm>
          <a:prstGeom prst="rect">
            <a:avLst/>
          </a:prstGeom>
          <a:solidFill>
            <a:schemeClr val="accent3"/>
          </a:solidFill>
        </p:spPr>
        <p:txBody>
          <a:bodyPr wrap="square" lIns="180000" tIns="180000" rIns="180000" bIns="180000" rtlCol="0">
            <a:spAutoFit/>
          </a:bodyPr>
          <a:lstStyle/>
          <a:p>
            <a:r>
              <a:rPr lang="fr-FR" sz="2400" b="0">
                <a:solidFill>
                  <a:schemeClr val="bg1"/>
                </a:solidFill>
                <a:effectLst/>
                <a:latin typeface="Arial" panose="020B0604020202020204" pitchFamily="34" charset="0"/>
                <a:ea typeface="Arial" panose="020B0604020202020204" pitchFamily="34" charset="0"/>
              </a:rPr>
              <a:t>La cliente se présente dans un centre de santé reproductive pour </a:t>
            </a:r>
            <a:br>
              <a:rPr lang="fr-FR" sz="2400" b="0">
                <a:solidFill>
                  <a:schemeClr val="bg1"/>
                </a:solidFill>
                <a:effectLst/>
                <a:latin typeface="Arial" panose="020B0604020202020204" pitchFamily="34" charset="0"/>
                <a:ea typeface="Arial" panose="020B0604020202020204" pitchFamily="34" charset="0"/>
              </a:rPr>
            </a:br>
            <a:r>
              <a:rPr lang="fr-FR" sz="2400" b="0">
                <a:solidFill>
                  <a:schemeClr val="bg1"/>
                </a:solidFill>
                <a:effectLst/>
                <a:latin typeface="Arial" panose="020B0604020202020204" pitchFamily="34" charset="0"/>
                <a:ea typeface="Arial" panose="020B0604020202020204" pitchFamily="34" charset="0"/>
              </a:rPr>
              <a:t>avoir accès à une contraception. Elle est accompagnée dans la salle </a:t>
            </a:r>
          </a:p>
          <a:p>
            <a:r>
              <a:rPr lang="fr-FR" sz="2400" b="0">
                <a:solidFill>
                  <a:schemeClr val="bg1"/>
                </a:solidFill>
                <a:effectLst/>
                <a:latin typeface="Arial" panose="020B0604020202020204" pitchFamily="34" charset="0"/>
                <a:ea typeface="Arial" panose="020B0604020202020204" pitchFamily="34" charset="0"/>
              </a:rPr>
              <a:t>de consultation et le prestataire de service arrive. Le prestataire de </a:t>
            </a:r>
            <a:br>
              <a:rPr lang="fr-FR" sz="2400" b="0">
                <a:solidFill>
                  <a:schemeClr val="bg1"/>
                </a:solidFill>
                <a:effectLst/>
                <a:latin typeface="Arial" panose="020B0604020202020204" pitchFamily="34" charset="0"/>
                <a:ea typeface="Arial" panose="020B0604020202020204" pitchFamily="34" charset="0"/>
              </a:rPr>
            </a:br>
            <a:r>
              <a:rPr lang="fr-FR" sz="2400" b="0">
                <a:solidFill>
                  <a:schemeClr val="bg1"/>
                </a:solidFill>
                <a:effectLst/>
                <a:latin typeface="Arial" panose="020B0604020202020204" pitchFamily="34" charset="0"/>
                <a:ea typeface="Arial" panose="020B0604020202020204" pitchFamily="34" charset="0"/>
              </a:rPr>
              <a:t>soins sait déjà que la cliente est là pour obtenir une méthode de </a:t>
            </a:r>
            <a:br>
              <a:rPr lang="fr-FR" sz="2400" b="0">
                <a:solidFill>
                  <a:schemeClr val="bg1"/>
                </a:solidFill>
                <a:effectLst/>
                <a:latin typeface="Arial" panose="020B0604020202020204" pitchFamily="34" charset="0"/>
                <a:ea typeface="Arial" panose="020B0604020202020204" pitchFamily="34" charset="0"/>
              </a:rPr>
            </a:br>
            <a:r>
              <a:rPr lang="fr-FR" sz="2400" b="0">
                <a:solidFill>
                  <a:schemeClr val="bg1"/>
                </a:solidFill>
                <a:effectLst/>
                <a:latin typeface="Arial" panose="020B0604020202020204" pitchFamily="34" charset="0"/>
                <a:ea typeface="Arial" panose="020B0604020202020204" pitchFamily="34" charset="0"/>
              </a:rPr>
              <a:t>contraception ;  il doit utiliser différentes techniques de communication </a:t>
            </a:r>
            <a:br>
              <a:rPr lang="fr-FR" sz="2400" b="0">
                <a:solidFill>
                  <a:schemeClr val="bg1"/>
                </a:solidFill>
                <a:effectLst/>
                <a:latin typeface="Arial" panose="020B0604020202020204" pitchFamily="34" charset="0"/>
                <a:ea typeface="Arial" panose="020B0604020202020204" pitchFamily="34" charset="0"/>
              </a:rPr>
            </a:br>
            <a:r>
              <a:rPr lang="fr-FR" sz="2400" b="0">
                <a:solidFill>
                  <a:schemeClr val="bg1"/>
                </a:solidFill>
                <a:effectLst/>
                <a:latin typeface="Arial" panose="020B0604020202020204" pitchFamily="34" charset="0"/>
                <a:ea typeface="Arial" panose="020B0604020202020204" pitchFamily="34" charset="0"/>
              </a:rPr>
              <a:t>(qui sont adaptées aux besoins de la cliente) pour expliquer les </a:t>
            </a:r>
            <a:br>
              <a:rPr lang="fr-FR" sz="2400" b="0">
                <a:solidFill>
                  <a:schemeClr val="bg1"/>
                </a:solidFill>
                <a:effectLst/>
                <a:latin typeface="Arial" panose="020B0604020202020204" pitchFamily="34" charset="0"/>
                <a:ea typeface="Arial" panose="020B0604020202020204" pitchFamily="34" charset="0"/>
              </a:rPr>
            </a:br>
            <a:r>
              <a:rPr lang="fr-FR" sz="2400" b="0">
                <a:solidFill>
                  <a:schemeClr val="bg1"/>
                </a:solidFill>
                <a:effectLst/>
                <a:latin typeface="Arial" panose="020B0604020202020204" pitchFamily="34" charset="0"/>
                <a:ea typeface="Arial" panose="020B0604020202020204" pitchFamily="34" charset="0"/>
              </a:rPr>
              <a:t>différentes options disponibles et leurs bénéfices/risques à la cliente. </a:t>
            </a:r>
            <a:endParaRPr lang="en-GB" sz="2400" b="0">
              <a:solidFill>
                <a:schemeClr val="bg1"/>
              </a:solidFill>
              <a:effectLst/>
              <a:latin typeface="Arial" panose="020B0604020202020204" pitchFamily="34" charset="0"/>
              <a:ea typeface="Arial" panose="020B0604020202020204" pitchFamily="34" charset="0"/>
            </a:endParaRPr>
          </a:p>
        </p:txBody>
      </p:sp>
      <p:sp>
        <p:nvSpPr>
          <p:cNvPr id="6" name="Footer Placeholder 1">
            <a:extLst>
              <a:ext uri="{FF2B5EF4-FFF2-40B4-BE49-F238E27FC236}">
                <a16:creationId xmlns:a16="http://schemas.microsoft.com/office/drawing/2014/main" id="{678086F8-6469-D95B-D82D-6A037E7FCEA1}"/>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82308376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BD109B8-96F0-DCCD-D46B-AA307160F06A}"/>
              </a:ext>
            </a:extLst>
          </p:cNvPr>
          <p:cNvSpPr>
            <a:spLocks noGrp="1"/>
          </p:cNvSpPr>
          <p:nvPr>
            <p:ph sz="quarter" idx="12"/>
          </p:nvPr>
        </p:nvSpPr>
        <p:spPr>
          <a:xfrm>
            <a:off x="371475" y="1628775"/>
            <a:ext cx="11298577" cy="3116207"/>
          </a:xfrm>
        </p:spPr>
        <p:txBody>
          <a:bodyPr/>
          <a:lstStyle/>
          <a:p>
            <a:pPr lvl="3">
              <a:lnSpc>
                <a:spcPct val="105000"/>
              </a:lnSpc>
              <a:spcAft>
                <a:spcPts val="1000"/>
              </a:spcAft>
              <a:tabLst>
                <a:tab pos="228600" algn="l"/>
                <a:tab pos="457200" algn="l"/>
              </a:tabLst>
              <a:defRPr/>
            </a:pPr>
            <a:r>
              <a:rPr lang="fr-FR" sz="2400">
                <a:solidFill>
                  <a:schemeClr val="accent3"/>
                </a:solidFill>
                <a:latin typeface="Arial" panose="020B0604020202020204" pitchFamily="34" charset="0"/>
                <a:cs typeface="Times New Roman" panose="02020603050405020304" pitchFamily="18" charset="0"/>
              </a:rPr>
              <a:t>Chaque groupe disposera de </a:t>
            </a:r>
            <a:r>
              <a:rPr lang="fr-FR" sz="2400" b="1">
                <a:solidFill>
                  <a:schemeClr val="accent3"/>
                </a:solidFill>
                <a:latin typeface="Arial" panose="020B0604020202020204" pitchFamily="34" charset="0"/>
                <a:cs typeface="Times New Roman" panose="02020603050405020304" pitchFamily="18" charset="0"/>
              </a:rPr>
              <a:t>25 minutes </a:t>
            </a:r>
            <a:r>
              <a:rPr lang="fr-FR" sz="2400">
                <a:solidFill>
                  <a:schemeClr val="accent3"/>
                </a:solidFill>
                <a:latin typeface="Arial" panose="020B0604020202020204" pitchFamily="34" charset="0"/>
                <a:cs typeface="Times New Roman" panose="02020603050405020304" pitchFamily="18" charset="0"/>
              </a:rPr>
              <a:t>pour passer en revue les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outils qui lui ont été remis. </a:t>
            </a:r>
          </a:p>
          <a:p>
            <a:pPr lvl="3">
              <a:lnSpc>
                <a:spcPct val="105000"/>
              </a:lnSpc>
              <a:spcAft>
                <a:spcPts val="1000"/>
              </a:spcAft>
              <a:tabLst>
                <a:tab pos="228600" algn="l"/>
                <a:tab pos="457200" algn="l"/>
              </a:tabLst>
              <a:defRPr/>
            </a:pPr>
            <a:r>
              <a:rPr lang="fr-FR" sz="2400">
                <a:solidFill>
                  <a:schemeClr val="accent3"/>
                </a:solidFill>
                <a:latin typeface="Arial" panose="020B0604020202020204" pitchFamily="34" charset="0"/>
                <a:cs typeface="Times New Roman" panose="02020603050405020304" pitchFamily="18" charset="0"/>
              </a:rPr>
              <a:t>Chaque membre du groupe devra aider à préparer les participants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qui joueront le jeu de rôle. </a:t>
            </a:r>
          </a:p>
          <a:p>
            <a:pPr lvl="3">
              <a:lnSpc>
                <a:spcPct val="105000"/>
              </a:lnSpc>
              <a:spcAft>
                <a:spcPts val="1000"/>
              </a:spcAft>
              <a:tabLst>
                <a:tab pos="228600" algn="l"/>
                <a:tab pos="457200" algn="l"/>
              </a:tabLst>
              <a:defRPr/>
            </a:pPr>
            <a:r>
              <a:rPr lang="fr-FR" sz="2400">
                <a:solidFill>
                  <a:schemeClr val="accent3"/>
                </a:solidFill>
                <a:latin typeface="Arial" panose="020B0604020202020204" pitchFamily="34" charset="0"/>
                <a:cs typeface="Times New Roman" panose="02020603050405020304" pitchFamily="18" charset="0"/>
              </a:rPr>
              <a:t>Pour préparer le jeu de rôle, pensez au type de handicap qui vous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a été attribué pendant que vous passez en revue les outils. Notez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toutes les méthodes qu'un prestataire de soins de santé pourrait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utiliser pour communiquer des informations à </a:t>
            </a:r>
            <a:r>
              <a:rPr lang="fr-FR" sz="2400" err="1">
                <a:solidFill>
                  <a:schemeClr val="accent3"/>
                </a:solidFill>
                <a:latin typeface="Arial" panose="020B0604020202020204" pitchFamily="34" charset="0"/>
                <a:cs typeface="Times New Roman" panose="02020603050405020304" pitchFamily="18" charset="0"/>
              </a:rPr>
              <a:t>un-e</a:t>
            </a:r>
            <a:r>
              <a:rPr lang="fr-FR" sz="2400">
                <a:solidFill>
                  <a:schemeClr val="accent3"/>
                </a:solidFill>
                <a:latin typeface="Arial" panose="020B0604020202020204" pitchFamily="34" charset="0"/>
                <a:cs typeface="Times New Roman" panose="02020603050405020304" pitchFamily="18" charset="0"/>
              </a:rPr>
              <a:t> </a:t>
            </a:r>
            <a:r>
              <a:rPr lang="fr-FR" sz="2400" err="1">
                <a:solidFill>
                  <a:schemeClr val="accent3"/>
                </a:solidFill>
                <a:latin typeface="Arial" panose="020B0604020202020204" pitchFamily="34" charset="0"/>
                <a:cs typeface="Times New Roman" panose="02020603050405020304" pitchFamily="18" charset="0"/>
              </a:rPr>
              <a:t>client-e</a:t>
            </a:r>
            <a:r>
              <a:rPr lang="fr-FR" sz="2400">
                <a:solidFill>
                  <a:schemeClr val="accent3"/>
                </a:solidFill>
                <a:latin typeface="Arial" panose="020B0604020202020204" pitchFamily="34" charset="0"/>
                <a:cs typeface="Times New Roman" panose="02020603050405020304" pitchFamily="18" charset="0"/>
              </a:rPr>
              <a:t> présentant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le type de handicap qui vous a été attribué.</a:t>
            </a:r>
            <a:endParaRPr lang="en-GB" sz="2000">
              <a:effectLst/>
              <a:latin typeface="Arial" panose="020B0604020202020204" pitchFamily="34" charset="0"/>
              <a:ea typeface="Arial" panose="020B0604020202020204" pitchFamily="34" charset="0"/>
              <a:cs typeface="Arial" panose="020B0604020202020204" pitchFamily="34" charset="0"/>
            </a:endParaRPr>
          </a:p>
          <a:p>
            <a:endParaRPr lang="en-GB" sz="3200" b="0"/>
          </a:p>
        </p:txBody>
      </p:sp>
      <p:sp>
        <p:nvSpPr>
          <p:cNvPr id="3" name="Footer Placeholder 1">
            <a:extLst>
              <a:ext uri="{FF2B5EF4-FFF2-40B4-BE49-F238E27FC236}">
                <a16:creationId xmlns:a16="http://schemas.microsoft.com/office/drawing/2014/main" id="{62ADD1A9-54A5-5B40-71D9-E697D47A26C3}"/>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
        <p:nvSpPr>
          <p:cNvPr id="5" name="Title 1">
            <a:extLst>
              <a:ext uri="{FF2B5EF4-FFF2-40B4-BE49-F238E27FC236}">
                <a16:creationId xmlns:a16="http://schemas.microsoft.com/office/drawing/2014/main" id="{7FA6F71D-3C77-4EBB-44EA-4D6E8CB75067}"/>
              </a:ext>
            </a:extLst>
          </p:cNvPr>
          <p:cNvSpPr>
            <a:spLocks noGrp="1"/>
          </p:cNvSpPr>
          <p:nvPr>
            <p:ph type="title"/>
          </p:nvPr>
        </p:nvSpPr>
        <p:spPr>
          <a:xfrm>
            <a:off x="371473" y="375130"/>
            <a:ext cx="11449050" cy="643441"/>
          </a:xfrm>
        </p:spPr>
        <p:txBody>
          <a:bodyPr/>
          <a:lstStyle/>
          <a:p>
            <a:r>
              <a:rPr lang="fr-FR"/>
              <a:t>Instructions pour le jeu de rôle</a:t>
            </a:r>
            <a:endParaRPr lang="en-GB"/>
          </a:p>
        </p:txBody>
      </p:sp>
    </p:spTree>
    <p:extLst>
      <p:ext uri="{BB962C8B-B14F-4D97-AF65-F5344CB8AC3E}">
        <p14:creationId xmlns:p14="http://schemas.microsoft.com/office/powerpoint/2010/main" val="305752931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descr="Si vous jouez le rôle du client, vous devrez intégrer dans votre jeu de rôle la façon dont vous communiquerez (en fonction de votre handicap) d'une manière compatible avec le handicap du client et dans le respect de celui-ci. L'objectif du jeu de rôle n'est pas de divertir les participant-e-s, mais de mettre en pratique différentes techniques de communication. Il est essentiel que vous veilliez à jouer votre rôle d'une manière digne.&#10;&#10;">
            <a:extLst>
              <a:ext uri="{FF2B5EF4-FFF2-40B4-BE49-F238E27FC236}">
                <a16:creationId xmlns:a16="http://schemas.microsoft.com/office/drawing/2014/main" id="{5A591297-D22D-93DB-57E5-ECF88F235022}"/>
              </a:ext>
            </a:extLst>
          </p:cNvPr>
          <p:cNvSpPr txBox="1"/>
          <p:nvPr/>
        </p:nvSpPr>
        <p:spPr>
          <a:xfrm>
            <a:off x="371473" y="1628775"/>
            <a:ext cx="9559927" cy="2948839"/>
          </a:xfrm>
          <a:prstGeom prst="rect">
            <a:avLst/>
          </a:prstGeom>
          <a:solidFill>
            <a:schemeClr val="accent1"/>
          </a:solidFill>
        </p:spPr>
        <p:txBody>
          <a:bodyPr wrap="square" lIns="180000" tIns="180000" rIns="180000" bIns="180000" rtlCol="0">
            <a:spAutoFit/>
          </a:bodyPr>
          <a:lstStyle/>
          <a:p>
            <a:r>
              <a:rPr lang="fr-FR" sz="2400" b="0">
                <a:effectLst/>
                <a:latin typeface="Arial" panose="020B0604020202020204" pitchFamily="34" charset="0"/>
                <a:ea typeface="Arial" panose="020B0604020202020204" pitchFamily="34" charset="0"/>
              </a:rPr>
              <a:t>Si vous jouez le rôle du client, vous devrez intégrer dans votre jeu de rôle la </a:t>
            </a:r>
            <a:r>
              <a:rPr lang="fr-FR" sz="2400" b="1">
                <a:solidFill>
                  <a:schemeClr val="tx2"/>
                </a:solidFill>
                <a:effectLst/>
                <a:latin typeface="Arial" panose="020B0604020202020204" pitchFamily="34" charset="0"/>
                <a:ea typeface="Arial" panose="020B0604020202020204" pitchFamily="34" charset="0"/>
              </a:rPr>
              <a:t>façon dont vous communiquerez</a:t>
            </a:r>
            <a:r>
              <a:rPr lang="fr-FR" sz="2400" b="0">
                <a:effectLst/>
                <a:latin typeface="Arial" panose="020B0604020202020204" pitchFamily="34" charset="0"/>
                <a:ea typeface="Arial" panose="020B0604020202020204" pitchFamily="34" charset="0"/>
              </a:rPr>
              <a:t> (en fonction de votre handicap) d'une manière compatible avec le handicap du client et </a:t>
            </a:r>
            <a:r>
              <a:rPr lang="fr-FR" sz="2400" b="1">
                <a:solidFill>
                  <a:schemeClr val="tx2"/>
                </a:solidFill>
                <a:effectLst/>
                <a:latin typeface="Arial" panose="020B0604020202020204" pitchFamily="34" charset="0"/>
                <a:ea typeface="Arial" panose="020B0604020202020204" pitchFamily="34" charset="0"/>
              </a:rPr>
              <a:t>dans le respect </a:t>
            </a:r>
            <a:r>
              <a:rPr lang="fr-FR" sz="2400" b="0">
                <a:effectLst/>
                <a:latin typeface="Arial" panose="020B0604020202020204" pitchFamily="34" charset="0"/>
                <a:ea typeface="Arial" panose="020B0604020202020204" pitchFamily="34" charset="0"/>
              </a:rPr>
              <a:t>de celui-ci. L'objectif du jeu de rôle n'est pas de divertir les participant-e-s, mais de mettre en pratique différentes techniques de communication. Il est essentiel que vous veilliez à jouer votre rôle </a:t>
            </a:r>
            <a:r>
              <a:rPr lang="fr-FR" sz="2400" b="1">
                <a:solidFill>
                  <a:schemeClr val="tx2"/>
                </a:solidFill>
                <a:effectLst/>
                <a:latin typeface="Arial" panose="020B0604020202020204" pitchFamily="34" charset="0"/>
                <a:ea typeface="Arial" panose="020B0604020202020204" pitchFamily="34" charset="0"/>
              </a:rPr>
              <a:t>d'une manière digne</a:t>
            </a:r>
            <a:r>
              <a:rPr lang="fr-FR" sz="2400" b="0">
                <a:effectLst/>
                <a:latin typeface="Arial" panose="020B0604020202020204" pitchFamily="34" charset="0"/>
                <a:ea typeface="Arial" panose="020B0604020202020204" pitchFamily="34" charset="0"/>
              </a:rPr>
              <a:t>.</a:t>
            </a:r>
            <a:endParaRPr lang="en-GB" sz="2400"/>
          </a:p>
        </p:txBody>
      </p:sp>
      <p:sp>
        <p:nvSpPr>
          <p:cNvPr id="3" name="Footer Placeholder 1">
            <a:extLst>
              <a:ext uri="{FF2B5EF4-FFF2-40B4-BE49-F238E27FC236}">
                <a16:creationId xmlns:a16="http://schemas.microsoft.com/office/drawing/2014/main" id="{62ADD1A9-54A5-5B40-71D9-E697D47A26C3}"/>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
        <p:nvSpPr>
          <p:cNvPr id="7" name="Title 1">
            <a:extLst>
              <a:ext uri="{FF2B5EF4-FFF2-40B4-BE49-F238E27FC236}">
                <a16:creationId xmlns:a16="http://schemas.microsoft.com/office/drawing/2014/main" id="{954F3003-02F2-292F-FF3B-4F710112A119}"/>
              </a:ext>
            </a:extLst>
          </p:cNvPr>
          <p:cNvSpPr>
            <a:spLocks noGrp="1"/>
          </p:cNvSpPr>
          <p:nvPr>
            <p:ph type="title"/>
          </p:nvPr>
        </p:nvSpPr>
        <p:spPr>
          <a:xfrm>
            <a:off x="371473" y="375130"/>
            <a:ext cx="11449050" cy="643441"/>
          </a:xfrm>
        </p:spPr>
        <p:txBody>
          <a:bodyPr/>
          <a:lstStyle/>
          <a:p>
            <a:r>
              <a:rPr lang="fr-FR"/>
              <a:t>Instructions pour le jeu de rôle</a:t>
            </a:r>
            <a:endParaRPr lang="en-GB"/>
          </a:p>
        </p:txBody>
      </p:sp>
    </p:spTree>
    <p:extLst>
      <p:ext uri="{BB962C8B-B14F-4D97-AF65-F5344CB8AC3E}">
        <p14:creationId xmlns:p14="http://schemas.microsoft.com/office/powerpoint/2010/main" val="192192934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 </a:t>
            </a:r>
            <a:r>
              <a:rPr lang="en-GB" err="1">
                <a:solidFill>
                  <a:schemeClr val="accent5"/>
                </a:solidFill>
              </a:rPr>
              <a:t>clé</a:t>
            </a:r>
            <a:r>
              <a:rPr lang="en-GB">
                <a:solidFill>
                  <a:schemeClr val="accent5"/>
                </a:solidFill>
              </a:rPr>
              <a:t> à </a:t>
            </a:r>
            <a:r>
              <a:rPr lang="en-GB" err="1">
                <a:solidFill>
                  <a:schemeClr val="accent5"/>
                </a:solidFill>
              </a:rPr>
              <a:t>retenir</a:t>
            </a:r>
            <a:endParaRPr lang="en-GB"/>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5"/>
            <a:ext cx="11449050" cy="3636805"/>
          </a:xfrm>
        </p:spPr>
        <p:txBody>
          <a:bodyPr vert="horz" wrap="square" lIns="0" tIns="0" rIns="0" bIns="0" rtlCol="0" anchor="t" anchorCtr="0">
            <a:noAutofit/>
          </a:bodyPr>
          <a:lstStyle/>
          <a:p>
            <a:pPr lvl="2">
              <a:lnSpc>
                <a:spcPct val="105000"/>
              </a:lnSpc>
              <a:spcAft>
                <a:spcPts val="1000"/>
              </a:spcAft>
              <a:defRPr/>
            </a:pPr>
            <a:r>
              <a:rPr lang="fr-FR" sz="2800" b="1">
                <a:solidFill>
                  <a:schemeClr val="accent2"/>
                </a:solidFill>
                <a:latin typeface="Arial" panose="020B0604020202020204" pitchFamily="34" charset="0"/>
                <a:cs typeface="Times New Roman" panose="02020603050405020304" pitchFamily="18" charset="0"/>
              </a:rPr>
              <a:t>Nous communiquons tous. </a:t>
            </a:r>
            <a:r>
              <a:rPr lang="fr-FR" sz="2800">
                <a:solidFill>
                  <a:schemeClr val="accent3"/>
                </a:solidFill>
                <a:latin typeface="Arial" panose="020B0604020202020204" pitchFamily="34" charset="0"/>
                <a:cs typeface="Times New Roman" panose="02020603050405020304" pitchFamily="18" charset="0"/>
              </a:rPr>
              <a:t>Cela fait partie de notre </a:t>
            </a:r>
            <a:br>
              <a:rPr lang="fr-FR" sz="2800">
                <a:solidFill>
                  <a:schemeClr val="accent3"/>
                </a:solidFill>
                <a:latin typeface="Arial" panose="020B0604020202020204" pitchFamily="34" charset="0"/>
                <a:cs typeface="Times New Roman" panose="02020603050405020304" pitchFamily="18" charset="0"/>
              </a:rPr>
            </a:br>
            <a:r>
              <a:rPr lang="fr-FR" sz="2800">
                <a:solidFill>
                  <a:schemeClr val="accent3"/>
                </a:solidFill>
                <a:latin typeface="Arial" panose="020B0604020202020204" pitchFamily="34" charset="0"/>
                <a:cs typeface="Times New Roman" panose="02020603050405020304" pitchFamily="18" charset="0"/>
              </a:rPr>
              <a:t>humanité. Que ce soit à l’oral, par la langue des signes ou </a:t>
            </a:r>
            <a:br>
              <a:rPr lang="fr-FR" sz="2800">
                <a:solidFill>
                  <a:schemeClr val="accent3"/>
                </a:solidFill>
                <a:latin typeface="Arial" panose="020B0604020202020204" pitchFamily="34" charset="0"/>
                <a:cs typeface="Times New Roman" panose="02020603050405020304" pitchFamily="18" charset="0"/>
              </a:rPr>
            </a:br>
            <a:r>
              <a:rPr lang="fr-FR" sz="2800">
                <a:solidFill>
                  <a:schemeClr val="accent3"/>
                </a:solidFill>
                <a:latin typeface="Arial" panose="020B0604020202020204" pitchFamily="34" charset="0"/>
                <a:cs typeface="Times New Roman" panose="02020603050405020304" pitchFamily="18" charset="0"/>
              </a:rPr>
              <a:t>par la lecture, la communication est un élément fondamental </a:t>
            </a:r>
            <a:br>
              <a:rPr lang="fr-FR" sz="2800">
                <a:solidFill>
                  <a:schemeClr val="accent3"/>
                </a:solidFill>
                <a:latin typeface="Arial" panose="020B0604020202020204" pitchFamily="34" charset="0"/>
                <a:cs typeface="Times New Roman" panose="02020603050405020304" pitchFamily="18" charset="0"/>
              </a:rPr>
            </a:br>
            <a:r>
              <a:rPr lang="fr-FR" sz="2800">
                <a:solidFill>
                  <a:schemeClr val="accent3"/>
                </a:solidFill>
                <a:latin typeface="Arial" panose="020B0604020202020204" pitchFamily="34" charset="0"/>
                <a:cs typeface="Times New Roman" panose="02020603050405020304" pitchFamily="18" charset="0"/>
              </a:rPr>
              <a:t>de nos vies. Et lorsqu’il est question d’informations qui </a:t>
            </a:r>
            <a:br>
              <a:rPr lang="fr-FR" sz="2800">
                <a:solidFill>
                  <a:schemeClr val="accent3"/>
                </a:solidFill>
                <a:latin typeface="Arial" panose="020B0604020202020204" pitchFamily="34" charset="0"/>
                <a:cs typeface="Times New Roman" panose="02020603050405020304" pitchFamily="18" charset="0"/>
              </a:rPr>
            </a:br>
            <a:r>
              <a:rPr lang="fr-FR" sz="2800">
                <a:solidFill>
                  <a:schemeClr val="accent3"/>
                </a:solidFill>
                <a:latin typeface="Arial" panose="020B0604020202020204" pitchFamily="34" charset="0"/>
                <a:cs typeface="Times New Roman" panose="02020603050405020304" pitchFamily="18" charset="0"/>
              </a:rPr>
              <a:t>guident nos choix, il est doublement important d’être clair. </a:t>
            </a:r>
          </a:p>
          <a:p>
            <a:pPr lvl="2">
              <a:lnSpc>
                <a:spcPct val="105000"/>
              </a:lnSpc>
              <a:spcAft>
                <a:spcPts val="1000"/>
              </a:spcAft>
              <a:defRPr/>
            </a:pPr>
            <a:r>
              <a:rPr lang="fr-FR" sz="2800" b="1">
                <a:solidFill>
                  <a:schemeClr val="accent2"/>
                </a:solidFill>
                <a:latin typeface="Arial" panose="020B0604020202020204" pitchFamily="34" charset="0"/>
                <a:cs typeface="Times New Roman" panose="02020603050405020304" pitchFamily="18" charset="0"/>
              </a:rPr>
              <a:t>Le droit à l’information est un droit, et non un privilège.</a:t>
            </a:r>
            <a:endParaRPr lang="en-GB" sz="2800" b="1">
              <a:solidFill>
                <a:schemeClr val="accent2"/>
              </a:solidFill>
              <a:latin typeface="Arial" panose="020B060402020202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1">
            <a:extLst>
              <a:ext uri="{FF2B5EF4-FFF2-40B4-BE49-F238E27FC236}">
                <a16:creationId xmlns:a16="http://schemas.microsoft.com/office/drawing/2014/main" id="{01EC9DB4-3093-FCE2-59BF-73C7D66898A6}"/>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416164695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1628775"/>
            <a:ext cx="8748462" cy="3521999"/>
          </a:xfrm>
        </p:spPr>
        <p:txBody>
          <a:bodyPr/>
          <a:lstStyle/>
          <a:p>
            <a:r>
              <a:rPr lang="fr-FR" sz="5400"/>
              <a:t>Étape 3 du processus de consentement éclairé : Respect de la vie privée et de la confidentialité</a:t>
            </a:r>
            <a:endParaRPr lang="en-GB" sz="5400"/>
          </a:p>
        </p:txBody>
      </p:sp>
    </p:spTree>
    <p:extLst>
      <p:ext uri="{BB962C8B-B14F-4D97-AF65-F5344CB8AC3E}">
        <p14:creationId xmlns:p14="http://schemas.microsoft.com/office/powerpoint/2010/main" val="19495563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40ECFA0-8B8F-4294-85A5-E7BAF67B0377}"/>
              </a:ext>
            </a:extLst>
          </p:cNvPr>
          <p:cNvSpPr>
            <a:spLocks noGrp="1"/>
          </p:cNvSpPr>
          <p:nvPr>
            <p:ph idx="1"/>
          </p:nvPr>
        </p:nvSpPr>
        <p:spPr>
          <a:xfrm>
            <a:off x="371473" y="368300"/>
            <a:ext cx="10116000" cy="5438465"/>
          </a:xfrm>
        </p:spPr>
        <p:txBody>
          <a:bodyPr/>
          <a:lstStyle/>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Le respect de la vie privée des client-e-s en situation de handicap doit être pondéré par rapport à l'importance de la présence d'</a:t>
            </a:r>
            <a:r>
              <a:rPr lang="fr-FR" sz="2400" err="1">
                <a:latin typeface="Arial" panose="020B0604020202020204" pitchFamily="34" charset="0"/>
                <a:cs typeface="Times New Roman" panose="02020603050405020304" pitchFamily="18" charset="0"/>
              </a:rPr>
              <a:t>interprètesen</a:t>
            </a:r>
            <a:r>
              <a:rPr lang="fr-FR" sz="2400">
                <a:latin typeface="Arial" panose="020B0604020202020204" pitchFamily="34" charset="0"/>
                <a:cs typeface="Times New Roman" panose="02020603050405020304" pitchFamily="18" charset="0"/>
              </a:rPr>
              <a:t> langue des signes, de soignant-e-s et de membres de la famille pour apporter un soutien et faciliter la communication (Leonard Cheshire, 2023).</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Il peut être pertinent d’inclure les proches dans les conversations avec les client-e-s sur la sexualité, ou </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adulte peut préférer discuter de sexualité sans la présence des membres de sa famille ou des personnels de soutien. Dans ce cas, les prestataires sont encouragés à respecter l’autonomie du/de la </a:t>
            </a:r>
            <a:r>
              <a:rPr lang="fr-FR" sz="2400" err="1">
                <a:latin typeface="Arial" panose="020B0604020202020204" pitchFamily="34" charset="0"/>
                <a:cs typeface="Times New Roman" panose="02020603050405020304" pitchFamily="18" charset="0"/>
              </a:rPr>
              <a:t>patient-e</a:t>
            </a:r>
            <a:r>
              <a:rPr lang="fr-FR" sz="2400">
                <a:latin typeface="Arial" panose="020B0604020202020204" pitchFamily="34" charset="0"/>
                <a:cs typeface="Times New Roman" panose="02020603050405020304" pitchFamily="18" charset="0"/>
              </a:rPr>
              <a:t>.</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 Au début d'un rendez-vous, les prestataires de soins doivent vérifier auprès du/de 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qui est leur </a:t>
            </a:r>
            <a:r>
              <a:rPr lang="fr-FR" sz="2400" err="1">
                <a:latin typeface="Arial" panose="020B0604020202020204" pitchFamily="34" charset="0"/>
                <a:cs typeface="Times New Roman" panose="02020603050405020304" pitchFamily="18" charset="0"/>
              </a:rPr>
              <a:t>aidant-e</a:t>
            </a:r>
            <a:r>
              <a:rPr lang="fr-FR" sz="2400">
                <a:latin typeface="Arial" panose="020B0604020202020204" pitchFamily="34" charset="0"/>
                <a:cs typeface="Times New Roman" panose="02020603050405020304" pitchFamily="18" charset="0"/>
              </a:rPr>
              <a:t> de confiance.</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Les informations sur les client-e-s doivent être traitées de manière confidentielle et respectueuse. </a:t>
            </a:r>
            <a:endParaRPr lang="en-GB" sz="2400">
              <a:latin typeface="Arial" panose="020B0604020202020204" pitchFamily="34" charset="0"/>
              <a:cs typeface="Times New Roman" panose="02020603050405020304" pitchFamily="18" charset="0"/>
            </a:endParaRPr>
          </a:p>
        </p:txBody>
      </p:sp>
      <p:sp>
        <p:nvSpPr>
          <p:cNvPr id="2" name="Footer Placeholder 1">
            <a:extLst>
              <a:ext uri="{FF2B5EF4-FFF2-40B4-BE49-F238E27FC236}">
                <a16:creationId xmlns:a16="http://schemas.microsoft.com/office/drawing/2014/main" id="{5B3E1B2C-FEAA-83E0-04C9-035162B6CE73}"/>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20471201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66BDA-EF09-C529-2D65-4CF822EB88D9}"/>
              </a:ext>
            </a:extLst>
          </p:cNvPr>
          <p:cNvSpPr>
            <a:spLocks noGrp="1"/>
          </p:cNvSpPr>
          <p:nvPr>
            <p:ph type="title"/>
          </p:nvPr>
        </p:nvSpPr>
        <p:spPr/>
        <p:txBody>
          <a:bodyPr/>
          <a:lstStyle/>
          <a:p>
            <a:r>
              <a:rPr lang="fr-FR" dirty="0"/>
              <a:t>Témoignage sur le respect de la vie privée </a:t>
            </a:r>
            <a:br>
              <a:rPr lang="fr-FR" dirty="0"/>
            </a:br>
            <a:r>
              <a:rPr lang="fr-FR" dirty="0"/>
              <a:t>et de la confidentialité</a:t>
            </a:r>
            <a:endParaRPr lang="en-GB" dirty="0"/>
          </a:p>
        </p:txBody>
      </p:sp>
      <p:sp>
        <p:nvSpPr>
          <p:cNvPr id="3" name="Footer Placeholder 1">
            <a:extLst>
              <a:ext uri="{FF2B5EF4-FFF2-40B4-BE49-F238E27FC236}">
                <a16:creationId xmlns:a16="http://schemas.microsoft.com/office/drawing/2014/main" id="{61D3FF36-5ED5-B26E-F87F-D0B29A6AEF6D}"/>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pic>
        <p:nvPicPr>
          <p:cNvPr id="6" name="Online Media 5" title="Témoignage sur le respect de la vie privée  et de la confidentialité">
            <a:hlinkClick r:id="" action="ppaction://media"/>
            <a:extLst>
              <a:ext uri="{FF2B5EF4-FFF2-40B4-BE49-F238E27FC236}">
                <a16:creationId xmlns:a16="http://schemas.microsoft.com/office/drawing/2014/main" id="{7DBCEF46-C68B-7FB0-1CA2-7795202C3A88}"/>
              </a:ext>
            </a:extLst>
          </p:cNvPr>
          <p:cNvPicPr>
            <a:picLocks noRot="1" noChangeAspect="1"/>
          </p:cNvPicPr>
          <p:nvPr>
            <a:videoFile r:link="rId1"/>
          </p:nvPr>
        </p:nvPicPr>
        <p:blipFill>
          <a:blip r:embed="rId3"/>
          <a:stretch>
            <a:fillRect/>
          </a:stretch>
        </p:blipFill>
        <p:spPr>
          <a:xfrm>
            <a:off x="1982804" y="1596308"/>
            <a:ext cx="7763524" cy="4386391"/>
          </a:xfrm>
          <a:prstGeom prst="rect">
            <a:avLst/>
          </a:prstGeom>
        </p:spPr>
      </p:pic>
    </p:spTree>
    <p:extLst>
      <p:ext uri="{BB962C8B-B14F-4D97-AF65-F5344CB8AC3E}">
        <p14:creationId xmlns:p14="http://schemas.microsoft.com/office/powerpoint/2010/main" val="125203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A0222-A455-8018-E37F-4A10594F4F29}"/>
              </a:ext>
            </a:extLst>
          </p:cNvPr>
          <p:cNvSpPr>
            <a:spLocks noGrp="1"/>
          </p:cNvSpPr>
          <p:nvPr>
            <p:ph type="title"/>
          </p:nvPr>
        </p:nvSpPr>
        <p:spPr>
          <a:xfrm>
            <a:off x="371475" y="375093"/>
            <a:ext cx="11449050" cy="1048032"/>
          </a:xfrm>
        </p:spPr>
        <p:txBody>
          <a:bodyPr/>
          <a:lstStyle/>
          <a:p>
            <a:r>
              <a:rPr lang="en-GB"/>
              <a:t>Discussion </a:t>
            </a:r>
            <a:r>
              <a:rPr lang="en-GB" err="1"/>
              <a:t>en</a:t>
            </a:r>
            <a:r>
              <a:rPr lang="en-GB"/>
              <a:t> </a:t>
            </a:r>
            <a:r>
              <a:rPr lang="en-GB" err="1"/>
              <a:t>plénière</a:t>
            </a:r>
            <a:r>
              <a:rPr lang="en-GB"/>
              <a:t> </a:t>
            </a:r>
          </a:p>
        </p:txBody>
      </p:sp>
      <p:sp>
        <p:nvSpPr>
          <p:cNvPr id="3" name="Content Placeholder 2">
            <a:extLst>
              <a:ext uri="{FF2B5EF4-FFF2-40B4-BE49-F238E27FC236}">
                <a16:creationId xmlns:a16="http://schemas.microsoft.com/office/drawing/2014/main" id="{C681E2F2-86A8-3214-83B5-8B8B6A067CC8}"/>
              </a:ext>
            </a:extLst>
          </p:cNvPr>
          <p:cNvSpPr>
            <a:spLocks noGrp="1"/>
          </p:cNvSpPr>
          <p:nvPr>
            <p:ph idx="1"/>
          </p:nvPr>
        </p:nvSpPr>
        <p:spPr>
          <a:xfrm>
            <a:off x="371475" y="1628486"/>
            <a:ext cx="9382125" cy="4561750"/>
          </a:xfrm>
        </p:spPr>
        <p:txBody>
          <a:bodyPr vert="horz" wrap="square" lIns="0" tIns="0" rIns="0" bIns="0" rtlCol="0" anchor="t" anchorCtr="0">
            <a:noAutofit/>
          </a:bodyPr>
          <a:lstStyle/>
          <a:p>
            <a:pPr lvl="3">
              <a:lnSpc>
                <a:spcPct val="100000"/>
              </a:lnSpc>
              <a:spcAft>
                <a:spcPts val="1000"/>
              </a:spcAft>
              <a:tabLst>
                <a:tab pos="228600" algn="l"/>
                <a:tab pos="457200" algn="l"/>
              </a:tabLst>
              <a:defRPr/>
            </a:pPr>
            <a:r>
              <a:rPr lang="fr-FR" sz="2800">
                <a:solidFill>
                  <a:schemeClr val="accent3"/>
                </a:solidFill>
                <a:latin typeface="Arial" panose="020B0604020202020204" pitchFamily="34" charset="0"/>
                <a:cs typeface="Times New Roman" panose="02020603050405020304" pitchFamily="18" charset="0"/>
              </a:rPr>
              <a:t>Quelles ont été vos premières réflexions sur le témoignage que vous venez de voir ?</a:t>
            </a:r>
          </a:p>
          <a:p>
            <a:pPr lvl="3">
              <a:lnSpc>
                <a:spcPct val="100000"/>
              </a:lnSpc>
              <a:spcAft>
                <a:spcPts val="1000"/>
              </a:spcAft>
              <a:tabLst>
                <a:tab pos="228600" algn="l"/>
                <a:tab pos="457200" algn="l"/>
              </a:tabLst>
              <a:defRPr/>
            </a:pPr>
            <a:r>
              <a:rPr lang="fr-FR" sz="2800">
                <a:solidFill>
                  <a:schemeClr val="accent3"/>
                </a:solidFill>
                <a:latin typeface="Arial" panose="020B0604020202020204" pitchFamily="34" charset="0"/>
                <a:cs typeface="Times New Roman" panose="02020603050405020304" pitchFamily="18" charset="0"/>
              </a:rPr>
              <a:t>D’après le témoignage, y a-t-il des tactiques et des approches que vous souhaiteriez mettre en œuvre pour éviter qu’</a:t>
            </a:r>
            <a:r>
              <a:rPr lang="fr-FR" sz="2800" err="1">
                <a:solidFill>
                  <a:schemeClr val="accent3"/>
                </a:solidFill>
                <a:latin typeface="Arial" panose="020B0604020202020204" pitchFamily="34" charset="0"/>
                <a:cs typeface="Times New Roman" panose="02020603050405020304" pitchFamily="18" charset="0"/>
              </a:rPr>
              <a:t>un-e</a:t>
            </a:r>
            <a:r>
              <a:rPr lang="fr-FR" sz="2800">
                <a:solidFill>
                  <a:schemeClr val="accent3"/>
                </a:solidFill>
                <a:latin typeface="Arial" panose="020B0604020202020204" pitchFamily="34" charset="0"/>
                <a:cs typeface="Times New Roman" panose="02020603050405020304" pitchFamily="18" charset="0"/>
              </a:rPr>
              <a:t> </a:t>
            </a:r>
            <a:r>
              <a:rPr lang="fr-FR" sz="2800" err="1">
                <a:solidFill>
                  <a:schemeClr val="accent3"/>
                </a:solidFill>
                <a:latin typeface="Arial" panose="020B0604020202020204" pitchFamily="34" charset="0"/>
                <a:cs typeface="Times New Roman" panose="02020603050405020304" pitchFamily="18" charset="0"/>
              </a:rPr>
              <a:t>client-e</a:t>
            </a:r>
            <a:r>
              <a:rPr lang="fr-FR" sz="2800">
                <a:solidFill>
                  <a:schemeClr val="accent3"/>
                </a:solidFill>
                <a:latin typeface="Arial" panose="020B0604020202020204" pitchFamily="34" charset="0"/>
                <a:cs typeface="Times New Roman" panose="02020603050405020304" pitchFamily="18" charset="0"/>
              </a:rPr>
              <a:t> ressente ou subisse quelque chose de semblable à ce que la défenseure autoproclamée a mentionné dans sa vidéo ?</a:t>
            </a:r>
          </a:p>
          <a:p>
            <a:endParaRPr lang="en-GB" sz="2400">
              <a:latin typeface="Arial" panose="020B0604020202020204" pitchFamily="34" charset="0"/>
              <a:cs typeface="Times New Roman" panose="02020603050405020304" pitchFamily="18" charset="0"/>
            </a:endParaRPr>
          </a:p>
        </p:txBody>
      </p:sp>
      <p:sp>
        <p:nvSpPr>
          <p:cNvPr id="5" name="Footer Placeholder 1">
            <a:extLst>
              <a:ext uri="{FF2B5EF4-FFF2-40B4-BE49-F238E27FC236}">
                <a16:creationId xmlns:a16="http://schemas.microsoft.com/office/drawing/2014/main" id="{4668B412-BC02-A4D6-1D63-D30B0680C31D}"/>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21667752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solidFill>
                  <a:schemeClr val="accent5"/>
                </a:solidFill>
              </a:rPr>
              <a:t> </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509125" cy="2510085"/>
          </a:xfrm>
        </p:spPr>
        <p:txBody>
          <a:bodyPr vert="horz" wrap="square" lIns="0" tIns="0" rIns="0" bIns="0" rtlCol="0" anchor="t" anchorCtr="0">
            <a:noAutofit/>
          </a:bodyPr>
          <a:lstStyle/>
          <a:p>
            <a:pPr lvl="2">
              <a:lnSpc>
                <a:spcPct val="105000"/>
              </a:lnSpc>
              <a:spcAft>
                <a:spcPts val="1000"/>
              </a:spcAft>
              <a:defRPr/>
            </a:pPr>
            <a:r>
              <a:rPr lang="fr-FR" sz="2400" b="1">
                <a:solidFill>
                  <a:schemeClr val="accent5"/>
                </a:solidFill>
                <a:latin typeface="Arial" panose="020B0604020202020204" pitchFamily="34" charset="0"/>
                <a:cs typeface="Times New Roman" panose="02020603050405020304" pitchFamily="18" charset="0"/>
              </a:rPr>
              <a:t>• L’article 22 de </a:t>
            </a:r>
            <a:r>
              <a:rPr lang="fr-FR" sz="2400" b="1">
                <a:solidFill>
                  <a:schemeClr val="tx2"/>
                </a:solidFill>
                <a:latin typeface="Arial" panose="020B0604020202020204" pitchFamily="34" charset="0"/>
                <a:cs typeface="Times New Roman" panose="02020603050405020304" pitchFamily="18" charset="0"/>
              </a:rPr>
              <a:t>la CDPH </a:t>
            </a:r>
            <a:r>
              <a:rPr lang="fr-FR" sz="2400">
                <a:solidFill>
                  <a:schemeClr val="accent3"/>
                </a:solidFill>
                <a:latin typeface="Arial" panose="020B0604020202020204" pitchFamily="34" charset="0"/>
                <a:cs typeface="Times New Roman" panose="02020603050405020304" pitchFamily="18" charset="0"/>
              </a:rPr>
              <a:t>affirme l’égalité des droits des personnes en situation de handicap au respect de la vie privée, y compris le caractère  privé des informations personnelles sur la santé. </a:t>
            </a:r>
            <a:r>
              <a:rPr lang="fr-FR" sz="2400" b="1">
                <a:solidFill>
                  <a:schemeClr val="accent5"/>
                </a:solidFill>
                <a:latin typeface="Arial" panose="020B0604020202020204" pitchFamily="34" charset="0"/>
                <a:cs typeface="Times New Roman" panose="02020603050405020304" pitchFamily="18" charset="0"/>
              </a:rPr>
              <a:t>Les principes directeurs  de la prestation de services de SSR doivent inclure la dignité, le respect de la vie privée, la confidentialité et le respect des désirs et des droits sexuels et reproductifs des personnes en situation de handicap.</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1">
            <a:extLst>
              <a:ext uri="{FF2B5EF4-FFF2-40B4-BE49-F238E27FC236}">
                <a16:creationId xmlns:a16="http://schemas.microsoft.com/office/drawing/2014/main" id="{127E3ABE-AC13-B995-2B11-55BF9D1A62DE}"/>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605061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a:xfrm>
            <a:off x="371475" y="365126"/>
            <a:ext cx="11449050" cy="663574"/>
          </a:xfrm>
        </p:spPr>
        <p:txBody>
          <a:bodyPr/>
          <a:lstStyle/>
          <a:p>
            <a:r>
              <a:rPr lang="fr-FR"/>
              <a:t>Approche du handicap axée sur la charité</a:t>
            </a:r>
            <a:endParaRPr lang="en-GB"/>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6096000" y="1631950"/>
            <a:ext cx="5616575" cy="5029667"/>
          </a:xfrm>
        </p:spPr>
        <p:txBody>
          <a:bodyPr/>
          <a:lstStyle/>
          <a:p>
            <a:pPr lvl="3"/>
            <a:r>
              <a:rPr lang="fr-FR" sz="2400"/>
              <a:t>Les personnes en situation de handicap sont perçues comme </a:t>
            </a:r>
            <a:r>
              <a:rPr lang="fr-FR" sz="2400">
                <a:solidFill>
                  <a:schemeClr val="tx2"/>
                </a:solidFill>
              </a:rPr>
              <a:t>« </a:t>
            </a:r>
            <a:r>
              <a:rPr lang="fr-FR" sz="2400" b="1">
                <a:solidFill>
                  <a:schemeClr val="tx2"/>
                </a:solidFill>
              </a:rPr>
              <a:t>malheureuses</a:t>
            </a:r>
            <a:r>
              <a:rPr lang="fr-FR" sz="2400">
                <a:solidFill>
                  <a:schemeClr val="tx2"/>
                </a:solidFill>
              </a:rPr>
              <a:t> », « </a:t>
            </a:r>
            <a:r>
              <a:rPr lang="fr-FR" sz="2400" b="1">
                <a:solidFill>
                  <a:schemeClr val="tx2"/>
                </a:solidFill>
              </a:rPr>
              <a:t>tragiques</a:t>
            </a:r>
            <a:r>
              <a:rPr lang="fr-FR" sz="2400">
                <a:solidFill>
                  <a:schemeClr val="tx2"/>
                </a:solidFill>
              </a:rPr>
              <a:t> », « </a:t>
            </a:r>
            <a:r>
              <a:rPr lang="fr-FR" sz="2400" b="1">
                <a:solidFill>
                  <a:schemeClr val="tx2"/>
                </a:solidFill>
              </a:rPr>
              <a:t>dépendantes</a:t>
            </a:r>
            <a:r>
              <a:rPr lang="fr-FR" sz="2400">
                <a:solidFill>
                  <a:schemeClr val="tx2"/>
                </a:solidFill>
              </a:rPr>
              <a:t> » </a:t>
            </a:r>
            <a:r>
              <a:rPr lang="fr-FR" sz="2400"/>
              <a:t>ou </a:t>
            </a:r>
            <a:r>
              <a:rPr lang="fr-FR" sz="2400">
                <a:solidFill>
                  <a:schemeClr val="tx2"/>
                </a:solidFill>
              </a:rPr>
              <a:t>« </a:t>
            </a:r>
            <a:r>
              <a:rPr lang="fr-FR" sz="2400" b="1">
                <a:solidFill>
                  <a:schemeClr val="tx2"/>
                </a:solidFill>
              </a:rPr>
              <a:t>impuissantes </a:t>
            </a:r>
            <a:r>
              <a:rPr lang="fr-FR" sz="2400">
                <a:solidFill>
                  <a:schemeClr val="tx2"/>
                </a:solidFill>
              </a:rPr>
              <a:t>».</a:t>
            </a:r>
          </a:p>
          <a:p>
            <a:pPr lvl="3"/>
            <a:r>
              <a:rPr lang="fr-FR" sz="2400"/>
              <a:t>Elles n’ont </a:t>
            </a:r>
            <a:r>
              <a:rPr lang="fr-FR" sz="2400" b="1">
                <a:solidFill>
                  <a:schemeClr val="tx2"/>
                </a:solidFill>
              </a:rPr>
              <a:t>pas voix au chapitre </a:t>
            </a:r>
            <a:r>
              <a:rPr lang="fr-FR" sz="2400"/>
              <a:t>dans les décisions qui concernent leur vie </a:t>
            </a:r>
          </a:p>
          <a:p>
            <a:pPr lvl="3"/>
            <a:r>
              <a:rPr lang="fr-FR" sz="2400"/>
              <a:t>On suppose qu'elles </a:t>
            </a:r>
            <a:r>
              <a:rPr lang="fr-FR" sz="2400" b="1">
                <a:solidFill>
                  <a:schemeClr val="tx2"/>
                </a:solidFill>
              </a:rPr>
              <a:t>ne peuvent pas contribuer </a:t>
            </a:r>
            <a:r>
              <a:rPr lang="fr-FR" sz="2400"/>
              <a:t>à la société ou subvenir à leurs besoins.</a:t>
            </a:r>
            <a:endParaRPr lang="en-GB" sz="2400"/>
          </a:p>
        </p:txBody>
      </p:sp>
      <p:sp>
        <p:nvSpPr>
          <p:cNvPr id="6" name="Footer Placeholder 4">
            <a:extLst>
              <a:ext uri="{FF2B5EF4-FFF2-40B4-BE49-F238E27FC236}">
                <a16:creationId xmlns:a16="http://schemas.microsoft.com/office/drawing/2014/main" id="{0C082A77-3EE4-FE2C-7E5E-8AF2CF1C4B06}"/>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pic>
        <p:nvPicPr>
          <p:cNvPr id="5" name="Picture 4" descr="Deux infirmières la regardent et parlent d'elle.L'une d'elles dit : &quot;Regardez-la, regardez sa jambe. J'ai pitié d'elle. L'autre dit : &quot;Je sais, c'est triste. Aidons-la&quot;.">
            <a:extLst>
              <a:ext uri="{FF2B5EF4-FFF2-40B4-BE49-F238E27FC236}">
                <a16:creationId xmlns:a16="http://schemas.microsoft.com/office/drawing/2014/main" id="{CBD99F46-65CF-499D-CBA2-F1A92D1495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929" r="2373"/>
          <a:stretch/>
        </p:blipFill>
        <p:spPr bwMode="auto">
          <a:xfrm>
            <a:off x="371473" y="1635442"/>
            <a:ext cx="5637670" cy="3600587"/>
          </a:xfrm>
          <a:prstGeom prst="rect">
            <a:avLst/>
          </a:prstGeom>
          <a:noFill/>
          <a:ln>
            <a:noFill/>
          </a:ln>
        </p:spPr>
      </p:pic>
    </p:spTree>
    <p:extLst>
      <p:ext uri="{BB962C8B-B14F-4D97-AF65-F5344CB8AC3E}">
        <p14:creationId xmlns:p14="http://schemas.microsoft.com/office/powerpoint/2010/main" val="322525034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solidFill>
                  <a:schemeClr val="accent5"/>
                </a:solidFill>
              </a:rPr>
              <a:t> </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293225" cy="2510085"/>
          </a:xfrm>
        </p:spPr>
        <p:txBody>
          <a:bodyPr vert="horz" wrap="square" lIns="0" tIns="0" rIns="0" bIns="0" rtlCol="0" anchor="t" anchorCtr="0">
            <a:noAutofit/>
          </a:bodyPr>
          <a:lstStyle/>
          <a:p>
            <a:pPr lvl="2">
              <a:lnSpc>
                <a:spcPct val="105000"/>
              </a:lnSpc>
              <a:spcAft>
                <a:spcPts val="1000"/>
              </a:spcAft>
              <a:defRPr/>
            </a:pPr>
            <a:r>
              <a:rPr lang="fr-FR" sz="2400" b="1">
                <a:solidFill>
                  <a:schemeClr val="accent5"/>
                </a:solidFill>
                <a:latin typeface="Arial" panose="020B0604020202020204" pitchFamily="34" charset="0"/>
                <a:cs typeface="Times New Roman" panose="02020603050405020304" pitchFamily="18" charset="0"/>
              </a:rPr>
              <a:t>• </a:t>
            </a:r>
            <a:r>
              <a:rPr lang="fr-FR" sz="2400">
                <a:solidFill>
                  <a:schemeClr val="accent3"/>
                </a:solidFill>
                <a:latin typeface="Arial" panose="020B0604020202020204" pitchFamily="34" charset="0"/>
                <a:cs typeface="Times New Roman" panose="02020603050405020304" pitchFamily="18" charset="0"/>
              </a:rPr>
              <a:t>Les prestataires de soins doivent être guidés par les client-e-s quant à la question de savoir si les aidant-e-s doivent faire partie du processus de soutien à la prise de décision ou non. </a:t>
            </a:r>
            <a:r>
              <a:rPr lang="fr-FR" sz="2400" b="1">
                <a:solidFill>
                  <a:schemeClr val="accent5"/>
                </a:solidFill>
                <a:latin typeface="Arial" panose="020B0604020202020204" pitchFamily="34" charset="0"/>
                <a:cs typeface="Times New Roman" panose="02020603050405020304" pitchFamily="18" charset="0"/>
              </a:rPr>
              <a:t>Si </a:t>
            </a:r>
            <a:r>
              <a:rPr lang="fr-FR" sz="2400" b="1" err="1">
                <a:solidFill>
                  <a:schemeClr val="accent5"/>
                </a:solidFill>
                <a:latin typeface="Arial" panose="020B0604020202020204" pitchFamily="34" charset="0"/>
                <a:cs typeface="Times New Roman" panose="02020603050405020304" pitchFamily="18" charset="0"/>
              </a:rPr>
              <a:t>un-e</a:t>
            </a:r>
            <a:r>
              <a:rPr lang="fr-FR" sz="2400" b="1">
                <a:solidFill>
                  <a:schemeClr val="accent5"/>
                </a:solidFill>
                <a:latin typeface="Arial" panose="020B0604020202020204" pitchFamily="34" charset="0"/>
                <a:cs typeface="Times New Roman" panose="02020603050405020304" pitchFamily="18" charset="0"/>
              </a:rPr>
              <a:t> </a:t>
            </a:r>
            <a:r>
              <a:rPr lang="fr-FR" sz="2400" b="1" err="1">
                <a:solidFill>
                  <a:schemeClr val="accent5"/>
                </a:solidFill>
                <a:latin typeface="Arial" panose="020B0604020202020204" pitchFamily="34" charset="0"/>
                <a:cs typeface="Times New Roman" panose="02020603050405020304" pitchFamily="18" charset="0"/>
              </a:rPr>
              <a:t>client-e</a:t>
            </a:r>
            <a:r>
              <a:rPr lang="fr-FR" sz="2400" b="1">
                <a:solidFill>
                  <a:schemeClr val="accent5"/>
                </a:solidFill>
                <a:latin typeface="Arial" panose="020B0604020202020204" pitchFamily="34" charset="0"/>
                <a:cs typeface="Times New Roman" panose="02020603050405020304" pitchFamily="18" charset="0"/>
              </a:rPr>
              <a:t> préfère la confidentialité et ne souhaite pas être </a:t>
            </a:r>
            <a:r>
              <a:rPr lang="fr-FR" sz="2400" b="1" err="1">
                <a:solidFill>
                  <a:schemeClr val="accent5"/>
                </a:solidFill>
                <a:latin typeface="Arial" panose="020B0604020202020204" pitchFamily="34" charset="0"/>
                <a:cs typeface="Times New Roman" panose="02020603050405020304" pitchFamily="18" charset="0"/>
              </a:rPr>
              <a:t>impliqué-e</a:t>
            </a:r>
            <a:r>
              <a:rPr lang="fr-FR" sz="2400" b="1">
                <a:solidFill>
                  <a:schemeClr val="accent5"/>
                </a:solidFill>
                <a:latin typeface="Arial" panose="020B0604020202020204" pitchFamily="34" charset="0"/>
                <a:cs typeface="Times New Roman" panose="02020603050405020304" pitchFamily="18" charset="0"/>
              </a:rPr>
              <a:t> dans ces discussions alors le prestataire de soins doit respecter son souhait. </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1">
            <a:extLst>
              <a:ext uri="{FF2B5EF4-FFF2-40B4-BE49-F238E27FC236}">
                <a16:creationId xmlns:a16="http://schemas.microsoft.com/office/drawing/2014/main" id="{127E3ABE-AC13-B995-2B11-55BF9D1A62DE}"/>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69881903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1412875"/>
            <a:ext cx="7890023" cy="4254760"/>
          </a:xfrm>
        </p:spPr>
        <p:txBody>
          <a:bodyPr/>
          <a:lstStyle/>
          <a:p>
            <a:r>
              <a:rPr lang="fr-FR" sz="4400"/>
              <a:t>Étape 4 du processus du consentement éclairé : vérifier la compréhension pour déterminer les besoins en matière de soutien à la prise de décision</a:t>
            </a:r>
            <a:endParaRPr lang="en-GB" sz="4400"/>
          </a:p>
        </p:txBody>
      </p:sp>
    </p:spTree>
    <p:extLst>
      <p:ext uri="{BB962C8B-B14F-4D97-AF65-F5344CB8AC3E}">
        <p14:creationId xmlns:p14="http://schemas.microsoft.com/office/powerpoint/2010/main" val="3446783680"/>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8013B22-0D89-A0CC-AB0A-35AFF6D37052}"/>
              </a:ext>
            </a:extLst>
          </p:cNvPr>
          <p:cNvSpPr txBox="1"/>
          <p:nvPr/>
        </p:nvSpPr>
        <p:spPr>
          <a:xfrm>
            <a:off x="371475" y="1619250"/>
            <a:ext cx="8920307" cy="4978400"/>
          </a:xfrm>
          <a:prstGeom prst="rect">
            <a:avLst/>
          </a:prstGeom>
        </p:spPr>
        <p:txBody>
          <a:bodyPr vert="horz" wrap="square" lIns="0" tIns="0" rIns="0" bIns="0" rtlCol="0" anchor="t" anchorCtr="0">
            <a:noAutofit/>
          </a:bodyPr>
          <a:lstStyle>
            <a:lvl1pPr>
              <a:lnSpc>
                <a:spcPct val="100000"/>
              </a:lnSpc>
              <a:spcBef>
                <a:spcPct val="0"/>
              </a:spcBef>
              <a:buNone/>
              <a:defRPr b="1">
                <a:solidFill>
                  <a:schemeClr val="tx2"/>
                </a:solidFill>
                <a:effectLst/>
                <a:latin typeface="Arial" panose="020B0604020202020204" pitchFamily="34" charset="0"/>
                <a:ea typeface="Arial" panose="020B0604020202020204" pitchFamily="34" charset="0"/>
                <a:cs typeface="+mj-cs"/>
              </a:defRPr>
            </a:lvl1pPr>
          </a:lstStyle>
          <a:p>
            <a:r>
              <a:rPr lang="fr-FR" sz="2600">
                <a:solidFill>
                  <a:schemeClr val="accent3"/>
                </a:solidFill>
              </a:rPr>
              <a:t>Dans le cadre de la CDPH, l’évaluation de la compréhension du/de la </a:t>
            </a:r>
            <a:r>
              <a:rPr lang="fr-FR" sz="2600" err="1">
                <a:solidFill>
                  <a:schemeClr val="accent3"/>
                </a:solidFill>
              </a:rPr>
              <a:t>client-e</a:t>
            </a:r>
            <a:r>
              <a:rPr lang="fr-FR" sz="2600">
                <a:solidFill>
                  <a:schemeClr val="accent3"/>
                </a:solidFill>
              </a:rPr>
              <a:t> ne doit pas être concentrée sur la question de savoir si le/la </a:t>
            </a:r>
            <a:r>
              <a:rPr lang="fr-FR" sz="2600" err="1">
                <a:solidFill>
                  <a:schemeClr val="accent3"/>
                </a:solidFill>
              </a:rPr>
              <a:t>client-e</a:t>
            </a:r>
            <a:r>
              <a:rPr lang="fr-FR" sz="2600">
                <a:solidFill>
                  <a:schemeClr val="accent3"/>
                </a:solidFill>
              </a:rPr>
              <a:t> est </a:t>
            </a:r>
            <a:r>
              <a:rPr lang="fr-FR" sz="2600" err="1">
                <a:solidFill>
                  <a:schemeClr val="accent3"/>
                </a:solidFill>
              </a:rPr>
              <a:t>dépourvu-e</a:t>
            </a:r>
            <a:r>
              <a:rPr lang="fr-FR" sz="2600">
                <a:solidFill>
                  <a:schemeClr val="accent3"/>
                </a:solidFill>
              </a:rPr>
              <a:t> de personnalité juridique mais plutôt sur les aménagements et le soutien dont le/la </a:t>
            </a:r>
            <a:r>
              <a:rPr lang="fr-FR" sz="2600" err="1">
                <a:solidFill>
                  <a:schemeClr val="accent3"/>
                </a:solidFill>
              </a:rPr>
              <a:t>client-e</a:t>
            </a:r>
            <a:r>
              <a:rPr lang="fr-FR" sz="2600">
                <a:solidFill>
                  <a:schemeClr val="accent3"/>
                </a:solidFill>
              </a:rPr>
              <a:t> a besoin pour contribuer à la prise de décision.</a:t>
            </a:r>
          </a:p>
          <a:p>
            <a:endParaRPr lang="en-GB" sz="2600">
              <a:solidFill>
                <a:schemeClr val="accent3"/>
              </a:solidFill>
            </a:endParaRPr>
          </a:p>
          <a:p>
            <a:r>
              <a:rPr lang="fr-FR" sz="2600">
                <a:solidFill>
                  <a:schemeClr val="accent3"/>
                </a:solidFill>
              </a:rPr>
              <a:t>Pour vérifier la compréhension et déterminer les besoins en matière de soutien à la prie de décision, les prestataires de soins de santé doivent suivre les étapes décrites dans le document 4.</a:t>
            </a:r>
            <a:endParaRPr lang="en-GB" sz="2600">
              <a:solidFill>
                <a:schemeClr val="accent3"/>
              </a:solidFill>
            </a:endParaRPr>
          </a:p>
        </p:txBody>
      </p:sp>
      <p:sp>
        <p:nvSpPr>
          <p:cNvPr id="2" name="Footer Placeholder 1">
            <a:extLst>
              <a:ext uri="{FF2B5EF4-FFF2-40B4-BE49-F238E27FC236}">
                <a16:creationId xmlns:a16="http://schemas.microsoft.com/office/drawing/2014/main" id="{25515BD7-158C-A4CE-BE8F-B35CB4614614}"/>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165889998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D6273-637A-6A48-D6BB-AA04703EAEDF}"/>
              </a:ext>
            </a:extLst>
          </p:cNvPr>
          <p:cNvSpPr>
            <a:spLocks noGrp="1"/>
          </p:cNvSpPr>
          <p:nvPr>
            <p:ph type="title"/>
          </p:nvPr>
        </p:nvSpPr>
        <p:spPr>
          <a:xfrm>
            <a:off x="371473" y="1427436"/>
            <a:ext cx="7358395" cy="4330700"/>
          </a:xfrm>
        </p:spPr>
        <p:txBody>
          <a:bodyPr/>
          <a:lstStyle/>
          <a:p>
            <a:r>
              <a:rPr lang="fr-FR" sz="5400"/>
              <a:t>Études du cas d’Adana et de Promise</a:t>
            </a:r>
            <a:r>
              <a:rPr lang="en-GB" sz="5400"/>
              <a:t>:</a:t>
            </a:r>
            <a:br>
              <a:rPr lang="en-GB" sz="5400"/>
            </a:br>
            <a:r>
              <a:rPr lang="en-GB" sz="4400" b="0"/>
              <a:t>Travail de </a:t>
            </a:r>
            <a:r>
              <a:rPr lang="en-GB" sz="4400" b="0" err="1"/>
              <a:t>groupe</a:t>
            </a:r>
            <a:r>
              <a:rPr lang="en-GB" sz="4400" b="0"/>
              <a:t> et discussion </a:t>
            </a:r>
            <a:r>
              <a:rPr lang="en-GB" sz="4400" b="0" err="1"/>
              <a:t>en</a:t>
            </a:r>
            <a:r>
              <a:rPr lang="en-GB" sz="4400" b="0"/>
              <a:t> </a:t>
            </a:r>
            <a:r>
              <a:rPr lang="en-GB" sz="4400" b="0" err="1"/>
              <a:t>plénière</a:t>
            </a:r>
            <a:r>
              <a:rPr lang="en-GB" sz="4400" b="0"/>
              <a:t> </a:t>
            </a:r>
          </a:p>
        </p:txBody>
      </p:sp>
      <p:grpSp>
        <p:nvGrpSpPr>
          <p:cNvPr id="3" name="Group 2" descr="Adana, une jeune fille en situation de surdécité, et Promise, une jeune fille présentant une déficience intellectuelle.">
            <a:extLst>
              <a:ext uri="{FF2B5EF4-FFF2-40B4-BE49-F238E27FC236}">
                <a16:creationId xmlns:a16="http://schemas.microsoft.com/office/drawing/2014/main" id="{836181D9-049B-87AF-196F-5C66758D7158}"/>
              </a:ext>
            </a:extLst>
          </p:cNvPr>
          <p:cNvGrpSpPr/>
          <p:nvPr/>
        </p:nvGrpSpPr>
        <p:grpSpPr>
          <a:xfrm>
            <a:off x="7632190" y="1369805"/>
            <a:ext cx="3558079" cy="4666497"/>
            <a:chOff x="7632190" y="1369805"/>
            <a:chExt cx="3558079" cy="4666497"/>
          </a:xfrm>
        </p:grpSpPr>
        <p:pic>
          <p:nvPicPr>
            <p:cNvPr id="4" name="Picture 3">
              <a:extLst>
                <a:ext uri="{FF2B5EF4-FFF2-40B4-BE49-F238E27FC236}">
                  <a16:creationId xmlns:a16="http://schemas.microsoft.com/office/drawing/2014/main" id="{FDD8422A-8614-6F97-9E9F-27B7E9E5D3E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2190" y="1369805"/>
              <a:ext cx="1804420" cy="4666497"/>
            </a:xfrm>
            <a:prstGeom prst="rect">
              <a:avLst/>
            </a:prstGeom>
          </p:spPr>
        </p:pic>
        <p:pic>
          <p:nvPicPr>
            <p:cNvPr id="7" name="Picture 6">
              <a:extLst>
                <a:ext uri="{FF2B5EF4-FFF2-40B4-BE49-F238E27FC236}">
                  <a16:creationId xmlns:a16="http://schemas.microsoft.com/office/drawing/2014/main" id="{4DBEF69F-D94E-30C4-532B-E147DE6E5EC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2634" y="1525642"/>
              <a:ext cx="1627635" cy="4459233"/>
            </a:xfrm>
            <a:prstGeom prst="rect">
              <a:avLst/>
            </a:prstGeom>
          </p:spPr>
        </p:pic>
      </p:grpSp>
      <p:sp>
        <p:nvSpPr>
          <p:cNvPr id="8" name="Footer Placeholder 1">
            <a:extLst>
              <a:ext uri="{FF2B5EF4-FFF2-40B4-BE49-F238E27FC236}">
                <a16:creationId xmlns:a16="http://schemas.microsoft.com/office/drawing/2014/main" id="{96DE6058-073E-2BCA-5C9D-B995D52CDD0C}"/>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70856690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318A3-C43A-0F15-536E-3154D2DBEFBF}"/>
              </a:ext>
            </a:extLst>
          </p:cNvPr>
          <p:cNvSpPr>
            <a:spLocks noGrp="1"/>
          </p:cNvSpPr>
          <p:nvPr>
            <p:ph type="title"/>
          </p:nvPr>
        </p:nvSpPr>
        <p:spPr/>
        <p:txBody>
          <a:bodyPr vert="horz" wrap="square" lIns="0" tIns="0" rIns="0" bIns="0" rtlCol="0" anchor="t" anchorCtr="0">
            <a:noAutofit/>
          </a:bodyPr>
          <a:lstStyle/>
          <a:p>
            <a:r>
              <a:rPr lang="fr-FR"/>
              <a:t>Impliquer </a:t>
            </a:r>
            <a:r>
              <a:rPr lang="fr-FR" err="1"/>
              <a:t>un-e</a:t>
            </a:r>
            <a:r>
              <a:rPr lang="fr-FR"/>
              <a:t> </a:t>
            </a:r>
            <a:r>
              <a:rPr lang="fr-FR" err="1"/>
              <a:t>aidant-e</a:t>
            </a:r>
            <a:r>
              <a:rPr lang="fr-FR"/>
              <a:t> dans le processus de consentement éclairé</a:t>
            </a:r>
            <a:br>
              <a:rPr lang="en-GB"/>
            </a:br>
            <a:endParaRPr lang="en-GB"/>
          </a:p>
        </p:txBody>
      </p:sp>
      <p:sp>
        <p:nvSpPr>
          <p:cNvPr id="3" name="Content Placeholder 2">
            <a:extLst>
              <a:ext uri="{FF2B5EF4-FFF2-40B4-BE49-F238E27FC236}">
                <a16:creationId xmlns:a16="http://schemas.microsoft.com/office/drawing/2014/main" id="{AFBDAA33-F4CE-B75F-43DB-0EF54702C62C}"/>
              </a:ext>
            </a:extLst>
          </p:cNvPr>
          <p:cNvSpPr>
            <a:spLocks noGrp="1"/>
          </p:cNvSpPr>
          <p:nvPr>
            <p:ph idx="1"/>
          </p:nvPr>
        </p:nvSpPr>
        <p:spPr>
          <a:xfrm>
            <a:off x="387348" y="1628775"/>
            <a:ext cx="9837307" cy="4295775"/>
          </a:xfrm>
        </p:spPr>
        <p:txBody>
          <a:bodyPr vert="horz" wrap="square" lIns="0" tIns="0" rIns="0" bIns="0" rtlCol="0" anchor="t" anchorCtr="0">
            <a:noAutofit/>
          </a:bodyPr>
          <a:lstStyle/>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L’implication d’une autre personne de confiance peut s’avérer nécessaire lors du processus de consentement éclairé initial pour qu’elle aide à faciliter la communication et la compréhension des services que vous offrez </a:t>
            </a:r>
          </a:p>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Si des soignants ou d'autres personnes sont impliqués dans le consentement à l'orientation et à d'autres services, il est important de continuer à veiller à ce que les souhaits et les besoins du/de 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restent la priorité. </a:t>
            </a:r>
          </a:p>
          <a:p>
            <a:pPr lvl="3">
              <a:lnSpc>
                <a:spcPct val="105000"/>
              </a:lnSpc>
              <a:spcAft>
                <a:spcPts val="1000"/>
              </a:spcAft>
              <a:tabLst>
                <a:tab pos="228600" algn="l"/>
                <a:tab pos="457200" algn="l"/>
              </a:tabLst>
              <a:defRPr/>
            </a:pPr>
            <a:r>
              <a:rPr lang="fr-FR" sz="2400" b="1">
                <a:solidFill>
                  <a:schemeClr val="accent2"/>
                </a:solidFill>
                <a:latin typeface="Arial" panose="020B0604020202020204" pitchFamily="34" charset="0"/>
                <a:cs typeface="Times New Roman" panose="02020603050405020304" pitchFamily="18" charset="0"/>
              </a:rPr>
              <a:t>Tenir compte de la coercition :</a:t>
            </a:r>
            <a:r>
              <a:rPr lang="fr-FR" sz="2400">
                <a:latin typeface="Arial" panose="020B0604020202020204" pitchFamily="34" charset="0"/>
                <a:cs typeface="Times New Roman" panose="02020603050405020304" pitchFamily="18" charset="0"/>
              </a:rPr>
              <a:t>Veiller à observer les interactions du/de 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avec l’</a:t>
            </a:r>
            <a:r>
              <a:rPr lang="fr-FR" sz="2400" err="1">
                <a:latin typeface="Arial" panose="020B0604020202020204" pitchFamily="34" charset="0"/>
                <a:cs typeface="Times New Roman" panose="02020603050405020304" pitchFamily="18" charset="0"/>
              </a:rPr>
              <a:t>aidant-e</a:t>
            </a:r>
            <a:r>
              <a:rPr lang="fr-FR" sz="2400">
                <a:latin typeface="Arial" panose="020B0604020202020204" pitchFamily="34" charset="0"/>
                <a:cs typeface="Times New Roman" panose="02020603050405020304" pitchFamily="18" charset="0"/>
              </a:rPr>
              <a:t>. </a:t>
            </a:r>
          </a:p>
        </p:txBody>
      </p:sp>
      <p:sp>
        <p:nvSpPr>
          <p:cNvPr id="5" name="Footer Placeholder 1">
            <a:extLst>
              <a:ext uri="{FF2B5EF4-FFF2-40B4-BE49-F238E27FC236}">
                <a16:creationId xmlns:a16="http://schemas.microsoft.com/office/drawing/2014/main" id="{9711BC1E-C214-C424-9962-A77CC1180342}"/>
              </a:ext>
            </a:extLst>
          </p:cNvPr>
          <p:cNvSpPr>
            <a:spLocks noGrp="1"/>
          </p:cNvSpPr>
          <p:nvPr>
            <p:ph type="ftr" sz="quarter" idx="11"/>
          </p:nvPr>
        </p:nvSpPr>
        <p:spPr>
          <a:xfrm>
            <a:off x="387348"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875816468"/>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318A3-C43A-0F15-536E-3154D2DBEFBF}"/>
              </a:ext>
            </a:extLst>
          </p:cNvPr>
          <p:cNvSpPr>
            <a:spLocks noGrp="1"/>
          </p:cNvSpPr>
          <p:nvPr>
            <p:ph type="title"/>
          </p:nvPr>
        </p:nvSpPr>
        <p:spPr/>
        <p:txBody>
          <a:bodyPr vert="horz" wrap="square" lIns="0" tIns="0" rIns="0" bIns="0" rtlCol="0" anchor="t" anchorCtr="0">
            <a:noAutofit/>
          </a:bodyPr>
          <a:lstStyle/>
          <a:p>
            <a:r>
              <a:rPr lang="fr-FR"/>
              <a:t>Impliquer </a:t>
            </a:r>
            <a:r>
              <a:rPr lang="fr-FR" err="1"/>
              <a:t>un-e</a:t>
            </a:r>
            <a:r>
              <a:rPr lang="fr-FR"/>
              <a:t> </a:t>
            </a:r>
            <a:r>
              <a:rPr lang="fr-FR" err="1"/>
              <a:t>aidant-e</a:t>
            </a:r>
            <a:r>
              <a:rPr lang="fr-FR"/>
              <a:t> dans le processus de consentement éclairé</a:t>
            </a:r>
            <a:br>
              <a:rPr lang="en-GB"/>
            </a:br>
            <a:endParaRPr lang="en-GB"/>
          </a:p>
        </p:txBody>
      </p:sp>
      <p:sp>
        <p:nvSpPr>
          <p:cNvPr id="3" name="Content Placeholder 2">
            <a:extLst>
              <a:ext uri="{FF2B5EF4-FFF2-40B4-BE49-F238E27FC236}">
                <a16:creationId xmlns:a16="http://schemas.microsoft.com/office/drawing/2014/main" id="{AFBDAA33-F4CE-B75F-43DB-0EF54702C62C}"/>
              </a:ext>
            </a:extLst>
          </p:cNvPr>
          <p:cNvSpPr>
            <a:spLocks noGrp="1"/>
          </p:cNvSpPr>
          <p:nvPr>
            <p:ph idx="1"/>
          </p:nvPr>
        </p:nvSpPr>
        <p:spPr>
          <a:xfrm>
            <a:off x="387348" y="1628775"/>
            <a:ext cx="9837307" cy="4295775"/>
          </a:xfrm>
        </p:spPr>
        <p:txBody>
          <a:bodyPr vert="horz" wrap="square" lIns="0" tIns="0" rIns="0" bIns="0" rtlCol="0" anchor="t" anchorCtr="0">
            <a:noAutofit/>
          </a:bodyPr>
          <a:lstStyle/>
          <a:p>
            <a:pPr lvl="3">
              <a:lnSpc>
                <a:spcPct val="105000"/>
              </a:lnSpc>
              <a:spcAft>
                <a:spcPts val="1000"/>
              </a:spcAft>
              <a:tabLst>
                <a:tab pos="228600" algn="l"/>
                <a:tab pos="457200" algn="l"/>
              </a:tabLst>
              <a:defRPr/>
            </a:pPr>
            <a:r>
              <a:rPr lang="fr-FR" sz="2400">
                <a:latin typeface="Arial" panose="020B0604020202020204" pitchFamily="34" charset="0"/>
                <a:cs typeface="Times New Roman" panose="02020603050405020304" pitchFamily="18" charset="0"/>
              </a:rPr>
              <a:t>Garder à l’esprit le fait que les intérêts des membres de la famille et des aidant-e-s ne sont peut-être pas liés à la volonté et aux préférences du/de 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a:t>
            </a:r>
            <a:endParaRPr lang="en-GB" sz="2400" b="0">
              <a:latin typeface="Arial" panose="020B0604020202020204" pitchFamily="34" charset="0"/>
              <a:cs typeface="Times New Roman" panose="02020603050405020304" pitchFamily="18" charset="0"/>
            </a:endParaRPr>
          </a:p>
        </p:txBody>
      </p:sp>
      <p:sp>
        <p:nvSpPr>
          <p:cNvPr id="5" name="Footer Placeholder 1">
            <a:extLst>
              <a:ext uri="{FF2B5EF4-FFF2-40B4-BE49-F238E27FC236}">
                <a16:creationId xmlns:a16="http://schemas.microsoft.com/office/drawing/2014/main" id="{9711BC1E-C214-C424-9962-A77CC1180342}"/>
              </a:ext>
            </a:extLst>
          </p:cNvPr>
          <p:cNvSpPr>
            <a:spLocks noGrp="1"/>
          </p:cNvSpPr>
          <p:nvPr>
            <p:ph type="ftr" sz="quarter" idx="11"/>
          </p:nvPr>
        </p:nvSpPr>
        <p:spPr>
          <a:xfrm>
            <a:off x="387348"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35549421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814516" cy="4283852"/>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Créer un environnement confidentiel.</a:t>
            </a:r>
          </a:p>
          <a:p>
            <a:pPr lvl="3">
              <a:lnSpc>
                <a:spcPct val="105000"/>
              </a:lnSpc>
              <a:spcAft>
                <a:spcPts val="1000"/>
              </a:spcAft>
              <a:defRPr/>
            </a:pPr>
            <a:r>
              <a:rPr lang="fr-FR" sz="2400">
                <a:latin typeface="Arial" panose="020B0604020202020204" pitchFamily="34" charset="0"/>
                <a:cs typeface="Times New Roman" panose="02020603050405020304" pitchFamily="18" charset="0"/>
              </a:rPr>
              <a:t>Adapter et essayer différentes méthodes de communication pour répondre aux besoins de la personne et veiller à ce qu’elle comprenne.</a:t>
            </a:r>
          </a:p>
          <a:p>
            <a:pPr lvl="3">
              <a:lnSpc>
                <a:spcPct val="105000"/>
              </a:lnSpc>
              <a:spcAft>
                <a:spcPts val="1000"/>
              </a:spcAft>
              <a:defRPr/>
            </a:pPr>
            <a:r>
              <a:rPr lang="fr-FR" sz="2400">
                <a:latin typeface="Arial" panose="020B0604020202020204" pitchFamily="34" charset="0"/>
                <a:cs typeface="Times New Roman" panose="02020603050405020304" pitchFamily="18" charset="0"/>
              </a:rPr>
              <a:t>Prendre son temps et demander à ce qu’il/elle répète ce qu’il/elle a compris. Poser des questions.</a:t>
            </a:r>
          </a:p>
          <a:p>
            <a:pPr lvl="3">
              <a:lnSpc>
                <a:spcPct val="105000"/>
              </a:lnSpc>
              <a:spcAft>
                <a:spcPts val="1000"/>
              </a:spcAft>
              <a:defRPr/>
            </a:pPr>
            <a:r>
              <a:rPr lang="fr-FR" sz="2400">
                <a:latin typeface="Arial" panose="020B0604020202020204" pitchFamily="34" charset="0"/>
                <a:cs typeface="Times New Roman" panose="02020603050405020304" pitchFamily="18" charset="0"/>
              </a:rPr>
              <a:t>Avoir conscience du fait que leur famille et leurs amis puissent être habitués à prendre des décisions en leur nom et intervenir. Répéter les stratégies pour faire face à ces situations.</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1">
            <a:extLst>
              <a:ext uri="{FF2B5EF4-FFF2-40B4-BE49-F238E27FC236}">
                <a16:creationId xmlns:a16="http://schemas.microsoft.com/office/drawing/2014/main" id="{46FDB694-E87F-5AF3-55AC-6EF47E75C59B}"/>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6955588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3" y="1985500"/>
            <a:ext cx="7890023" cy="2887000"/>
          </a:xfrm>
        </p:spPr>
        <p:txBody>
          <a:bodyPr/>
          <a:lstStyle/>
          <a:p>
            <a:r>
              <a:rPr lang="fr-FR" sz="4400"/>
              <a:t>Étape 5 du processus de consentement éclairé : faciliter la prise de décision soutenue par le/la </a:t>
            </a:r>
            <a:r>
              <a:rPr lang="fr-FR" sz="4400" err="1"/>
              <a:t>client-e</a:t>
            </a:r>
            <a:endParaRPr lang="en-GB" sz="4400"/>
          </a:p>
        </p:txBody>
      </p:sp>
    </p:spTree>
    <p:extLst>
      <p:ext uri="{BB962C8B-B14F-4D97-AF65-F5344CB8AC3E}">
        <p14:creationId xmlns:p14="http://schemas.microsoft.com/office/powerpoint/2010/main" val="63321147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318A3-C43A-0F15-536E-3154D2DBEFBF}"/>
              </a:ext>
            </a:extLst>
          </p:cNvPr>
          <p:cNvSpPr>
            <a:spLocks noGrp="1"/>
          </p:cNvSpPr>
          <p:nvPr>
            <p:ph type="title"/>
          </p:nvPr>
        </p:nvSpPr>
        <p:spPr/>
        <p:txBody>
          <a:bodyPr vert="horz" wrap="square" lIns="0" tIns="0" rIns="0" bIns="0" rtlCol="0" anchor="t" anchorCtr="0">
            <a:noAutofit/>
          </a:bodyPr>
          <a:lstStyle/>
          <a:p>
            <a:r>
              <a:rPr lang="fr-FR"/>
              <a:t>Faciliter la prise de décision</a:t>
            </a:r>
            <a:endParaRPr lang="en-GB"/>
          </a:p>
        </p:txBody>
      </p:sp>
      <p:sp>
        <p:nvSpPr>
          <p:cNvPr id="5" name="Rectangle: Rounded Corners 4" descr="Procéder à des arrangements &#10;&#10;">
            <a:extLst>
              <a:ext uri="{FF2B5EF4-FFF2-40B4-BE49-F238E27FC236}">
                <a16:creationId xmlns:a16="http://schemas.microsoft.com/office/drawing/2014/main" id="{5EA825B5-D82F-3E66-49D1-AFD5E1B69FE0}"/>
              </a:ext>
            </a:extLst>
          </p:cNvPr>
          <p:cNvSpPr/>
          <p:nvPr/>
        </p:nvSpPr>
        <p:spPr>
          <a:xfrm>
            <a:off x="371473" y="2674716"/>
            <a:ext cx="2728921" cy="1508568"/>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err="1">
                <a:solidFill>
                  <a:schemeClr val="tx1"/>
                </a:solidFill>
              </a:rPr>
              <a:t>Procéder</a:t>
            </a:r>
            <a:r>
              <a:rPr lang="en-GB" sz="2400">
                <a:solidFill>
                  <a:schemeClr val="tx1"/>
                </a:solidFill>
              </a:rPr>
              <a:t> à des arrangements </a:t>
            </a:r>
          </a:p>
        </p:txBody>
      </p:sp>
      <p:sp>
        <p:nvSpPr>
          <p:cNvPr id="6" name="Rectangle: Rounded Corners 5" descr="Impliquer les aidant-e-s &#10;&#10;">
            <a:extLst>
              <a:ext uri="{FF2B5EF4-FFF2-40B4-BE49-F238E27FC236}">
                <a16:creationId xmlns:a16="http://schemas.microsoft.com/office/drawing/2014/main" id="{B2088B63-A88E-F6C4-D513-075EF26A4EC6}"/>
              </a:ext>
            </a:extLst>
          </p:cNvPr>
          <p:cNvSpPr/>
          <p:nvPr/>
        </p:nvSpPr>
        <p:spPr>
          <a:xfrm>
            <a:off x="3246536" y="2674716"/>
            <a:ext cx="2728921" cy="1508568"/>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err="1">
                <a:solidFill>
                  <a:schemeClr val="bg1"/>
                </a:solidFill>
              </a:rPr>
              <a:t>Impliquer</a:t>
            </a:r>
            <a:r>
              <a:rPr lang="en-GB" sz="2400">
                <a:solidFill>
                  <a:schemeClr val="bg1"/>
                </a:solidFill>
              </a:rPr>
              <a:t> les aidant-e-s </a:t>
            </a:r>
          </a:p>
        </p:txBody>
      </p:sp>
      <p:sp>
        <p:nvSpPr>
          <p:cNvPr id="7" name="Rectangle: Rounded Corners 6" descr="Tenir compte de la coercition&#10;&#10;">
            <a:extLst>
              <a:ext uri="{FF2B5EF4-FFF2-40B4-BE49-F238E27FC236}">
                <a16:creationId xmlns:a16="http://schemas.microsoft.com/office/drawing/2014/main" id="{CFA206A1-02E3-9245-0A66-1DD3231B4438}"/>
              </a:ext>
            </a:extLst>
          </p:cNvPr>
          <p:cNvSpPr/>
          <p:nvPr/>
        </p:nvSpPr>
        <p:spPr>
          <a:xfrm>
            <a:off x="6089701" y="2674716"/>
            <a:ext cx="2728921" cy="1508568"/>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Tenir compte de la coercition</a:t>
            </a:r>
            <a:endParaRPr lang="en-GB" sz="2400">
              <a:solidFill>
                <a:schemeClr val="bg1"/>
              </a:solidFill>
            </a:endParaRPr>
          </a:p>
        </p:txBody>
      </p:sp>
      <p:sp>
        <p:nvSpPr>
          <p:cNvPr id="8" name="Rectangle: Rounded Corners 7" descr="Orientations&#10;&#10;">
            <a:extLst>
              <a:ext uri="{FF2B5EF4-FFF2-40B4-BE49-F238E27FC236}">
                <a16:creationId xmlns:a16="http://schemas.microsoft.com/office/drawing/2014/main" id="{3B7C3886-4D4B-4193-9C63-2ACE890A0370}"/>
              </a:ext>
            </a:extLst>
          </p:cNvPr>
          <p:cNvSpPr/>
          <p:nvPr/>
        </p:nvSpPr>
        <p:spPr>
          <a:xfrm>
            <a:off x="8932866" y="2674716"/>
            <a:ext cx="2728921" cy="1508568"/>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a:solidFill>
                  <a:schemeClr val="bg1"/>
                </a:solidFill>
              </a:rPr>
              <a:t>Orientations</a:t>
            </a:r>
          </a:p>
        </p:txBody>
      </p:sp>
      <p:sp>
        <p:nvSpPr>
          <p:cNvPr id="3" name="Footer Placeholder 1">
            <a:extLst>
              <a:ext uri="{FF2B5EF4-FFF2-40B4-BE49-F238E27FC236}">
                <a16:creationId xmlns:a16="http://schemas.microsoft.com/office/drawing/2014/main" id="{7131CE71-809A-9CBF-2782-97C3BEB26FB1}"/>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2261946224"/>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687E9-3510-1E30-608C-7F27B645BF6A}"/>
              </a:ext>
            </a:extLst>
          </p:cNvPr>
          <p:cNvSpPr>
            <a:spLocks noGrp="1"/>
          </p:cNvSpPr>
          <p:nvPr>
            <p:ph type="title"/>
          </p:nvPr>
        </p:nvSpPr>
        <p:spPr/>
        <p:txBody>
          <a:bodyPr/>
          <a:lstStyle/>
          <a:p>
            <a:r>
              <a:rPr lang="fr-FR"/>
              <a:t>Témoignage sur le consentement éclairé</a:t>
            </a:r>
            <a:endParaRPr lang="en-GB"/>
          </a:p>
        </p:txBody>
      </p:sp>
      <p:sp>
        <p:nvSpPr>
          <p:cNvPr id="8" name="Footer Placeholder 1">
            <a:extLst>
              <a:ext uri="{FF2B5EF4-FFF2-40B4-BE49-F238E27FC236}">
                <a16:creationId xmlns:a16="http://schemas.microsoft.com/office/drawing/2014/main" id="{0863E6DB-D9FC-9BA4-BACD-752BFCBA47E1}"/>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pic>
        <p:nvPicPr>
          <p:cNvPr id="5" name="Online Media 4" title="Consentement éclairé">
            <a:hlinkClick r:id="" action="ppaction://media"/>
            <a:extLst>
              <a:ext uri="{FF2B5EF4-FFF2-40B4-BE49-F238E27FC236}">
                <a16:creationId xmlns:a16="http://schemas.microsoft.com/office/drawing/2014/main" id="{9745DED4-DA8A-FEFC-87B6-0B803D6539F3}"/>
              </a:ext>
            </a:extLst>
          </p:cNvPr>
          <p:cNvPicPr>
            <a:picLocks noGrp="1" noRot="1" noChangeAspect="1"/>
          </p:cNvPicPr>
          <p:nvPr>
            <p:ph idx="1"/>
            <a:videoFile r:link="rId1"/>
          </p:nvPr>
        </p:nvPicPr>
        <p:blipFill>
          <a:blip r:embed="rId4"/>
          <a:stretch>
            <a:fillRect/>
          </a:stretch>
        </p:blipFill>
        <p:spPr>
          <a:xfrm>
            <a:off x="2134085" y="1250950"/>
            <a:ext cx="7710487" cy="4356100"/>
          </a:xfrm>
          <a:prstGeom prst="rect">
            <a:avLst/>
          </a:prstGeom>
        </p:spPr>
      </p:pic>
    </p:spTree>
    <p:extLst>
      <p:ext uri="{BB962C8B-B14F-4D97-AF65-F5344CB8AC3E}">
        <p14:creationId xmlns:p14="http://schemas.microsoft.com/office/powerpoint/2010/main" val="81149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a:xfrm>
            <a:off x="371475" y="365126"/>
            <a:ext cx="11449050" cy="663574"/>
          </a:xfrm>
        </p:spPr>
        <p:txBody>
          <a:bodyPr/>
          <a:lstStyle/>
          <a:p>
            <a:r>
              <a:rPr lang="fr-FR"/>
              <a:t>Approche du handicap axée sur la charité</a:t>
            </a:r>
            <a:endParaRPr lang="en-GB"/>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6215443" y="1624692"/>
            <a:ext cx="5616575" cy="4090307"/>
          </a:xfrm>
        </p:spPr>
        <p:txBody>
          <a:bodyPr/>
          <a:lstStyle/>
          <a:p>
            <a:pPr lvl="3"/>
            <a:r>
              <a:rPr lang="fr-FR" sz="2400"/>
              <a:t>Leur situation de handicap est une chose dont ils-elles </a:t>
            </a:r>
            <a:r>
              <a:rPr lang="fr-FR" sz="2400" b="1">
                <a:solidFill>
                  <a:schemeClr val="tx2"/>
                </a:solidFill>
              </a:rPr>
              <a:t>" souffrent </a:t>
            </a:r>
            <a:r>
              <a:rPr lang="fr-FR" sz="2400">
                <a:solidFill>
                  <a:schemeClr val="tx2"/>
                </a:solidFill>
              </a:rPr>
              <a:t>". </a:t>
            </a:r>
            <a:r>
              <a:rPr lang="fr-FR" sz="2400"/>
              <a:t>Nous les considérons donc comme </a:t>
            </a:r>
            <a:r>
              <a:rPr lang="fr-FR" sz="2400" err="1"/>
              <a:t>courageus-es</a:t>
            </a:r>
            <a:r>
              <a:rPr lang="fr-FR" sz="2400"/>
              <a:t> pour avoir lutté dans la vie avec leur handicap.</a:t>
            </a:r>
            <a:endParaRPr lang="en-GB" sz="2400"/>
          </a:p>
          <a:p>
            <a:pPr lvl="3"/>
            <a:r>
              <a:rPr lang="fr-FR" sz="2400"/>
              <a:t>Les personnes en situation de handicap sont considérées et traitées comme un </a:t>
            </a:r>
            <a:r>
              <a:rPr lang="fr-FR" sz="2400" b="1">
                <a:solidFill>
                  <a:schemeClr val="tx2"/>
                </a:solidFill>
              </a:rPr>
              <a:t>groupe distinct</a:t>
            </a:r>
            <a:r>
              <a:rPr lang="en-GB" sz="2400"/>
              <a:t>.</a:t>
            </a:r>
            <a:endParaRPr lang="en-GB" sz="2400" b="1"/>
          </a:p>
          <a:p>
            <a:pPr marL="0" lvl="3" indent="0">
              <a:buNone/>
            </a:pPr>
            <a:endParaRPr lang="en-GB" sz="2200"/>
          </a:p>
        </p:txBody>
      </p:sp>
      <p:graphicFrame>
        <p:nvGraphicFramePr>
          <p:cNvPr id="8" name="Diagram 7" descr="A chart representing the medical model of disability. ">
            <a:extLst>
              <a:ext uri="{FF2B5EF4-FFF2-40B4-BE49-F238E27FC236}">
                <a16:creationId xmlns:a16="http://schemas.microsoft.com/office/drawing/2014/main" id="{386B43B5-9E06-D404-3C44-F752D27BFBCD}"/>
              </a:ext>
            </a:extLst>
          </p:cNvPr>
          <p:cNvGraphicFramePr/>
          <p:nvPr/>
        </p:nvGraphicFramePr>
        <p:xfrm>
          <a:off x="6652687" y="7269531"/>
          <a:ext cx="5539313" cy="4353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FECBFD1-BA9A-CB35-9672-6CEE7775CCCD}"/>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pic>
        <p:nvPicPr>
          <p:cNvPr id="5" name="Picture 4" descr="Deux infirmières la regardent et parlent d'elle.L'une d'elles dit : &quot;Regardez-la, regardez sa jambe. J'ai pitié d'elle. L'autre dit : &quot;Je sais, c'est triste. Aidons-la&quot;.">
            <a:extLst>
              <a:ext uri="{FF2B5EF4-FFF2-40B4-BE49-F238E27FC236}">
                <a16:creationId xmlns:a16="http://schemas.microsoft.com/office/drawing/2014/main" id="{50D54595-F8C7-D6DC-0F1C-C0F69D9B167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7929" r="2373"/>
          <a:stretch/>
        </p:blipFill>
        <p:spPr bwMode="auto">
          <a:xfrm>
            <a:off x="371473" y="1648142"/>
            <a:ext cx="5637670" cy="3600587"/>
          </a:xfrm>
          <a:prstGeom prst="rect">
            <a:avLst/>
          </a:prstGeom>
          <a:noFill/>
          <a:ln>
            <a:noFill/>
          </a:ln>
        </p:spPr>
      </p:pic>
    </p:spTree>
    <p:extLst>
      <p:ext uri="{BB962C8B-B14F-4D97-AF65-F5344CB8AC3E}">
        <p14:creationId xmlns:p14="http://schemas.microsoft.com/office/powerpoint/2010/main" val="123677831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1CB1A-6459-9908-B7F0-421427A7420F}"/>
              </a:ext>
            </a:extLst>
          </p:cNvPr>
          <p:cNvSpPr>
            <a:spLocks noGrp="1"/>
          </p:cNvSpPr>
          <p:nvPr>
            <p:ph type="title"/>
          </p:nvPr>
        </p:nvSpPr>
        <p:spPr/>
        <p:txBody>
          <a:bodyPr/>
          <a:lstStyle/>
          <a:p>
            <a:r>
              <a:rPr lang="en-GB" sz="4000"/>
              <a:t>Discussion </a:t>
            </a:r>
            <a:r>
              <a:rPr lang="en-GB" sz="4000" err="1"/>
              <a:t>en</a:t>
            </a:r>
            <a:r>
              <a:rPr lang="en-GB" sz="4000"/>
              <a:t> </a:t>
            </a:r>
            <a:r>
              <a:rPr lang="en-GB" sz="4000" err="1"/>
              <a:t>plénière</a:t>
            </a:r>
            <a:r>
              <a:rPr lang="en-GB" sz="4000"/>
              <a:t> </a:t>
            </a:r>
          </a:p>
        </p:txBody>
      </p:sp>
      <p:sp>
        <p:nvSpPr>
          <p:cNvPr id="3" name="Content Placeholder 2">
            <a:extLst>
              <a:ext uri="{FF2B5EF4-FFF2-40B4-BE49-F238E27FC236}">
                <a16:creationId xmlns:a16="http://schemas.microsoft.com/office/drawing/2014/main" id="{52EED501-92A2-1003-A2F0-647637D36D36}"/>
              </a:ext>
            </a:extLst>
          </p:cNvPr>
          <p:cNvSpPr>
            <a:spLocks noGrp="1"/>
          </p:cNvSpPr>
          <p:nvPr>
            <p:ph idx="1"/>
          </p:nvPr>
        </p:nvSpPr>
        <p:spPr>
          <a:xfrm>
            <a:off x="371475" y="2641602"/>
            <a:ext cx="8044261" cy="1930398"/>
          </a:xfrm>
        </p:spPr>
        <p:txBody>
          <a:bodyPr/>
          <a:lstStyle/>
          <a:p>
            <a:r>
              <a:rPr lang="fr-FR" sz="3600" b="0"/>
              <a:t>Avez-vous des réflexions sur le témoignage vidéo que nous venons </a:t>
            </a:r>
            <a:br>
              <a:rPr lang="fr-FR" sz="3600" b="0"/>
            </a:br>
            <a:r>
              <a:rPr lang="fr-FR" sz="3600" b="0"/>
              <a:t>de voir ?</a:t>
            </a:r>
            <a:endParaRPr lang="en-GB" sz="3600" b="0"/>
          </a:p>
        </p:txBody>
      </p:sp>
      <p:sp>
        <p:nvSpPr>
          <p:cNvPr id="5" name="Footer Placeholder 1">
            <a:extLst>
              <a:ext uri="{FF2B5EF4-FFF2-40B4-BE49-F238E27FC236}">
                <a16:creationId xmlns:a16="http://schemas.microsoft.com/office/drawing/2014/main" id="{A225F28B-CB2F-E9FC-37CC-3A0D64634F11}"/>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3950916627"/>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8790998" cy="4283852"/>
          </a:xfrm>
        </p:spPr>
        <p:txBody>
          <a:bodyPr vert="horz" wrap="square" lIns="0" tIns="0" rIns="0" bIns="0" rtlCol="0" anchor="t" anchorCtr="0">
            <a:noAutofit/>
          </a:bodyPr>
          <a:lstStyle/>
          <a:p>
            <a:pPr lvl="3">
              <a:lnSpc>
                <a:spcPct val="105000"/>
              </a:lnSpc>
              <a:spcAft>
                <a:spcPts val="1000"/>
              </a:spcAft>
              <a:defRPr/>
            </a:pPr>
            <a:r>
              <a:rPr lang="fr-FR" sz="2800">
                <a:latin typeface="Arial" panose="020B0604020202020204" pitchFamily="34" charset="0"/>
                <a:cs typeface="Times New Roman" panose="02020603050405020304" pitchFamily="18" charset="0"/>
              </a:rPr>
              <a:t>Qu’est-ce que l’</a:t>
            </a:r>
            <a:r>
              <a:rPr lang="fr-FR" sz="2800" err="1">
                <a:latin typeface="Arial" panose="020B0604020202020204" pitchFamily="34" charset="0"/>
                <a:cs typeface="Times New Roman" panose="02020603050405020304" pitchFamily="18" charset="0"/>
              </a:rPr>
              <a:t>aidant-e</a:t>
            </a:r>
            <a:r>
              <a:rPr lang="fr-FR" sz="2800">
                <a:latin typeface="Arial" panose="020B0604020202020204" pitchFamily="34" charset="0"/>
                <a:cs typeface="Times New Roman" panose="02020603050405020304" pitchFamily="18" charset="0"/>
              </a:rPr>
              <a:t> attend de vous ? </a:t>
            </a:r>
          </a:p>
          <a:p>
            <a:pPr lvl="3">
              <a:lnSpc>
                <a:spcPct val="105000"/>
              </a:lnSpc>
              <a:spcAft>
                <a:spcPts val="1000"/>
              </a:spcAft>
              <a:defRPr/>
            </a:pPr>
            <a:r>
              <a:rPr lang="fr-FR" sz="2800">
                <a:latin typeface="Arial" panose="020B0604020202020204" pitchFamily="34" charset="0"/>
                <a:cs typeface="Times New Roman" panose="02020603050405020304" pitchFamily="18" charset="0"/>
              </a:rPr>
              <a:t>Quel type d’alliance voulez-vous établir avec lui/elle, et à quels types de limites devez-vous prêter  attention? </a:t>
            </a:r>
          </a:p>
          <a:p>
            <a:pPr lvl="3">
              <a:lnSpc>
                <a:spcPct val="105000"/>
              </a:lnSpc>
              <a:spcAft>
                <a:spcPts val="1000"/>
              </a:spcAft>
              <a:defRPr/>
            </a:pPr>
            <a:r>
              <a:rPr lang="fr-FR" sz="2800">
                <a:latin typeface="Arial" panose="020B0604020202020204" pitchFamily="34" charset="0"/>
                <a:cs typeface="Times New Roman" panose="02020603050405020304" pitchFamily="18" charset="0"/>
              </a:rPr>
              <a:t>Dans quelle mesure leurs attentes sont-elles réalistes/possibles ? Quels sont les éléments de cette relation qui pourraient s’avérer difficiles, et sur quoi pouvez-vous vous appuyer ?</a:t>
            </a:r>
            <a:endParaRPr lang="en-GB" sz="2800">
              <a:latin typeface="Arial" panose="020B060402020202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1">
            <a:extLst>
              <a:ext uri="{FF2B5EF4-FFF2-40B4-BE49-F238E27FC236}">
                <a16:creationId xmlns:a16="http://schemas.microsoft.com/office/drawing/2014/main" id="{A0FF48B3-648A-3260-6A40-7D2DEBB1A6EA}"/>
              </a:ext>
            </a:extLst>
          </p:cNvPr>
          <p:cNvSpPr>
            <a:spLocks noGrp="1"/>
          </p:cNvSpPr>
          <p:nvPr>
            <p:ph type="ftr" sz="quarter" idx="11"/>
          </p:nvPr>
        </p:nvSpPr>
        <p:spPr>
          <a:xfrm>
            <a:off x="371473" y="6165850"/>
            <a:ext cx="10116000" cy="431800"/>
          </a:xfrm>
        </p:spPr>
        <p:txBody>
          <a:bodyPr/>
          <a:lstStyle/>
          <a:p>
            <a:r>
              <a:rPr lang="en-GB" noProof="0"/>
              <a:t>Jour 3: </a:t>
            </a:r>
            <a:r>
              <a:rPr lang="fr-FR"/>
              <a:t>Le processus de consentement éclairé</a:t>
            </a:r>
            <a:endParaRPr lang="en-GB" noProof="0"/>
          </a:p>
        </p:txBody>
      </p:sp>
    </p:spTree>
    <p:extLst>
      <p:ext uri="{BB962C8B-B14F-4D97-AF65-F5344CB8AC3E}">
        <p14:creationId xmlns:p14="http://schemas.microsoft.com/office/powerpoint/2010/main" val="163629483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descr="Fin du jour 3">
            <a:extLst>
              <a:ext uri="{FF2B5EF4-FFF2-40B4-BE49-F238E27FC236}">
                <a16:creationId xmlns:a16="http://schemas.microsoft.com/office/drawing/2014/main" id="{90637987-98B4-0B28-8339-024821E58DF3}"/>
              </a:ext>
            </a:extLst>
          </p:cNvPr>
          <p:cNvSpPr txBox="1"/>
          <p:nvPr/>
        </p:nvSpPr>
        <p:spPr>
          <a:xfrm>
            <a:off x="371475" y="5554639"/>
            <a:ext cx="11449050" cy="777692"/>
          </a:xfrm>
          <a:prstGeom prst="rect">
            <a:avLst/>
          </a:prstGeom>
        </p:spPr>
        <p:txBody>
          <a:bodyPr vert="horz" wrap="square" lIns="0" tIns="0" rIns="0" bIns="180000" rtlCol="0" anchor="b" anchorCtr="0">
            <a:normAutofit/>
          </a:bodyPr>
          <a:lstStyle/>
          <a:p>
            <a:pPr>
              <a:spcBef>
                <a:spcPct val="0"/>
              </a:spcBef>
              <a:spcAft>
                <a:spcPts val="1000"/>
              </a:spcAft>
            </a:pPr>
            <a:r>
              <a:rPr lang="en-GB" sz="3600" b="1">
                <a:latin typeface="+mj-lt"/>
                <a:ea typeface="+mj-ea"/>
                <a:cs typeface="+mj-cs"/>
              </a:rPr>
              <a:t>Fin du jour 3</a:t>
            </a:r>
          </a:p>
        </p:txBody>
      </p:sp>
      <p:pic>
        <p:nvPicPr>
          <p:cNvPr id="2" name="Picture Placeholder 5" descr="A young woman smiling">
            <a:extLst>
              <a:ext uri="{FF2B5EF4-FFF2-40B4-BE49-F238E27FC236}">
                <a16:creationId xmlns:a16="http://schemas.microsoft.com/office/drawing/2014/main" id="{8E5EF588-E894-0F16-736C-0D12986F9FDF}"/>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18" t="9969" r="318" b="25272"/>
          <a:stretch/>
        </p:blipFill>
        <p:spPr>
          <a:xfrm>
            <a:off x="0" y="1"/>
            <a:ext cx="12192000" cy="5304790"/>
          </a:xfrm>
        </p:spPr>
      </p:pic>
    </p:spTree>
    <p:extLst>
      <p:ext uri="{BB962C8B-B14F-4D97-AF65-F5344CB8AC3E}">
        <p14:creationId xmlns:p14="http://schemas.microsoft.com/office/powerpoint/2010/main" val="1459569322"/>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woman with albinism sitting in front of a computer and smiling at the camera">
            <a:extLst>
              <a:ext uri="{FF2B5EF4-FFF2-40B4-BE49-F238E27FC236}">
                <a16:creationId xmlns:a16="http://schemas.microsoft.com/office/drawing/2014/main" id="{5533FB05-5A89-8ADD-5F80-24CDE563D4D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685" r="11685"/>
          <a:stretch>
            <a:fillRect/>
          </a:stretch>
        </p:blipFill>
        <p:spPr/>
      </p:pic>
      <p:sp>
        <p:nvSpPr>
          <p:cNvPr id="5" name="Title 1" descr="Jour 4 : &#10;Protéger les client-e-s en situation de handicap">
            <a:extLst>
              <a:ext uri="{FF2B5EF4-FFF2-40B4-BE49-F238E27FC236}">
                <a16:creationId xmlns:a16="http://schemas.microsoft.com/office/drawing/2014/main" id="{0F199E1A-A680-6757-C227-1FE17F03FFF3}"/>
              </a:ext>
            </a:extLst>
          </p:cNvPr>
          <p:cNvSpPr>
            <a:spLocks noGrp="1"/>
          </p:cNvSpPr>
          <p:nvPr>
            <p:ph type="ctrTitle"/>
          </p:nvPr>
        </p:nvSpPr>
        <p:spPr>
          <a:xfrm>
            <a:off x="7983783" y="2571227"/>
            <a:ext cx="3959225" cy="2417510"/>
          </a:xfrm>
        </p:spPr>
        <p:txBody>
          <a:bodyPr/>
          <a:lstStyle/>
          <a:p>
            <a:r>
              <a:rPr lang="fr-FR" dirty="0"/>
              <a:t>Jour 4 : </a:t>
            </a:r>
            <a:br>
              <a:rPr lang="fr-FR" dirty="0"/>
            </a:br>
            <a:r>
              <a:rPr lang="fr-FR" dirty="0"/>
              <a:t>Protéger les client-e-s en situation de handicap</a:t>
            </a:r>
            <a:endParaRPr lang="en-GB" dirty="0"/>
          </a:p>
        </p:txBody>
      </p:sp>
    </p:spTree>
    <p:extLst>
      <p:ext uri="{BB962C8B-B14F-4D97-AF65-F5344CB8AC3E}">
        <p14:creationId xmlns:p14="http://schemas.microsoft.com/office/powerpoint/2010/main" val="58967332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1985500"/>
            <a:ext cx="7890023" cy="2887000"/>
          </a:xfrm>
        </p:spPr>
        <p:txBody>
          <a:bodyPr/>
          <a:lstStyle/>
          <a:p>
            <a:r>
              <a:rPr lang="fr-FR" sz="4400"/>
              <a:t>Étape 6 du processus de consentement éclairé : Agir conformément à la volonté et à la préférence de la cliente</a:t>
            </a:r>
            <a:endParaRPr lang="en-GB" sz="4400"/>
          </a:p>
        </p:txBody>
      </p:sp>
    </p:spTree>
    <p:extLst>
      <p:ext uri="{BB962C8B-B14F-4D97-AF65-F5344CB8AC3E}">
        <p14:creationId xmlns:p14="http://schemas.microsoft.com/office/powerpoint/2010/main" val="404137343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B26CD-A172-C659-EDDA-04579E028C49}"/>
              </a:ext>
            </a:extLst>
          </p:cNvPr>
          <p:cNvSpPr>
            <a:spLocks noGrp="1"/>
          </p:cNvSpPr>
          <p:nvPr>
            <p:ph type="title"/>
          </p:nvPr>
        </p:nvSpPr>
        <p:spPr>
          <a:xfrm>
            <a:off x="371475" y="365126"/>
            <a:ext cx="11449050" cy="825721"/>
          </a:xfrm>
        </p:spPr>
        <p:txBody>
          <a:bodyPr/>
          <a:lstStyle/>
          <a:p>
            <a:r>
              <a:rPr lang="en-GB" err="1"/>
              <a:t>Activité</a:t>
            </a:r>
            <a:r>
              <a:rPr lang="en-GB"/>
              <a:t> : </a:t>
            </a:r>
            <a:r>
              <a:rPr lang="en-GB" err="1"/>
              <a:t>Volonté</a:t>
            </a:r>
            <a:r>
              <a:rPr lang="en-GB"/>
              <a:t> et </a:t>
            </a:r>
            <a:r>
              <a:rPr lang="en-GB" err="1"/>
              <a:t>préférences</a:t>
            </a:r>
            <a:br>
              <a:rPr lang="en-GB"/>
            </a:br>
            <a:br>
              <a:rPr lang="en-GB"/>
            </a:br>
            <a:endParaRPr lang="en-GB"/>
          </a:p>
        </p:txBody>
      </p:sp>
      <p:sp>
        <p:nvSpPr>
          <p:cNvPr id="3" name="Content Placeholder 2">
            <a:extLst>
              <a:ext uri="{FF2B5EF4-FFF2-40B4-BE49-F238E27FC236}">
                <a16:creationId xmlns:a16="http://schemas.microsoft.com/office/drawing/2014/main" id="{A1064070-4673-7182-2385-28151491519E}"/>
              </a:ext>
            </a:extLst>
          </p:cNvPr>
          <p:cNvSpPr>
            <a:spLocks noGrp="1"/>
          </p:cNvSpPr>
          <p:nvPr>
            <p:ph idx="1"/>
          </p:nvPr>
        </p:nvSpPr>
        <p:spPr>
          <a:xfrm>
            <a:off x="371475" y="1412231"/>
            <a:ext cx="11287004" cy="430020"/>
          </a:xfrm>
        </p:spPr>
        <p:txBody>
          <a:bodyPr/>
          <a:lstStyle/>
          <a:p>
            <a:pPr lvl="2">
              <a:lnSpc>
                <a:spcPct val="105000"/>
              </a:lnSpc>
              <a:spcAft>
                <a:spcPts val="1000"/>
              </a:spcAft>
              <a:defRPr/>
            </a:pPr>
            <a:r>
              <a:rPr lang="en-GB" sz="2800">
                <a:solidFill>
                  <a:schemeClr val="accent3"/>
                </a:solidFill>
                <a:latin typeface="Arial" panose="020B0604020202020204" pitchFamily="34" charset="0"/>
                <a:cs typeface="Times New Roman" panose="02020603050405020304" pitchFamily="18" charset="0"/>
              </a:rPr>
              <a:t>Les </a:t>
            </a:r>
            <a:r>
              <a:rPr lang="en-GB" sz="2800" err="1">
                <a:solidFill>
                  <a:schemeClr val="accent3"/>
                </a:solidFill>
                <a:latin typeface="Arial" panose="020B0604020202020204" pitchFamily="34" charset="0"/>
                <a:cs typeface="Times New Roman" panose="02020603050405020304" pitchFamily="18" charset="0"/>
              </a:rPr>
              <a:t>personnages</a:t>
            </a:r>
            <a:r>
              <a:rPr lang="en-GB" sz="2800">
                <a:solidFill>
                  <a:schemeClr val="accent3"/>
                </a:solidFill>
                <a:latin typeface="Arial" panose="020B0604020202020204" pitchFamily="34" charset="0"/>
                <a:cs typeface="Times New Roman" panose="02020603050405020304" pitchFamily="18" charset="0"/>
              </a:rPr>
              <a:t> :</a:t>
            </a:r>
            <a:endParaRPr lang="en-GB"/>
          </a:p>
          <a:p>
            <a:endParaRPr lang="en-GB"/>
          </a:p>
          <a:p>
            <a:pPr marL="457200" indent="-457200">
              <a:buFont typeface="Arial" panose="020B0604020202020204" pitchFamily="34" charset="0"/>
              <a:buChar char="•"/>
            </a:pPr>
            <a:endParaRPr lang="en-GB"/>
          </a:p>
          <a:p>
            <a:pPr marL="457200" indent="-457200">
              <a:buFont typeface="Arial" panose="020B0604020202020204" pitchFamily="34" charset="0"/>
              <a:buChar char="•"/>
            </a:pPr>
            <a:endParaRPr lang="en-GB"/>
          </a:p>
        </p:txBody>
      </p:sp>
      <p:grpSp>
        <p:nvGrpSpPr>
          <p:cNvPr id="31" name="Group 30">
            <a:extLst>
              <a:ext uri="{FF2B5EF4-FFF2-40B4-BE49-F238E27FC236}">
                <a16:creationId xmlns:a16="http://schemas.microsoft.com/office/drawing/2014/main" id="{22BF1286-5AC1-DAE5-957F-D311833FDE24}"/>
              </a:ext>
              <a:ext uri="{C183D7F6-B498-43B3-948B-1728B52AA6E4}">
                <adec:decorative xmlns:adec="http://schemas.microsoft.com/office/drawing/2017/decorative" val="1"/>
              </a:ext>
            </a:extLst>
          </p:cNvPr>
          <p:cNvGrpSpPr/>
          <p:nvPr/>
        </p:nvGrpSpPr>
        <p:grpSpPr>
          <a:xfrm>
            <a:off x="247650" y="1812641"/>
            <a:ext cx="2892552" cy="2886075"/>
            <a:chOff x="247650" y="1812641"/>
            <a:chExt cx="2892552" cy="2886075"/>
          </a:xfrm>
        </p:grpSpPr>
        <p:pic>
          <p:nvPicPr>
            <p:cNvPr id="20" name="Picture 19" descr="A person with dark hair and a blue vest&#10;&#10;Description automatically generated">
              <a:extLst>
                <a:ext uri="{FF2B5EF4-FFF2-40B4-BE49-F238E27FC236}">
                  <a16:creationId xmlns:a16="http://schemas.microsoft.com/office/drawing/2014/main" id="{2519ED02-3D19-9539-C300-963B0DEC1B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273" y="1940488"/>
              <a:ext cx="2607306" cy="2630379"/>
            </a:xfrm>
            <a:prstGeom prst="rect">
              <a:avLst/>
            </a:prstGeom>
          </p:spPr>
        </p:pic>
        <p:sp>
          <p:nvSpPr>
            <p:cNvPr id="25" name="Freeform: Shape 24">
              <a:extLst>
                <a:ext uri="{FF2B5EF4-FFF2-40B4-BE49-F238E27FC236}">
                  <a16:creationId xmlns:a16="http://schemas.microsoft.com/office/drawing/2014/main" id="{5502059A-16BD-5543-1791-E42227DF7253}"/>
                </a:ext>
              </a:extLst>
            </p:cNvPr>
            <p:cNvSpPr/>
            <p:nvPr/>
          </p:nvSpPr>
          <p:spPr>
            <a:xfrm>
              <a:off x="247650" y="1812641"/>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32" name="Group 31">
            <a:extLst>
              <a:ext uri="{FF2B5EF4-FFF2-40B4-BE49-F238E27FC236}">
                <a16:creationId xmlns:a16="http://schemas.microsoft.com/office/drawing/2014/main" id="{00C22193-7DB8-97F3-D057-A22F9F5EB4C7}"/>
              </a:ext>
              <a:ext uri="{C183D7F6-B498-43B3-948B-1728B52AA6E4}">
                <adec:decorative xmlns:adec="http://schemas.microsoft.com/office/drawing/2017/decorative" val="1"/>
              </a:ext>
            </a:extLst>
          </p:cNvPr>
          <p:cNvGrpSpPr/>
          <p:nvPr/>
        </p:nvGrpSpPr>
        <p:grpSpPr>
          <a:xfrm>
            <a:off x="3031678" y="1748717"/>
            <a:ext cx="2892552" cy="2886075"/>
            <a:chOff x="3031678" y="1748717"/>
            <a:chExt cx="2892552" cy="2886075"/>
          </a:xfrm>
        </p:grpSpPr>
        <p:pic>
          <p:nvPicPr>
            <p:cNvPr id="22" name="Picture 21" descr="A person with a blue hair&#10;&#10;Description automatically generated">
              <a:extLst>
                <a:ext uri="{FF2B5EF4-FFF2-40B4-BE49-F238E27FC236}">
                  <a16:creationId xmlns:a16="http://schemas.microsoft.com/office/drawing/2014/main" id="{90419A05-1E6B-DDDE-CA29-9AF83EAAC5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0202" y="1942169"/>
              <a:ext cx="2605642" cy="2628700"/>
            </a:xfrm>
            <a:prstGeom prst="rect">
              <a:avLst/>
            </a:prstGeom>
          </p:spPr>
        </p:pic>
        <p:sp>
          <p:nvSpPr>
            <p:cNvPr id="26" name="Freeform: Shape 25">
              <a:extLst>
                <a:ext uri="{FF2B5EF4-FFF2-40B4-BE49-F238E27FC236}">
                  <a16:creationId xmlns:a16="http://schemas.microsoft.com/office/drawing/2014/main" id="{00CE79CA-2AA8-24F0-CFDD-376FDC24C0A6}"/>
                </a:ext>
              </a:extLst>
            </p:cNvPr>
            <p:cNvSpPr/>
            <p:nvPr/>
          </p:nvSpPr>
          <p:spPr>
            <a:xfrm>
              <a:off x="3031678" y="1748717"/>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33" name="Group 32">
            <a:extLst>
              <a:ext uri="{FF2B5EF4-FFF2-40B4-BE49-F238E27FC236}">
                <a16:creationId xmlns:a16="http://schemas.microsoft.com/office/drawing/2014/main" id="{C6CD0515-FD74-2511-CE3D-815CBC0B8229}"/>
              </a:ext>
              <a:ext uri="{C183D7F6-B498-43B3-948B-1728B52AA6E4}">
                <adec:decorative xmlns:adec="http://schemas.microsoft.com/office/drawing/2017/decorative" val="1"/>
              </a:ext>
            </a:extLst>
          </p:cNvPr>
          <p:cNvGrpSpPr/>
          <p:nvPr/>
        </p:nvGrpSpPr>
        <p:grpSpPr>
          <a:xfrm>
            <a:off x="5918965" y="1860770"/>
            <a:ext cx="2892552" cy="2886075"/>
            <a:chOff x="5918965" y="1860770"/>
            <a:chExt cx="2892552" cy="2886075"/>
          </a:xfrm>
        </p:grpSpPr>
        <p:pic>
          <p:nvPicPr>
            <p:cNvPr id="28" name="Picture 27" descr="A person wearing glasses and a white coat&#10;&#10;Description automatically generated">
              <a:extLst>
                <a:ext uri="{FF2B5EF4-FFF2-40B4-BE49-F238E27FC236}">
                  <a16:creationId xmlns:a16="http://schemas.microsoft.com/office/drawing/2014/main" id="{4F2327FB-6051-DC21-1961-9BE6F25193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754" y="1942166"/>
              <a:ext cx="2605641" cy="2628700"/>
            </a:xfrm>
            <a:prstGeom prst="rect">
              <a:avLst/>
            </a:prstGeom>
          </p:spPr>
        </p:pic>
        <p:sp>
          <p:nvSpPr>
            <p:cNvPr id="29" name="Freeform: Shape 28">
              <a:extLst>
                <a:ext uri="{FF2B5EF4-FFF2-40B4-BE49-F238E27FC236}">
                  <a16:creationId xmlns:a16="http://schemas.microsoft.com/office/drawing/2014/main" id="{D3DC3555-730D-B6F7-E135-6B7437E70E29}"/>
                </a:ext>
              </a:extLst>
            </p:cNvPr>
            <p:cNvSpPr/>
            <p:nvPr/>
          </p:nvSpPr>
          <p:spPr>
            <a:xfrm>
              <a:off x="5918965" y="1860770"/>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34" name="Group 33">
            <a:extLst>
              <a:ext uri="{FF2B5EF4-FFF2-40B4-BE49-F238E27FC236}">
                <a16:creationId xmlns:a16="http://schemas.microsoft.com/office/drawing/2014/main" id="{07232AAD-D18D-D141-E292-962E6C832537}"/>
              </a:ext>
              <a:ext uri="{C183D7F6-B498-43B3-948B-1728B52AA6E4}">
                <adec:decorative xmlns:adec="http://schemas.microsoft.com/office/drawing/2017/decorative" val="1"/>
              </a:ext>
            </a:extLst>
          </p:cNvPr>
          <p:cNvGrpSpPr/>
          <p:nvPr/>
        </p:nvGrpSpPr>
        <p:grpSpPr>
          <a:xfrm>
            <a:off x="8729013" y="1748716"/>
            <a:ext cx="2892552" cy="2886075"/>
            <a:chOff x="8729013" y="1748716"/>
            <a:chExt cx="2892552" cy="2886075"/>
          </a:xfrm>
        </p:grpSpPr>
        <p:pic>
          <p:nvPicPr>
            <p:cNvPr id="15" name="Picture 14" descr="A person with a beard&#10;&#10;Description automatically generated">
              <a:extLst>
                <a:ext uri="{FF2B5EF4-FFF2-40B4-BE49-F238E27FC236}">
                  <a16:creationId xmlns:a16="http://schemas.microsoft.com/office/drawing/2014/main" id="{AFF1B278-E635-280E-DD03-7632CB501A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5616" y="1940487"/>
              <a:ext cx="2605641" cy="2630379"/>
            </a:xfrm>
            <a:prstGeom prst="rect">
              <a:avLst/>
            </a:prstGeom>
          </p:spPr>
        </p:pic>
        <p:sp>
          <p:nvSpPr>
            <p:cNvPr id="30" name="Freeform: Shape 29">
              <a:extLst>
                <a:ext uri="{FF2B5EF4-FFF2-40B4-BE49-F238E27FC236}">
                  <a16:creationId xmlns:a16="http://schemas.microsoft.com/office/drawing/2014/main" id="{DC43B9C1-AB57-8B1C-201C-1F1669748EEF}"/>
                </a:ext>
              </a:extLst>
            </p:cNvPr>
            <p:cNvSpPr/>
            <p:nvPr/>
          </p:nvSpPr>
          <p:spPr>
            <a:xfrm>
              <a:off x="8729013" y="1748716"/>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sp>
        <p:nvSpPr>
          <p:cNvPr id="35" name="Content Placeholder 2">
            <a:extLst>
              <a:ext uri="{FF2B5EF4-FFF2-40B4-BE49-F238E27FC236}">
                <a16:creationId xmlns:a16="http://schemas.microsoft.com/office/drawing/2014/main" id="{6D5AE72E-9948-0745-DA81-22C08CCDF482}"/>
              </a:ext>
            </a:extLst>
          </p:cNvPr>
          <p:cNvSpPr txBox="1">
            <a:spLocks/>
          </p:cNvSpPr>
          <p:nvPr/>
        </p:nvSpPr>
        <p:spPr>
          <a:xfrm>
            <a:off x="378032" y="4698714"/>
            <a:ext cx="2782950" cy="1403211"/>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Aft>
                <a:spcPts val="1000"/>
              </a:spcAft>
              <a:defRPr/>
            </a:pPr>
            <a:r>
              <a:rPr lang="fr-FR" sz="2400" b="1" err="1">
                <a:solidFill>
                  <a:srgbClr val="000000"/>
                </a:solidFill>
                <a:effectLst/>
                <a:latin typeface="Arial" panose="020B0604020202020204" pitchFamily="34" charset="0"/>
                <a:ea typeface="Arial" panose="020B0604020202020204" pitchFamily="34" charset="0"/>
              </a:rPr>
              <a:t>Chioma</a:t>
            </a:r>
            <a:r>
              <a:rPr lang="fr-FR" sz="2400" b="1">
                <a:solidFill>
                  <a:srgbClr val="000000"/>
                </a:solidFill>
                <a:effectLst/>
                <a:latin typeface="Arial" panose="020B0604020202020204" pitchFamily="34" charset="0"/>
                <a:ea typeface="Arial" panose="020B0604020202020204" pitchFamily="34" charset="0"/>
              </a:rPr>
              <a:t>, </a:t>
            </a:r>
            <a:r>
              <a:rPr lang="fr-FR" sz="2400">
                <a:solidFill>
                  <a:srgbClr val="000000"/>
                </a:solidFill>
                <a:effectLst/>
                <a:latin typeface="Arial" panose="020B0604020202020204" pitchFamily="34" charset="0"/>
                <a:ea typeface="Arial" panose="020B0604020202020204" pitchFamily="34" charset="0"/>
              </a:rPr>
              <a:t>cliente </a:t>
            </a:r>
            <a:br>
              <a:rPr lang="fr-FR" sz="2400">
                <a:solidFill>
                  <a:srgbClr val="000000"/>
                </a:solidFill>
                <a:effectLst/>
                <a:latin typeface="Arial" panose="020B0604020202020204" pitchFamily="34" charset="0"/>
                <a:ea typeface="Arial" panose="020B0604020202020204" pitchFamily="34" charset="0"/>
              </a:rPr>
            </a:br>
            <a:r>
              <a:rPr lang="fr-FR" sz="2400">
                <a:solidFill>
                  <a:srgbClr val="000000"/>
                </a:solidFill>
                <a:effectLst/>
                <a:latin typeface="Arial" panose="020B0604020202020204" pitchFamily="34" charset="0"/>
                <a:ea typeface="Arial" panose="020B0604020202020204" pitchFamily="34" charset="0"/>
              </a:rPr>
              <a:t>en situation de handicap intellectuel</a:t>
            </a:r>
            <a:endParaRPr lang="en-GB" sz="2400"/>
          </a:p>
          <a:p>
            <a:pPr marL="457200" indent="-457200">
              <a:buFont typeface="Arial" panose="020B0604020202020204" pitchFamily="34" charset="0"/>
              <a:buChar char="•"/>
            </a:pPr>
            <a:endParaRPr lang="en-GB"/>
          </a:p>
          <a:p>
            <a:pPr marL="457200" indent="-457200">
              <a:buFont typeface="Arial" panose="020B0604020202020204" pitchFamily="34" charset="0"/>
              <a:buChar char="•"/>
            </a:pPr>
            <a:endParaRPr lang="en-GB"/>
          </a:p>
        </p:txBody>
      </p:sp>
      <p:sp>
        <p:nvSpPr>
          <p:cNvPr id="39" name="Content Placeholder 2">
            <a:extLst>
              <a:ext uri="{FF2B5EF4-FFF2-40B4-BE49-F238E27FC236}">
                <a16:creationId xmlns:a16="http://schemas.microsoft.com/office/drawing/2014/main" id="{1A6DB491-A562-C783-E975-5DAF1FF79C46}"/>
              </a:ext>
            </a:extLst>
          </p:cNvPr>
          <p:cNvSpPr txBox="1">
            <a:spLocks/>
          </p:cNvSpPr>
          <p:nvPr/>
        </p:nvSpPr>
        <p:spPr>
          <a:xfrm>
            <a:off x="3460925" y="4698713"/>
            <a:ext cx="2052173" cy="1291157"/>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Aft>
                <a:spcPts val="1000"/>
              </a:spcAft>
              <a:defRPr/>
            </a:pPr>
            <a:r>
              <a:rPr lang="fr-FR" sz="2400" b="1">
                <a:solidFill>
                  <a:schemeClr val="accent3"/>
                </a:solidFill>
                <a:latin typeface="Arial" panose="020B0604020202020204" pitchFamily="34" charset="0"/>
                <a:cs typeface="Times New Roman" panose="02020603050405020304" pitchFamily="18" charset="0"/>
              </a:rPr>
              <a:t>Gladys, </a:t>
            </a:r>
            <a:r>
              <a:rPr lang="fr-FR" sz="2400">
                <a:solidFill>
                  <a:schemeClr val="accent3"/>
                </a:solidFill>
                <a:latin typeface="Arial" panose="020B0604020202020204" pitchFamily="34" charset="0"/>
                <a:cs typeface="Times New Roman" panose="02020603050405020304" pitchFamily="18" charset="0"/>
              </a:rPr>
              <a:t>mère de </a:t>
            </a:r>
            <a:r>
              <a:rPr lang="fr-FR" sz="2400" err="1">
                <a:solidFill>
                  <a:schemeClr val="accent3"/>
                </a:solidFill>
                <a:latin typeface="Arial" panose="020B0604020202020204" pitchFamily="34" charset="0"/>
                <a:cs typeface="Times New Roman" panose="02020603050405020304" pitchFamily="18" charset="0"/>
              </a:rPr>
              <a:t>Chioma</a:t>
            </a:r>
            <a:endParaRPr lang="en-GB"/>
          </a:p>
          <a:p>
            <a:pPr marL="457200" indent="-457200">
              <a:buFont typeface="Arial" panose="020B0604020202020204" pitchFamily="34" charset="0"/>
              <a:buChar char="•"/>
            </a:pPr>
            <a:endParaRPr lang="en-GB"/>
          </a:p>
        </p:txBody>
      </p:sp>
      <p:sp>
        <p:nvSpPr>
          <p:cNvPr id="40" name="Content Placeholder 2">
            <a:extLst>
              <a:ext uri="{FF2B5EF4-FFF2-40B4-BE49-F238E27FC236}">
                <a16:creationId xmlns:a16="http://schemas.microsoft.com/office/drawing/2014/main" id="{B97899EC-09D3-321C-9E08-B56F0A8D2236}"/>
              </a:ext>
            </a:extLst>
          </p:cNvPr>
          <p:cNvSpPr txBox="1">
            <a:spLocks/>
          </p:cNvSpPr>
          <p:nvPr/>
        </p:nvSpPr>
        <p:spPr>
          <a:xfrm>
            <a:off x="6266527" y="4698716"/>
            <a:ext cx="2368765" cy="1291154"/>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Aft>
                <a:spcPts val="1000"/>
              </a:spcAft>
              <a:defRPr/>
            </a:pPr>
            <a:r>
              <a:rPr lang="en-GB" sz="2400" b="1" err="1">
                <a:solidFill>
                  <a:schemeClr val="accent3"/>
                </a:solidFill>
                <a:latin typeface="Arial" panose="020B0604020202020204" pitchFamily="34" charset="0"/>
                <a:cs typeface="Times New Roman" panose="02020603050405020304" pitchFamily="18" charset="0"/>
              </a:rPr>
              <a:t>Dr.</a:t>
            </a:r>
            <a:r>
              <a:rPr lang="en-GB" sz="2400" b="1">
                <a:solidFill>
                  <a:schemeClr val="accent3"/>
                </a:solidFill>
                <a:latin typeface="Arial" panose="020B0604020202020204" pitchFamily="34" charset="0"/>
                <a:cs typeface="Times New Roman" panose="02020603050405020304" pitchFamily="18" charset="0"/>
              </a:rPr>
              <a:t> Babatunde</a:t>
            </a:r>
            <a:r>
              <a:rPr lang="en-GB" sz="2400">
                <a:solidFill>
                  <a:schemeClr val="accent3"/>
                </a:solidFill>
                <a:latin typeface="Arial" panose="020B0604020202020204" pitchFamily="34" charset="0"/>
                <a:cs typeface="Times New Roman" panose="02020603050405020304" pitchFamily="18" charset="0"/>
              </a:rPr>
              <a:t>, le </a:t>
            </a:r>
            <a:r>
              <a:rPr lang="en-GB" sz="2400" err="1">
                <a:solidFill>
                  <a:schemeClr val="accent3"/>
                </a:solidFill>
                <a:latin typeface="Arial" panose="020B0604020202020204" pitchFamily="34" charset="0"/>
                <a:cs typeface="Times New Roman" panose="02020603050405020304" pitchFamily="18" charset="0"/>
              </a:rPr>
              <a:t>médecin</a:t>
            </a:r>
            <a:endParaRPr lang="en-GB"/>
          </a:p>
          <a:p>
            <a:pPr marL="457200" indent="-457200">
              <a:buFont typeface="Arial" panose="020B0604020202020204" pitchFamily="34" charset="0"/>
              <a:buChar char="•"/>
            </a:pPr>
            <a:endParaRPr lang="en-GB"/>
          </a:p>
        </p:txBody>
      </p:sp>
      <p:sp>
        <p:nvSpPr>
          <p:cNvPr id="41" name="Content Placeholder 2">
            <a:extLst>
              <a:ext uri="{FF2B5EF4-FFF2-40B4-BE49-F238E27FC236}">
                <a16:creationId xmlns:a16="http://schemas.microsoft.com/office/drawing/2014/main" id="{D0A0F12A-45DA-B86A-ECFD-6495A68687D2}"/>
              </a:ext>
            </a:extLst>
          </p:cNvPr>
          <p:cNvSpPr txBox="1">
            <a:spLocks/>
          </p:cNvSpPr>
          <p:nvPr/>
        </p:nvSpPr>
        <p:spPr>
          <a:xfrm>
            <a:off x="9482482" y="4746845"/>
            <a:ext cx="1730754" cy="1419004"/>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Aft>
                <a:spcPts val="1000"/>
              </a:spcAft>
              <a:defRPr/>
            </a:pPr>
            <a:r>
              <a:rPr lang="en-GB" sz="2400" b="1" err="1">
                <a:solidFill>
                  <a:schemeClr val="accent3"/>
                </a:solidFill>
                <a:latin typeface="Arial" panose="020B0604020202020204" pitchFamily="34" charset="0"/>
                <a:cs typeface="Times New Roman" panose="02020603050405020304" pitchFamily="18" charset="0"/>
              </a:rPr>
              <a:t>Dr.</a:t>
            </a:r>
            <a:r>
              <a:rPr lang="en-GB" sz="2400" b="1">
                <a:solidFill>
                  <a:schemeClr val="accent3"/>
                </a:solidFill>
                <a:latin typeface="Arial" panose="020B0604020202020204" pitchFamily="34" charset="0"/>
                <a:cs typeface="Times New Roman" panose="02020603050405020304" pitchFamily="18" charset="0"/>
              </a:rPr>
              <a:t> Ayala</a:t>
            </a:r>
            <a:r>
              <a:rPr lang="en-GB" sz="2400">
                <a:solidFill>
                  <a:schemeClr val="accent3"/>
                </a:solidFill>
                <a:latin typeface="Arial" panose="020B0604020202020204" pitchFamily="34" charset="0"/>
                <a:cs typeface="Times New Roman" panose="02020603050405020304" pitchFamily="18" charset="0"/>
              </a:rPr>
              <a:t>, </a:t>
            </a:r>
            <a:r>
              <a:rPr lang="en-GB" sz="2400" err="1">
                <a:solidFill>
                  <a:schemeClr val="accent3"/>
                </a:solidFill>
                <a:latin typeface="Arial" panose="020B0604020202020204" pitchFamily="34" charset="0"/>
                <a:cs typeface="Times New Roman" panose="02020603050405020304" pitchFamily="18" charset="0"/>
              </a:rPr>
              <a:t>superviseur</a:t>
            </a:r>
            <a:endParaRPr lang="en-GB"/>
          </a:p>
        </p:txBody>
      </p:sp>
      <p:sp>
        <p:nvSpPr>
          <p:cNvPr id="4" name="Footer Placeholder 3">
            <a:extLst>
              <a:ext uri="{FF2B5EF4-FFF2-40B4-BE49-F238E27FC236}">
                <a16:creationId xmlns:a16="http://schemas.microsoft.com/office/drawing/2014/main" id="{D4B3CEB0-1991-52C6-41B0-AE1630F5C38F}"/>
              </a:ext>
            </a:extLst>
          </p:cNvPr>
          <p:cNvSpPr>
            <a:spLocks noGrp="1"/>
          </p:cNvSpPr>
          <p:nvPr>
            <p:ph type="ftr" sz="quarter" idx="11"/>
          </p:nvPr>
        </p:nvSpPr>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798547330"/>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B26CD-A172-C659-EDDA-04579E028C49}"/>
              </a:ext>
            </a:extLst>
          </p:cNvPr>
          <p:cNvSpPr>
            <a:spLocks noGrp="1"/>
          </p:cNvSpPr>
          <p:nvPr>
            <p:ph type="title"/>
          </p:nvPr>
        </p:nvSpPr>
        <p:spPr/>
        <p:txBody>
          <a:bodyPr/>
          <a:lstStyle/>
          <a:p>
            <a:r>
              <a:rPr lang="en-GB" err="1"/>
              <a:t>Activité</a:t>
            </a:r>
            <a:r>
              <a:rPr lang="en-GB"/>
              <a:t> : </a:t>
            </a:r>
            <a:r>
              <a:rPr lang="en-GB" err="1"/>
              <a:t>Volonté</a:t>
            </a:r>
            <a:r>
              <a:rPr lang="en-GB"/>
              <a:t> et </a:t>
            </a:r>
            <a:r>
              <a:rPr lang="en-GB" err="1"/>
              <a:t>préférences</a:t>
            </a:r>
            <a:br>
              <a:rPr lang="en-GB"/>
            </a:br>
            <a:br>
              <a:rPr lang="en-GB"/>
            </a:br>
            <a:endParaRPr lang="en-GB"/>
          </a:p>
        </p:txBody>
      </p:sp>
      <p:sp>
        <p:nvSpPr>
          <p:cNvPr id="3" name="Content Placeholder 2">
            <a:extLst>
              <a:ext uri="{FF2B5EF4-FFF2-40B4-BE49-F238E27FC236}">
                <a16:creationId xmlns:a16="http://schemas.microsoft.com/office/drawing/2014/main" id="{A1064070-4673-7182-2385-28151491519E}"/>
              </a:ext>
            </a:extLst>
          </p:cNvPr>
          <p:cNvSpPr>
            <a:spLocks noGrp="1"/>
          </p:cNvSpPr>
          <p:nvPr>
            <p:ph idx="1"/>
          </p:nvPr>
        </p:nvSpPr>
        <p:spPr>
          <a:xfrm>
            <a:off x="371473" y="1633436"/>
            <a:ext cx="8994200" cy="4600778"/>
          </a:xfrm>
        </p:spPr>
        <p:txBody>
          <a:bodyPr/>
          <a:lstStyle/>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Quatre participants doivent se présenter pour le jeu de rôle,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un pour chaque personnage.</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chaque membre du groupe devra aider à préparer les participant-e-s qui interprèteront le jeu de rôle. Pour ce faire, passer en revue les outils et les documents concernés, et discuter et noter ce que les personnages du jeu de rôle </a:t>
            </a:r>
            <a:br>
              <a:rPr lang="fr-FR" sz="2400">
                <a:solidFill>
                  <a:schemeClr val="accent3"/>
                </a:solidFill>
                <a:latin typeface="Arial" panose="020B0604020202020204" pitchFamily="34" charset="0"/>
                <a:cs typeface="Times New Roman" panose="02020603050405020304" pitchFamily="18" charset="0"/>
              </a:rPr>
            </a:br>
            <a:r>
              <a:rPr lang="fr-FR" sz="2400" b="1">
                <a:solidFill>
                  <a:schemeClr val="accent2"/>
                </a:solidFill>
                <a:latin typeface="Arial" panose="020B0604020202020204" pitchFamily="34" charset="0"/>
                <a:cs typeface="Times New Roman" panose="02020603050405020304" pitchFamily="18" charset="0"/>
              </a:rPr>
              <a:t>doivent dire ou faire à chaque étape du jeu de rôle.</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Les participants sont encouragés à répéter leur jeu de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rôle (si nécessaire) pendant le temps dont ils disposent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pour se préparer.</a:t>
            </a:r>
            <a:endParaRPr lang="en-GB" sz="2400"/>
          </a:p>
          <a:p>
            <a:endParaRPr lang="en-GB" sz="2400"/>
          </a:p>
          <a:p>
            <a:endParaRPr lang="en-GB" sz="2400"/>
          </a:p>
          <a:p>
            <a:pPr marL="457200" indent="-457200">
              <a:buFont typeface="Arial" panose="020B0604020202020204" pitchFamily="34" charset="0"/>
              <a:buChar char="•"/>
            </a:pPr>
            <a:endParaRPr lang="en-GB" sz="2400"/>
          </a:p>
          <a:p>
            <a:pPr marL="457200" indent="-457200">
              <a:buFont typeface="Arial" panose="020B0604020202020204" pitchFamily="34" charset="0"/>
              <a:buChar char="•"/>
            </a:pPr>
            <a:endParaRPr lang="en-GB" sz="2400"/>
          </a:p>
        </p:txBody>
      </p:sp>
      <p:grpSp>
        <p:nvGrpSpPr>
          <p:cNvPr id="4" name="Group 3">
            <a:extLst>
              <a:ext uri="{FF2B5EF4-FFF2-40B4-BE49-F238E27FC236}">
                <a16:creationId xmlns:a16="http://schemas.microsoft.com/office/drawing/2014/main" id="{4CFFB2C8-E7FC-B6EE-59DF-1490DB6ADB80}"/>
              </a:ext>
              <a:ext uri="{C183D7F6-B498-43B3-948B-1728B52AA6E4}">
                <adec:decorative xmlns:adec="http://schemas.microsoft.com/office/drawing/2017/decorative" val="1"/>
              </a:ext>
            </a:extLst>
          </p:cNvPr>
          <p:cNvGrpSpPr/>
          <p:nvPr/>
        </p:nvGrpSpPr>
        <p:grpSpPr>
          <a:xfrm>
            <a:off x="10324412" y="231917"/>
            <a:ext cx="1558957" cy="1555466"/>
            <a:chOff x="247650" y="1812641"/>
            <a:chExt cx="2892552" cy="2886075"/>
          </a:xfrm>
        </p:grpSpPr>
        <p:pic>
          <p:nvPicPr>
            <p:cNvPr id="5" name="Picture 4" descr="A person with dark hair and a blue vest&#10;&#10;Description automatically generated">
              <a:extLst>
                <a:ext uri="{FF2B5EF4-FFF2-40B4-BE49-F238E27FC236}">
                  <a16:creationId xmlns:a16="http://schemas.microsoft.com/office/drawing/2014/main" id="{AAA38D7A-833C-51BA-FC49-799651C541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273" y="1940488"/>
              <a:ext cx="2607306" cy="2630379"/>
            </a:xfrm>
            <a:prstGeom prst="rect">
              <a:avLst/>
            </a:prstGeom>
          </p:spPr>
        </p:pic>
        <p:sp>
          <p:nvSpPr>
            <p:cNvPr id="6" name="Freeform: Shape 5">
              <a:extLst>
                <a:ext uri="{FF2B5EF4-FFF2-40B4-BE49-F238E27FC236}">
                  <a16:creationId xmlns:a16="http://schemas.microsoft.com/office/drawing/2014/main" id="{26223D6C-D255-A1BE-249C-FB73B5DDA355}"/>
                </a:ext>
              </a:extLst>
            </p:cNvPr>
            <p:cNvSpPr/>
            <p:nvPr/>
          </p:nvSpPr>
          <p:spPr>
            <a:xfrm>
              <a:off x="247650" y="1812641"/>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7" name="Group 6">
            <a:extLst>
              <a:ext uri="{FF2B5EF4-FFF2-40B4-BE49-F238E27FC236}">
                <a16:creationId xmlns:a16="http://schemas.microsoft.com/office/drawing/2014/main" id="{4748B4F0-DF8B-B802-2973-DA2CFD3D4732}"/>
              </a:ext>
              <a:ext uri="{C183D7F6-B498-43B3-948B-1728B52AA6E4}">
                <adec:decorative xmlns:adec="http://schemas.microsoft.com/office/drawing/2017/decorative" val="1"/>
              </a:ext>
            </a:extLst>
          </p:cNvPr>
          <p:cNvGrpSpPr/>
          <p:nvPr/>
        </p:nvGrpSpPr>
        <p:grpSpPr>
          <a:xfrm>
            <a:off x="10324411" y="1718478"/>
            <a:ext cx="1558957" cy="1555466"/>
            <a:chOff x="3031678" y="1748717"/>
            <a:chExt cx="2892552" cy="2886075"/>
          </a:xfrm>
        </p:grpSpPr>
        <p:pic>
          <p:nvPicPr>
            <p:cNvPr id="8" name="Picture 7" descr="A person with a blue hair&#10;&#10;Description automatically generated">
              <a:extLst>
                <a:ext uri="{FF2B5EF4-FFF2-40B4-BE49-F238E27FC236}">
                  <a16:creationId xmlns:a16="http://schemas.microsoft.com/office/drawing/2014/main" id="{0BF31494-D2CA-7158-8603-12039556D0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0202" y="1942169"/>
              <a:ext cx="2605642" cy="2628700"/>
            </a:xfrm>
            <a:prstGeom prst="rect">
              <a:avLst/>
            </a:prstGeom>
          </p:spPr>
        </p:pic>
        <p:sp>
          <p:nvSpPr>
            <p:cNvPr id="9" name="Freeform: Shape 8">
              <a:extLst>
                <a:ext uri="{FF2B5EF4-FFF2-40B4-BE49-F238E27FC236}">
                  <a16:creationId xmlns:a16="http://schemas.microsoft.com/office/drawing/2014/main" id="{B3CAB81F-2F3E-0144-7C9F-25E977770224}"/>
                </a:ext>
              </a:extLst>
            </p:cNvPr>
            <p:cNvSpPr/>
            <p:nvPr/>
          </p:nvSpPr>
          <p:spPr>
            <a:xfrm>
              <a:off x="3031678" y="1748717"/>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10" name="Group 9">
            <a:extLst>
              <a:ext uri="{FF2B5EF4-FFF2-40B4-BE49-F238E27FC236}">
                <a16:creationId xmlns:a16="http://schemas.microsoft.com/office/drawing/2014/main" id="{E4E4F81B-0DDD-DA04-7837-A90BA7078769}"/>
              </a:ext>
              <a:ext uri="{C183D7F6-B498-43B3-948B-1728B52AA6E4}">
                <adec:decorative xmlns:adec="http://schemas.microsoft.com/office/drawing/2017/decorative" val="1"/>
              </a:ext>
            </a:extLst>
          </p:cNvPr>
          <p:cNvGrpSpPr/>
          <p:nvPr/>
        </p:nvGrpSpPr>
        <p:grpSpPr>
          <a:xfrm>
            <a:off x="10324411" y="3177991"/>
            <a:ext cx="1558957" cy="1555466"/>
            <a:chOff x="5918965" y="1860770"/>
            <a:chExt cx="2892552" cy="2886075"/>
          </a:xfrm>
        </p:grpSpPr>
        <p:pic>
          <p:nvPicPr>
            <p:cNvPr id="11" name="Picture 10" descr="A person wearing glasses and a white coat&#10;&#10;Description automatically generated">
              <a:extLst>
                <a:ext uri="{FF2B5EF4-FFF2-40B4-BE49-F238E27FC236}">
                  <a16:creationId xmlns:a16="http://schemas.microsoft.com/office/drawing/2014/main" id="{22FBEA66-E72B-EFC2-9C50-B650E812BF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754" y="1942166"/>
              <a:ext cx="2605641" cy="2628700"/>
            </a:xfrm>
            <a:prstGeom prst="rect">
              <a:avLst/>
            </a:prstGeom>
          </p:spPr>
        </p:pic>
        <p:sp>
          <p:nvSpPr>
            <p:cNvPr id="12" name="Freeform: Shape 11">
              <a:extLst>
                <a:ext uri="{FF2B5EF4-FFF2-40B4-BE49-F238E27FC236}">
                  <a16:creationId xmlns:a16="http://schemas.microsoft.com/office/drawing/2014/main" id="{99E2C676-0233-BB0B-B767-3A6C39C56CC3}"/>
                </a:ext>
              </a:extLst>
            </p:cNvPr>
            <p:cNvSpPr/>
            <p:nvPr/>
          </p:nvSpPr>
          <p:spPr>
            <a:xfrm>
              <a:off x="5918965" y="1860770"/>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13" name="Group 12">
            <a:extLst>
              <a:ext uri="{FF2B5EF4-FFF2-40B4-BE49-F238E27FC236}">
                <a16:creationId xmlns:a16="http://schemas.microsoft.com/office/drawing/2014/main" id="{26B4E78F-1A9E-7DDD-C100-1DA83FFB1939}"/>
              </a:ext>
              <a:ext uri="{C183D7F6-B498-43B3-948B-1728B52AA6E4}">
                <adec:decorative xmlns:adec="http://schemas.microsoft.com/office/drawing/2017/decorative" val="1"/>
              </a:ext>
            </a:extLst>
          </p:cNvPr>
          <p:cNvGrpSpPr/>
          <p:nvPr/>
        </p:nvGrpSpPr>
        <p:grpSpPr>
          <a:xfrm>
            <a:off x="10324411" y="4610384"/>
            <a:ext cx="1558957" cy="1555466"/>
            <a:chOff x="8729013" y="1748716"/>
            <a:chExt cx="2892552" cy="2886075"/>
          </a:xfrm>
        </p:grpSpPr>
        <p:pic>
          <p:nvPicPr>
            <p:cNvPr id="14" name="Picture 13" descr="A person with a beard&#10;&#10;Description automatically generated">
              <a:extLst>
                <a:ext uri="{FF2B5EF4-FFF2-40B4-BE49-F238E27FC236}">
                  <a16:creationId xmlns:a16="http://schemas.microsoft.com/office/drawing/2014/main" id="{DC732D7A-FAC7-7F5E-6A10-E221989020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5616" y="1940487"/>
              <a:ext cx="2605641" cy="2630379"/>
            </a:xfrm>
            <a:prstGeom prst="rect">
              <a:avLst/>
            </a:prstGeom>
          </p:spPr>
        </p:pic>
        <p:sp>
          <p:nvSpPr>
            <p:cNvPr id="15" name="Freeform: Shape 14">
              <a:extLst>
                <a:ext uri="{FF2B5EF4-FFF2-40B4-BE49-F238E27FC236}">
                  <a16:creationId xmlns:a16="http://schemas.microsoft.com/office/drawing/2014/main" id="{EC841363-EE7C-B2E2-A0F6-167CEA4A1986}"/>
                </a:ext>
              </a:extLst>
            </p:cNvPr>
            <p:cNvSpPr/>
            <p:nvPr/>
          </p:nvSpPr>
          <p:spPr>
            <a:xfrm>
              <a:off x="8729013" y="1748716"/>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sp>
        <p:nvSpPr>
          <p:cNvPr id="16" name="Footer Placeholder 3">
            <a:extLst>
              <a:ext uri="{FF2B5EF4-FFF2-40B4-BE49-F238E27FC236}">
                <a16:creationId xmlns:a16="http://schemas.microsoft.com/office/drawing/2014/main" id="{CE35F57E-6DB2-4B1F-EE60-12EBFEC4B282}"/>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719048327"/>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C95CB-5191-70F3-506E-6BE7B72DDFF4}"/>
              </a:ext>
            </a:extLst>
          </p:cNvPr>
          <p:cNvSpPr>
            <a:spLocks noGrp="1"/>
          </p:cNvSpPr>
          <p:nvPr>
            <p:ph type="title"/>
          </p:nvPr>
        </p:nvSpPr>
        <p:spPr/>
        <p:txBody>
          <a:bodyPr/>
          <a:lstStyle/>
          <a:p>
            <a:r>
              <a:rPr lang="en-GB"/>
              <a:t>Discussion </a:t>
            </a:r>
            <a:r>
              <a:rPr lang="en-GB" err="1"/>
              <a:t>en</a:t>
            </a:r>
            <a:r>
              <a:rPr lang="en-GB"/>
              <a:t> </a:t>
            </a:r>
            <a:r>
              <a:rPr lang="en-GB" err="1"/>
              <a:t>plénière</a:t>
            </a:r>
            <a:r>
              <a:rPr lang="en-GB"/>
              <a:t> </a:t>
            </a:r>
          </a:p>
        </p:txBody>
      </p:sp>
      <p:sp>
        <p:nvSpPr>
          <p:cNvPr id="3" name="Content Placeholder 2">
            <a:extLst>
              <a:ext uri="{FF2B5EF4-FFF2-40B4-BE49-F238E27FC236}">
                <a16:creationId xmlns:a16="http://schemas.microsoft.com/office/drawing/2014/main" id="{40516C0B-928E-6A7E-D668-CAB20746E996}"/>
              </a:ext>
            </a:extLst>
          </p:cNvPr>
          <p:cNvSpPr>
            <a:spLocks noGrp="1"/>
          </p:cNvSpPr>
          <p:nvPr>
            <p:ph idx="1"/>
          </p:nvPr>
        </p:nvSpPr>
        <p:spPr>
          <a:xfrm>
            <a:off x="371473" y="1625505"/>
            <a:ext cx="9483727" cy="5232495"/>
          </a:xfrm>
        </p:spPr>
        <p:txBody>
          <a:bodyPr/>
          <a:lstStyle/>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Qu'avez-vous découvert en faisant cette activité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En quoi le scénario est-il lié à ce que vous savez déjà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Les étapes suivies par le Dr </a:t>
            </a:r>
            <a:r>
              <a:rPr lang="fr-FR" sz="2400" err="1">
                <a:solidFill>
                  <a:schemeClr val="accent3"/>
                </a:solidFill>
                <a:latin typeface="Arial" panose="020B0604020202020204" pitchFamily="34" charset="0"/>
                <a:cs typeface="Times New Roman" panose="02020603050405020304" pitchFamily="18" charset="0"/>
              </a:rPr>
              <a:t>Babatunde</a:t>
            </a:r>
            <a:r>
              <a:rPr lang="fr-FR" sz="2400">
                <a:solidFill>
                  <a:schemeClr val="accent3"/>
                </a:solidFill>
                <a:latin typeface="Arial" panose="020B0604020202020204" pitchFamily="34" charset="0"/>
                <a:cs typeface="Times New Roman" panose="02020603050405020304" pitchFamily="18" charset="0"/>
              </a:rPr>
              <a:t> pour vérifier si </a:t>
            </a:r>
            <a:r>
              <a:rPr lang="fr-FR" sz="2400" err="1">
                <a:solidFill>
                  <a:schemeClr val="accent3"/>
                </a:solidFill>
                <a:latin typeface="Arial" panose="020B0604020202020204" pitchFamily="34" charset="0"/>
                <a:cs typeface="Times New Roman" panose="02020603050405020304" pitchFamily="18" charset="0"/>
              </a:rPr>
              <a:t>Chioma</a:t>
            </a:r>
            <a:r>
              <a:rPr lang="fr-FR" sz="2400">
                <a:solidFill>
                  <a:schemeClr val="accent3"/>
                </a:solidFill>
                <a:latin typeface="Arial" panose="020B0604020202020204" pitchFamily="34" charset="0"/>
                <a:cs typeface="Times New Roman" panose="02020603050405020304" pitchFamily="18" charset="0"/>
              </a:rPr>
              <a:t> a compris l'information sont-elles suffisamment claires pour vous ?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Les étapes suivies par le Dr </a:t>
            </a:r>
            <a:r>
              <a:rPr lang="fr-FR" sz="2400" err="1">
                <a:solidFill>
                  <a:schemeClr val="accent3"/>
                </a:solidFill>
                <a:latin typeface="Arial" panose="020B0604020202020204" pitchFamily="34" charset="0"/>
                <a:cs typeface="Times New Roman" panose="02020603050405020304" pitchFamily="18" charset="0"/>
              </a:rPr>
              <a:t>Babatunde</a:t>
            </a:r>
            <a:r>
              <a:rPr lang="fr-FR" sz="2400">
                <a:solidFill>
                  <a:schemeClr val="accent3"/>
                </a:solidFill>
                <a:latin typeface="Arial" panose="020B0604020202020204" pitchFamily="34" charset="0"/>
                <a:cs typeface="Times New Roman" panose="02020603050405020304" pitchFamily="18" charset="0"/>
              </a:rPr>
              <a:t> pour établir la volonté et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la préférence de </a:t>
            </a:r>
            <a:r>
              <a:rPr lang="fr-FR" sz="2400" err="1">
                <a:solidFill>
                  <a:schemeClr val="accent3"/>
                </a:solidFill>
                <a:latin typeface="Arial" panose="020B0604020202020204" pitchFamily="34" charset="0"/>
                <a:cs typeface="Times New Roman" panose="02020603050405020304" pitchFamily="18" charset="0"/>
              </a:rPr>
              <a:t>Chioma</a:t>
            </a:r>
            <a:r>
              <a:rPr lang="fr-FR" sz="2400">
                <a:solidFill>
                  <a:schemeClr val="accent3"/>
                </a:solidFill>
                <a:latin typeface="Arial" panose="020B0604020202020204" pitchFamily="34" charset="0"/>
                <a:cs typeface="Times New Roman" panose="02020603050405020304" pitchFamily="18" charset="0"/>
              </a:rPr>
              <a:t> sont-elles suffisamment claires pour vous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Qu'est-ce qui a bien fonctionné ? Qu'est-ce qui aurait pu être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fait différemment ?</a:t>
            </a:r>
          </a:p>
        </p:txBody>
      </p:sp>
      <p:grpSp>
        <p:nvGrpSpPr>
          <p:cNvPr id="5" name="Group 4">
            <a:extLst>
              <a:ext uri="{FF2B5EF4-FFF2-40B4-BE49-F238E27FC236}">
                <a16:creationId xmlns:a16="http://schemas.microsoft.com/office/drawing/2014/main" id="{48E6E276-0205-2DD2-7F2B-B77CC95C719E}"/>
              </a:ext>
              <a:ext uri="{C183D7F6-B498-43B3-948B-1728B52AA6E4}">
                <adec:decorative xmlns:adec="http://schemas.microsoft.com/office/drawing/2017/decorative" val="1"/>
              </a:ext>
            </a:extLst>
          </p:cNvPr>
          <p:cNvGrpSpPr/>
          <p:nvPr/>
        </p:nvGrpSpPr>
        <p:grpSpPr>
          <a:xfrm>
            <a:off x="10324412" y="231917"/>
            <a:ext cx="1558957" cy="1555466"/>
            <a:chOff x="247650" y="1812641"/>
            <a:chExt cx="2892552" cy="2886075"/>
          </a:xfrm>
        </p:grpSpPr>
        <p:pic>
          <p:nvPicPr>
            <p:cNvPr id="6" name="Picture 5" descr="A person with dark hair and a blue vest&#10;&#10;Description automatically generated">
              <a:extLst>
                <a:ext uri="{FF2B5EF4-FFF2-40B4-BE49-F238E27FC236}">
                  <a16:creationId xmlns:a16="http://schemas.microsoft.com/office/drawing/2014/main" id="{48DB54E2-4693-2B22-3CD8-D11F92060F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273" y="1940488"/>
              <a:ext cx="2607306" cy="2630379"/>
            </a:xfrm>
            <a:prstGeom prst="rect">
              <a:avLst/>
            </a:prstGeom>
          </p:spPr>
        </p:pic>
        <p:sp>
          <p:nvSpPr>
            <p:cNvPr id="7" name="Freeform: Shape 6">
              <a:extLst>
                <a:ext uri="{FF2B5EF4-FFF2-40B4-BE49-F238E27FC236}">
                  <a16:creationId xmlns:a16="http://schemas.microsoft.com/office/drawing/2014/main" id="{4DFD1A32-136E-3565-1072-D01D41DE5AC9}"/>
                </a:ext>
              </a:extLst>
            </p:cNvPr>
            <p:cNvSpPr/>
            <p:nvPr/>
          </p:nvSpPr>
          <p:spPr>
            <a:xfrm>
              <a:off x="247650" y="1812641"/>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8" name="Group 7">
            <a:extLst>
              <a:ext uri="{FF2B5EF4-FFF2-40B4-BE49-F238E27FC236}">
                <a16:creationId xmlns:a16="http://schemas.microsoft.com/office/drawing/2014/main" id="{AA9A951B-B8B4-A522-A9DE-78CA46CD4A2D}"/>
              </a:ext>
              <a:ext uri="{C183D7F6-B498-43B3-948B-1728B52AA6E4}">
                <adec:decorative xmlns:adec="http://schemas.microsoft.com/office/drawing/2017/decorative" val="1"/>
              </a:ext>
            </a:extLst>
          </p:cNvPr>
          <p:cNvGrpSpPr/>
          <p:nvPr/>
        </p:nvGrpSpPr>
        <p:grpSpPr>
          <a:xfrm>
            <a:off x="10324411" y="1718478"/>
            <a:ext cx="1558957" cy="1555466"/>
            <a:chOff x="3031678" y="1748717"/>
            <a:chExt cx="2892552" cy="2886075"/>
          </a:xfrm>
        </p:grpSpPr>
        <p:pic>
          <p:nvPicPr>
            <p:cNvPr id="9" name="Picture 8" descr="A person with a blue hair&#10;&#10;Description automatically generated">
              <a:extLst>
                <a:ext uri="{FF2B5EF4-FFF2-40B4-BE49-F238E27FC236}">
                  <a16:creationId xmlns:a16="http://schemas.microsoft.com/office/drawing/2014/main" id="{B63FF0D3-4D36-1DBE-1496-7EFB6F1146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0202" y="1942169"/>
              <a:ext cx="2605642" cy="2628700"/>
            </a:xfrm>
            <a:prstGeom prst="rect">
              <a:avLst/>
            </a:prstGeom>
          </p:spPr>
        </p:pic>
        <p:sp>
          <p:nvSpPr>
            <p:cNvPr id="10" name="Freeform: Shape 9">
              <a:extLst>
                <a:ext uri="{FF2B5EF4-FFF2-40B4-BE49-F238E27FC236}">
                  <a16:creationId xmlns:a16="http://schemas.microsoft.com/office/drawing/2014/main" id="{08C9E181-D91B-AE39-AD22-5F4DA6E08B3A}"/>
                </a:ext>
              </a:extLst>
            </p:cNvPr>
            <p:cNvSpPr/>
            <p:nvPr/>
          </p:nvSpPr>
          <p:spPr>
            <a:xfrm>
              <a:off x="3031678" y="1748717"/>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11" name="Group 10">
            <a:extLst>
              <a:ext uri="{FF2B5EF4-FFF2-40B4-BE49-F238E27FC236}">
                <a16:creationId xmlns:a16="http://schemas.microsoft.com/office/drawing/2014/main" id="{626A5D2D-EFEE-04E1-EAC0-62C16599A821}"/>
              </a:ext>
              <a:ext uri="{C183D7F6-B498-43B3-948B-1728B52AA6E4}">
                <adec:decorative xmlns:adec="http://schemas.microsoft.com/office/drawing/2017/decorative" val="1"/>
              </a:ext>
            </a:extLst>
          </p:cNvPr>
          <p:cNvGrpSpPr/>
          <p:nvPr/>
        </p:nvGrpSpPr>
        <p:grpSpPr>
          <a:xfrm>
            <a:off x="10324411" y="3177991"/>
            <a:ext cx="1558957" cy="1555466"/>
            <a:chOff x="5918965" y="1860770"/>
            <a:chExt cx="2892552" cy="2886075"/>
          </a:xfrm>
        </p:grpSpPr>
        <p:pic>
          <p:nvPicPr>
            <p:cNvPr id="12" name="Picture 11" descr="A person wearing glasses and a white coat&#10;&#10;Description automatically generated">
              <a:extLst>
                <a:ext uri="{FF2B5EF4-FFF2-40B4-BE49-F238E27FC236}">
                  <a16:creationId xmlns:a16="http://schemas.microsoft.com/office/drawing/2014/main" id="{1A54F884-67AC-1672-A66B-AACA6EBE74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754" y="1942166"/>
              <a:ext cx="2605641" cy="2628700"/>
            </a:xfrm>
            <a:prstGeom prst="rect">
              <a:avLst/>
            </a:prstGeom>
          </p:spPr>
        </p:pic>
        <p:sp>
          <p:nvSpPr>
            <p:cNvPr id="13" name="Freeform: Shape 12">
              <a:extLst>
                <a:ext uri="{FF2B5EF4-FFF2-40B4-BE49-F238E27FC236}">
                  <a16:creationId xmlns:a16="http://schemas.microsoft.com/office/drawing/2014/main" id="{2B7DB550-9B14-0E0C-C58E-2FCABB2966FF}"/>
                </a:ext>
              </a:extLst>
            </p:cNvPr>
            <p:cNvSpPr/>
            <p:nvPr/>
          </p:nvSpPr>
          <p:spPr>
            <a:xfrm>
              <a:off x="5918965" y="1860770"/>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14" name="Group 13">
            <a:extLst>
              <a:ext uri="{FF2B5EF4-FFF2-40B4-BE49-F238E27FC236}">
                <a16:creationId xmlns:a16="http://schemas.microsoft.com/office/drawing/2014/main" id="{EE1DEBFA-2F90-2D1C-DA78-8E9701D21AEA}"/>
              </a:ext>
              <a:ext uri="{C183D7F6-B498-43B3-948B-1728B52AA6E4}">
                <adec:decorative xmlns:adec="http://schemas.microsoft.com/office/drawing/2017/decorative" val="1"/>
              </a:ext>
            </a:extLst>
          </p:cNvPr>
          <p:cNvGrpSpPr/>
          <p:nvPr/>
        </p:nvGrpSpPr>
        <p:grpSpPr>
          <a:xfrm>
            <a:off x="10324411" y="4610384"/>
            <a:ext cx="1558957" cy="1555466"/>
            <a:chOff x="8729013" y="1748716"/>
            <a:chExt cx="2892552" cy="2886075"/>
          </a:xfrm>
        </p:grpSpPr>
        <p:pic>
          <p:nvPicPr>
            <p:cNvPr id="15" name="Picture 14" descr="A person with a beard&#10;&#10;Description automatically generated">
              <a:extLst>
                <a:ext uri="{FF2B5EF4-FFF2-40B4-BE49-F238E27FC236}">
                  <a16:creationId xmlns:a16="http://schemas.microsoft.com/office/drawing/2014/main" id="{63285B23-800F-E4A8-9F7D-BCF663DA61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5616" y="1940487"/>
              <a:ext cx="2605641" cy="2630379"/>
            </a:xfrm>
            <a:prstGeom prst="rect">
              <a:avLst/>
            </a:prstGeom>
          </p:spPr>
        </p:pic>
        <p:sp>
          <p:nvSpPr>
            <p:cNvPr id="16" name="Freeform: Shape 15">
              <a:extLst>
                <a:ext uri="{FF2B5EF4-FFF2-40B4-BE49-F238E27FC236}">
                  <a16:creationId xmlns:a16="http://schemas.microsoft.com/office/drawing/2014/main" id="{4BE63074-C9EB-DB70-3A23-17B0E3D67494}"/>
                </a:ext>
              </a:extLst>
            </p:cNvPr>
            <p:cNvSpPr/>
            <p:nvPr/>
          </p:nvSpPr>
          <p:spPr>
            <a:xfrm>
              <a:off x="8729013" y="1748716"/>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sp>
        <p:nvSpPr>
          <p:cNvPr id="17" name="Footer Placeholder 3">
            <a:extLst>
              <a:ext uri="{FF2B5EF4-FFF2-40B4-BE49-F238E27FC236}">
                <a16:creationId xmlns:a16="http://schemas.microsoft.com/office/drawing/2014/main" id="{E3DBD36E-9FD1-9B5E-CEA4-9F1F096AD22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51578598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C95CB-5191-70F3-506E-6BE7B72DDFF4}"/>
              </a:ext>
            </a:extLst>
          </p:cNvPr>
          <p:cNvSpPr>
            <a:spLocks noGrp="1"/>
          </p:cNvSpPr>
          <p:nvPr>
            <p:ph type="title"/>
          </p:nvPr>
        </p:nvSpPr>
        <p:spPr/>
        <p:txBody>
          <a:bodyPr/>
          <a:lstStyle/>
          <a:p>
            <a:r>
              <a:rPr lang="en-GB"/>
              <a:t>Discussion </a:t>
            </a:r>
            <a:r>
              <a:rPr lang="en-GB" err="1"/>
              <a:t>en</a:t>
            </a:r>
            <a:r>
              <a:rPr lang="en-GB"/>
              <a:t> </a:t>
            </a:r>
            <a:r>
              <a:rPr lang="en-GB" err="1"/>
              <a:t>plénière</a:t>
            </a:r>
            <a:r>
              <a:rPr lang="en-GB"/>
              <a:t> </a:t>
            </a:r>
          </a:p>
        </p:txBody>
      </p:sp>
      <p:sp>
        <p:nvSpPr>
          <p:cNvPr id="3" name="Content Placeholder 2">
            <a:extLst>
              <a:ext uri="{FF2B5EF4-FFF2-40B4-BE49-F238E27FC236}">
                <a16:creationId xmlns:a16="http://schemas.microsoft.com/office/drawing/2014/main" id="{40516C0B-928E-6A7E-D668-CAB20746E996}"/>
              </a:ext>
            </a:extLst>
          </p:cNvPr>
          <p:cNvSpPr>
            <a:spLocks noGrp="1"/>
          </p:cNvSpPr>
          <p:nvPr>
            <p:ph idx="1"/>
          </p:nvPr>
        </p:nvSpPr>
        <p:spPr>
          <a:xfrm>
            <a:off x="371473" y="1625505"/>
            <a:ext cx="9483727" cy="5232495"/>
          </a:xfrm>
        </p:spPr>
        <p:txBody>
          <a:bodyPr/>
          <a:lstStyle/>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Quelles mesures pratiques pouvez-vous retenir et appliquer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dans votre pratique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À quoi correspondent les options moins restrictives dans notre contexte ?</a:t>
            </a:r>
            <a:endParaRPr lang="en-GB" sz="2400" b="0">
              <a:solidFill>
                <a:srgbClr val="000000"/>
              </a:solidFill>
              <a:effectLst/>
              <a:latin typeface="Arial" panose="020B0604020202020204" pitchFamily="34" charset="0"/>
              <a:ea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48E6E276-0205-2DD2-7F2B-B77CC95C719E}"/>
              </a:ext>
              <a:ext uri="{C183D7F6-B498-43B3-948B-1728B52AA6E4}">
                <adec:decorative xmlns:adec="http://schemas.microsoft.com/office/drawing/2017/decorative" val="1"/>
              </a:ext>
            </a:extLst>
          </p:cNvPr>
          <p:cNvGrpSpPr/>
          <p:nvPr/>
        </p:nvGrpSpPr>
        <p:grpSpPr>
          <a:xfrm>
            <a:off x="10324412" y="231917"/>
            <a:ext cx="1558957" cy="1555466"/>
            <a:chOff x="247650" y="1812641"/>
            <a:chExt cx="2892552" cy="2886075"/>
          </a:xfrm>
        </p:grpSpPr>
        <p:pic>
          <p:nvPicPr>
            <p:cNvPr id="6" name="Picture 5" descr="A person with dark hair and a blue vest&#10;&#10;Description automatically generated">
              <a:extLst>
                <a:ext uri="{FF2B5EF4-FFF2-40B4-BE49-F238E27FC236}">
                  <a16:creationId xmlns:a16="http://schemas.microsoft.com/office/drawing/2014/main" id="{48DB54E2-4693-2B22-3CD8-D11F92060F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273" y="1940488"/>
              <a:ext cx="2607306" cy="2630379"/>
            </a:xfrm>
            <a:prstGeom prst="rect">
              <a:avLst/>
            </a:prstGeom>
          </p:spPr>
        </p:pic>
        <p:sp>
          <p:nvSpPr>
            <p:cNvPr id="7" name="Freeform: Shape 6">
              <a:extLst>
                <a:ext uri="{FF2B5EF4-FFF2-40B4-BE49-F238E27FC236}">
                  <a16:creationId xmlns:a16="http://schemas.microsoft.com/office/drawing/2014/main" id="{4DFD1A32-136E-3565-1072-D01D41DE5AC9}"/>
                </a:ext>
              </a:extLst>
            </p:cNvPr>
            <p:cNvSpPr/>
            <p:nvPr/>
          </p:nvSpPr>
          <p:spPr>
            <a:xfrm>
              <a:off x="247650" y="1812641"/>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8" name="Group 7">
            <a:extLst>
              <a:ext uri="{FF2B5EF4-FFF2-40B4-BE49-F238E27FC236}">
                <a16:creationId xmlns:a16="http://schemas.microsoft.com/office/drawing/2014/main" id="{AA9A951B-B8B4-A522-A9DE-78CA46CD4A2D}"/>
              </a:ext>
              <a:ext uri="{C183D7F6-B498-43B3-948B-1728B52AA6E4}">
                <adec:decorative xmlns:adec="http://schemas.microsoft.com/office/drawing/2017/decorative" val="1"/>
              </a:ext>
            </a:extLst>
          </p:cNvPr>
          <p:cNvGrpSpPr/>
          <p:nvPr/>
        </p:nvGrpSpPr>
        <p:grpSpPr>
          <a:xfrm>
            <a:off x="10324411" y="1718478"/>
            <a:ext cx="1558957" cy="1555466"/>
            <a:chOff x="3031678" y="1748717"/>
            <a:chExt cx="2892552" cy="2886075"/>
          </a:xfrm>
        </p:grpSpPr>
        <p:pic>
          <p:nvPicPr>
            <p:cNvPr id="9" name="Picture 8" descr="A person with a blue hair&#10;&#10;Description automatically generated">
              <a:extLst>
                <a:ext uri="{FF2B5EF4-FFF2-40B4-BE49-F238E27FC236}">
                  <a16:creationId xmlns:a16="http://schemas.microsoft.com/office/drawing/2014/main" id="{B63FF0D3-4D36-1DBE-1496-7EFB6F1146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0202" y="1942169"/>
              <a:ext cx="2605642" cy="2628700"/>
            </a:xfrm>
            <a:prstGeom prst="rect">
              <a:avLst/>
            </a:prstGeom>
          </p:spPr>
        </p:pic>
        <p:sp>
          <p:nvSpPr>
            <p:cNvPr id="10" name="Freeform: Shape 9">
              <a:extLst>
                <a:ext uri="{FF2B5EF4-FFF2-40B4-BE49-F238E27FC236}">
                  <a16:creationId xmlns:a16="http://schemas.microsoft.com/office/drawing/2014/main" id="{08C9E181-D91B-AE39-AD22-5F4DA6E08B3A}"/>
                </a:ext>
              </a:extLst>
            </p:cNvPr>
            <p:cNvSpPr/>
            <p:nvPr/>
          </p:nvSpPr>
          <p:spPr>
            <a:xfrm>
              <a:off x="3031678" y="1748717"/>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11" name="Group 10">
            <a:extLst>
              <a:ext uri="{FF2B5EF4-FFF2-40B4-BE49-F238E27FC236}">
                <a16:creationId xmlns:a16="http://schemas.microsoft.com/office/drawing/2014/main" id="{626A5D2D-EFEE-04E1-EAC0-62C16599A821}"/>
              </a:ext>
              <a:ext uri="{C183D7F6-B498-43B3-948B-1728B52AA6E4}">
                <adec:decorative xmlns:adec="http://schemas.microsoft.com/office/drawing/2017/decorative" val="1"/>
              </a:ext>
            </a:extLst>
          </p:cNvPr>
          <p:cNvGrpSpPr/>
          <p:nvPr/>
        </p:nvGrpSpPr>
        <p:grpSpPr>
          <a:xfrm>
            <a:off x="10324411" y="3177991"/>
            <a:ext cx="1558957" cy="1555466"/>
            <a:chOff x="5918965" y="1860770"/>
            <a:chExt cx="2892552" cy="2886075"/>
          </a:xfrm>
        </p:grpSpPr>
        <p:pic>
          <p:nvPicPr>
            <p:cNvPr id="12" name="Picture 11" descr="A person wearing glasses and a white coat&#10;&#10;Description automatically generated">
              <a:extLst>
                <a:ext uri="{FF2B5EF4-FFF2-40B4-BE49-F238E27FC236}">
                  <a16:creationId xmlns:a16="http://schemas.microsoft.com/office/drawing/2014/main" id="{1A54F884-67AC-1672-A66B-AACA6EBE74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2754" y="1942166"/>
              <a:ext cx="2605641" cy="2628700"/>
            </a:xfrm>
            <a:prstGeom prst="rect">
              <a:avLst/>
            </a:prstGeom>
          </p:spPr>
        </p:pic>
        <p:sp>
          <p:nvSpPr>
            <p:cNvPr id="13" name="Freeform: Shape 12">
              <a:extLst>
                <a:ext uri="{FF2B5EF4-FFF2-40B4-BE49-F238E27FC236}">
                  <a16:creationId xmlns:a16="http://schemas.microsoft.com/office/drawing/2014/main" id="{2B7DB550-9B14-0E0C-C58E-2FCABB2966FF}"/>
                </a:ext>
              </a:extLst>
            </p:cNvPr>
            <p:cNvSpPr/>
            <p:nvPr/>
          </p:nvSpPr>
          <p:spPr>
            <a:xfrm>
              <a:off x="5918965" y="1860770"/>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grpSp>
        <p:nvGrpSpPr>
          <p:cNvPr id="14" name="Group 13">
            <a:extLst>
              <a:ext uri="{FF2B5EF4-FFF2-40B4-BE49-F238E27FC236}">
                <a16:creationId xmlns:a16="http://schemas.microsoft.com/office/drawing/2014/main" id="{EE1DEBFA-2F90-2D1C-DA78-8E9701D21AEA}"/>
              </a:ext>
              <a:ext uri="{C183D7F6-B498-43B3-948B-1728B52AA6E4}">
                <adec:decorative xmlns:adec="http://schemas.microsoft.com/office/drawing/2017/decorative" val="1"/>
              </a:ext>
            </a:extLst>
          </p:cNvPr>
          <p:cNvGrpSpPr/>
          <p:nvPr/>
        </p:nvGrpSpPr>
        <p:grpSpPr>
          <a:xfrm>
            <a:off x="10324411" y="4610384"/>
            <a:ext cx="1558957" cy="1555466"/>
            <a:chOff x="8729013" y="1748716"/>
            <a:chExt cx="2892552" cy="2886075"/>
          </a:xfrm>
        </p:grpSpPr>
        <p:pic>
          <p:nvPicPr>
            <p:cNvPr id="15" name="Picture 14" descr="A person with a beard&#10;&#10;Description automatically generated">
              <a:extLst>
                <a:ext uri="{FF2B5EF4-FFF2-40B4-BE49-F238E27FC236}">
                  <a16:creationId xmlns:a16="http://schemas.microsoft.com/office/drawing/2014/main" id="{63285B23-800F-E4A8-9F7D-BCF663DA61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5616" y="1940487"/>
              <a:ext cx="2605641" cy="2630379"/>
            </a:xfrm>
            <a:prstGeom prst="rect">
              <a:avLst/>
            </a:prstGeom>
          </p:spPr>
        </p:pic>
        <p:sp>
          <p:nvSpPr>
            <p:cNvPr id="16" name="Freeform: Shape 15">
              <a:extLst>
                <a:ext uri="{FF2B5EF4-FFF2-40B4-BE49-F238E27FC236}">
                  <a16:creationId xmlns:a16="http://schemas.microsoft.com/office/drawing/2014/main" id="{4BE63074-C9EB-DB70-3A23-17B0E3D67494}"/>
                </a:ext>
              </a:extLst>
            </p:cNvPr>
            <p:cNvSpPr/>
            <p:nvPr/>
          </p:nvSpPr>
          <p:spPr>
            <a:xfrm>
              <a:off x="8729013" y="1748716"/>
              <a:ext cx="2892552" cy="2886075"/>
            </a:xfrm>
            <a:custGeom>
              <a:avLst/>
              <a:gdLst>
                <a:gd name="connsiteX0" fmla="*/ 1427478 w 2892552"/>
                <a:gd name="connsiteY0" fmla="*/ 198753 h 2886075"/>
                <a:gd name="connsiteX1" fmla="*/ 171553 w 2892552"/>
                <a:gd name="connsiteY1" fmla="*/ 1454678 h 2886075"/>
                <a:gd name="connsiteX2" fmla="*/ 1427478 w 2892552"/>
                <a:gd name="connsiteY2" fmla="*/ 2710603 h 2886075"/>
                <a:gd name="connsiteX3" fmla="*/ 2683403 w 2892552"/>
                <a:gd name="connsiteY3" fmla="*/ 1454678 h 2886075"/>
                <a:gd name="connsiteX4" fmla="*/ 1427478 w 2892552"/>
                <a:gd name="connsiteY4" fmla="*/ 198753 h 2886075"/>
                <a:gd name="connsiteX5" fmla="*/ 0 w 2892552"/>
                <a:gd name="connsiteY5" fmla="*/ 0 h 2886075"/>
                <a:gd name="connsiteX6" fmla="*/ 2892552 w 2892552"/>
                <a:gd name="connsiteY6" fmla="*/ 0 h 2886075"/>
                <a:gd name="connsiteX7" fmla="*/ 2892552 w 2892552"/>
                <a:gd name="connsiteY7" fmla="*/ 2886075 h 2886075"/>
                <a:gd name="connsiteX8" fmla="*/ 0 w 2892552"/>
                <a:gd name="connsiteY8" fmla="*/ 2886075 h 288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2552" h="2886075">
                  <a:moveTo>
                    <a:pt x="1427478" y="198753"/>
                  </a:moveTo>
                  <a:cubicBezTo>
                    <a:pt x="733850" y="198753"/>
                    <a:pt x="171553" y="761050"/>
                    <a:pt x="171553" y="1454678"/>
                  </a:cubicBezTo>
                  <a:cubicBezTo>
                    <a:pt x="171553" y="2148306"/>
                    <a:pt x="733850" y="2710603"/>
                    <a:pt x="1427478" y="2710603"/>
                  </a:cubicBezTo>
                  <a:cubicBezTo>
                    <a:pt x="2121106" y="2710603"/>
                    <a:pt x="2683403" y="2148306"/>
                    <a:pt x="2683403" y="1454678"/>
                  </a:cubicBezTo>
                  <a:cubicBezTo>
                    <a:pt x="2683403" y="761050"/>
                    <a:pt x="2121106" y="198753"/>
                    <a:pt x="1427478" y="198753"/>
                  </a:cubicBezTo>
                  <a:close/>
                  <a:moveTo>
                    <a:pt x="0" y="0"/>
                  </a:moveTo>
                  <a:lnTo>
                    <a:pt x="2892552" y="0"/>
                  </a:lnTo>
                  <a:lnTo>
                    <a:pt x="2892552" y="2886075"/>
                  </a:lnTo>
                  <a:lnTo>
                    <a:pt x="0" y="288607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oAutofit/>
            </a:bodyPr>
            <a:lstStyle/>
            <a:p>
              <a:pPr algn="l"/>
              <a:endParaRPr lang="en-GB" sz="2000" err="1">
                <a:solidFill>
                  <a:schemeClr val="tx1"/>
                </a:solidFill>
              </a:endParaRPr>
            </a:p>
          </p:txBody>
        </p:sp>
      </p:grpSp>
      <p:sp>
        <p:nvSpPr>
          <p:cNvPr id="17" name="Footer Placeholder 3">
            <a:extLst>
              <a:ext uri="{FF2B5EF4-FFF2-40B4-BE49-F238E27FC236}">
                <a16:creationId xmlns:a16="http://schemas.microsoft.com/office/drawing/2014/main" id="{E3DBD36E-9FD1-9B5E-CEA4-9F1F096AD22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13063869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145654"/>
            <a:ext cx="7890023" cy="2415696"/>
          </a:xfrm>
        </p:spPr>
        <p:txBody>
          <a:bodyPr/>
          <a:lstStyle/>
          <a:p>
            <a:r>
              <a:rPr lang="fr-FR" sz="4400"/>
              <a:t>Étape 7 du processus de consentement éclairé : documenter le processus</a:t>
            </a:r>
            <a:endParaRPr lang="en-GB" sz="4400"/>
          </a:p>
        </p:txBody>
      </p:sp>
    </p:spTree>
    <p:extLst>
      <p:ext uri="{BB962C8B-B14F-4D97-AF65-F5344CB8AC3E}">
        <p14:creationId xmlns:p14="http://schemas.microsoft.com/office/powerpoint/2010/main" val="1839127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31CF6-61C9-11AB-0575-7F0333A1DB93}"/>
              </a:ext>
            </a:extLst>
          </p:cNvPr>
          <p:cNvSpPr>
            <a:spLocks noGrp="1"/>
          </p:cNvSpPr>
          <p:nvPr>
            <p:ph type="ctrTitle"/>
          </p:nvPr>
        </p:nvSpPr>
        <p:spPr>
          <a:xfrm>
            <a:off x="8091396" y="2174487"/>
            <a:ext cx="3960000" cy="2698717"/>
          </a:xfrm>
        </p:spPr>
        <p:txBody>
          <a:bodyPr/>
          <a:lstStyle/>
          <a:p>
            <a:pPr>
              <a:spcAft>
                <a:spcPts val="800"/>
              </a:spcAft>
            </a:pPr>
            <a:r>
              <a:rPr lang="fr-FR" sz="4000"/>
              <a:t>Jour 1 : Introduction à l'inclusion du handicap</a:t>
            </a:r>
            <a:endParaRPr lang="en-GB" sz="4000"/>
          </a:p>
        </p:txBody>
      </p:sp>
      <p:pic>
        <p:nvPicPr>
          <p:cNvPr id="3" name="Picture 2" descr="Une femme aveugle assise sur une chaise à l'extérieur de sa maison dans la campagne ghanéenne, tenant une canne blanche.">
            <a:extLst>
              <a:ext uri="{FF2B5EF4-FFF2-40B4-BE49-F238E27FC236}">
                <a16:creationId xmlns:a16="http://schemas.microsoft.com/office/drawing/2014/main" id="{640A6D8B-F944-28F7-32FE-384E0062840D}"/>
              </a:ext>
            </a:extLst>
          </p:cNvPr>
          <p:cNvPicPr>
            <a:picLocks noChangeAspect="1"/>
          </p:cNvPicPr>
          <p:nvPr/>
        </p:nvPicPr>
        <p:blipFill rotWithShape="1">
          <a:blip r:embed="rId3">
            <a:extLst>
              <a:ext uri="{28A0092B-C50C-407E-A947-70E740481C1C}">
                <a14:useLocalDpi xmlns:a14="http://schemas.microsoft.com/office/drawing/2010/main" val="0"/>
              </a:ext>
            </a:extLst>
          </a:blip>
          <a:srcRect l="27897" t="1426" r="8353" b="14241"/>
          <a:stretch/>
        </p:blipFill>
        <p:spPr>
          <a:xfrm>
            <a:off x="0" y="0"/>
            <a:ext cx="7772400" cy="6858000"/>
          </a:xfrm>
          <a:prstGeom prst="rect">
            <a:avLst/>
          </a:prstGeom>
        </p:spPr>
      </p:pic>
    </p:spTree>
    <p:extLst>
      <p:ext uri="{BB962C8B-B14F-4D97-AF65-F5344CB8AC3E}">
        <p14:creationId xmlns:p14="http://schemas.microsoft.com/office/powerpoint/2010/main" val="2765772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a:xfrm>
            <a:off x="371475" y="365126"/>
            <a:ext cx="11449050" cy="663574"/>
          </a:xfrm>
        </p:spPr>
        <p:txBody>
          <a:bodyPr/>
          <a:lstStyle/>
          <a:p>
            <a:r>
              <a:rPr lang="fr-FR"/>
              <a:t>Approche du handicap axée sur la charité</a:t>
            </a:r>
            <a:endParaRPr lang="en-GB"/>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6215443" y="1648338"/>
            <a:ext cx="5616575" cy="2520950"/>
          </a:xfrm>
        </p:spPr>
        <p:txBody>
          <a:bodyPr/>
          <a:lstStyle/>
          <a:p>
            <a:pPr lvl="3"/>
            <a:r>
              <a:rPr lang="fr-FR" sz="2400"/>
              <a:t>Elles bénéficient d’une assistance, de services ou d’un soutien apportés par des </a:t>
            </a:r>
            <a:r>
              <a:rPr lang="fr-FR" sz="2400" b="1">
                <a:solidFill>
                  <a:schemeClr val="tx2"/>
                </a:solidFill>
              </a:rPr>
              <a:t>organisations spécialisées</a:t>
            </a:r>
            <a:r>
              <a:rPr lang="en-GB" sz="2400" b="1"/>
              <a:t>.</a:t>
            </a:r>
            <a:endParaRPr lang="en-GB" sz="2400" b="1">
              <a:solidFill>
                <a:schemeClr val="tx2"/>
              </a:solidFill>
            </a:endParaRPr>
          </a:p>
          <a:p>
            <a:pPr lvl="3"/>
            <a:r>
              <a:rPr lang="fr-FR" sz="2400"/>
              <a:t>Cette aide est considérée comme un acte de </a:t>
            </a:r>
            <a:r>
              <a:rPr lang="fr-FR" sz="2400">
                <a:solidFill>
                  <a:schemeClr val="tx2"/>
                </a:solidFill>
              </a:rPr>
              <a:t>«</a:t>
            </a:r>
            <a:r>
              <a:rPr lang="fr-FR" sz="2400" b="1">
                <a:solidFill>
                  <a:schemeClr val="tx2"/>
                </a:solidFill>
              </a:rPr>
              <a:t> gentillesse </a:t>
            </a:r>
            <a:r>
              <a:rPr lang="fr-FR" sz="2400">
                <a:solidFill>
                  <a:schemeClr val="tx2"/>
                </a:solidFill>
              </a:rPr>
              <a:t>» </a:t>
            </a:r>
            <a:r>
              <a:rPr lang="fr-FR" sz="2400"/>
              <a:t>et non comme un droit.</a:t>
            </a:r>
          </a:p>
          <a:p>
            <a:pPr marL="0" lvl="3" indent="0">
              <a:buNone/>
            </a:pPr>
            <a:endParaRPr lang="en-GB" sz="2200"/>
          </a:p>
        </p:txBody>
      </p:sp>
      <p:graphicFrame>
        <p:nvGraphicFramePr>
          <p:cNvPr id="8" name="Diagram 7" descr="A chart representing the medical model of disability. ">
            <a:extLst>
              <a:ext uri="{FF2B5EF4-FFF2-40B4-BE49-F238E27FC236}">
                <a16:creationId xmlns:a16="http://schemas.microsoft.com/office/drawing/2014/main" id="{386B43B5-9E06-D404-3C44-F752D27BFBCD}"/>
              </a:ext>
            </a:extLst>
          </p:cNvPr>
          <p:cNvGraphicFramePr/>
          <p:nvPr/>
        </p:nvGraphicFramePr>
        <p:xfrm>
          <a:off x="6652687" y="7269531"/>
          <a:ext cx="5539313" cy="4353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FECBFD1-BA9A-CB35-9672-6CEE7775CCCD}"/>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pic>
        <p:nvPicPr>
          <p:cNvPr id="5" name="Picture 4" descr="Deux infirmières la regardent et parlent d'elle.L'une d'elles dit : &quot;Regardez-la, regardez sa jambe. J'ai pitié d'elle. L'autre dit : &quot;Je sais, c'est triste. Aidons-la&quot;.">
            <a:extLst>
              <a:ext uri="{FF2B5EF4-FFF2-40B4-BE49-F238E27FC236}">
                <a16:creationId xmlns:a16="http://schemas.microsoft.com/office/drawing/2014/main" id="{C950184C-CF3B-A96D-9416-3898C87D1D6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7929" r="2373"/>
          <a:stretch/>
        </p:blipFill>
        <p:spPr bwMode="auto">
          <a:xfrm>
            <a:off x="371473" y="1635442"/>
            <a:ext cx="5637670" cy="3600587"/>
          </a:xfrm>
          <a:prstGeom prst="rect">
            <a:avLst/>
          </a:prstGeom>
          <a:noFill/>
          <a:ln>
            <a:noFill/>
          </a:ln>
        </p:spPr>
      </p:pic>
    </p:spTree>
    <p:extLst>
      <p:ext uri="{BB962C8B-B14F-4D97-AF65-F5344CB8AC3E}">
        <p14:creationId xmlns:p14="http://schemas.microsoft.com/office/powerpoint/2010/main" val="256103326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C95CB-5191-70F3-506E-6BE7B72DDFF4}"/>
              </a:ext>
            </a:extLst>
          </p:cNvPr>
          <p:cNvSpPr>
            <a:spLocks noGrp="1"/>
          </p:cNvSpPr>
          <p:nvPr>
            <p:ph type="title"/>
          </p:nvPr>
        </p:nvSpPr>
        <p:spPr/>
        <p:txBody>
          <a:bodyPr/>
          <a:lstStyle/>
          <a:p>
            <a:r>
              <a:rPr lang="en-GB"/>
              <a:t>Discussion </a:t>
            </a:r>
            <a:r>
              <a:rPr lang="en-GB" err="1"/>
              <a:t>en</a:t>
            </a:r>
            <a:r>
              <a:rPr lang="en-GB"/>
              <a:t> </a:t>
            </a:r>
            <a:r>
              <a:rPr lang="en-GB" err="1"/>
              <a:t>plénière</a:t>
            </a:r>
            <a:endParaRPr lang="en-GB"/>
          </a:p>
        </p:txBody>
      </p:sp>
      <p:sp>
        <p:nvSpPr>
          <p:cNvPr id="3" name="Content Placeholder 2">
            <a:extLst>
              <a:ext uri="{FF2B5EF4-FFF2-40B4-BE49-F238E27FC236}">
                <a16:creationId xmlns:a16="http://schemas.microsoft.com/office/drawing/2014/main" id="{40516C0B-928E-6A7E-D668-CAB20746E996}"/>
              </a:ext>
            </a:extLst>
          </p:cNvPr>
          <p:cNvSpPr>
            <a:spLocks noGrp="1"/>
          </p:cNvSpPr>
          <p:nvPr>
            <p:ph idx="1"/>
          </p:nvPr>
        </p:nvSpPr>
        <p:spPr>
          <a:xfrm>
            <a:off x="371474" y="1637723"/>
            <a:ext cx="6454199" cy="5142962"/>
          </a:xfrm>
        </p:spPr>
        <p:txBody>
          <a:bodyPr/>
          <a:lstStyle/>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Pourquoi est-il important de documenter le processus de consentement éclairé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Qui doit documenter ce processus ?</a:t>
            </a:r>
          </a:p>
          <a:p>
            <a:pPr lvl="3">
              <a:lnSpc>
                <a:spcPct val="105000"/>
              </a:lnSpc>
              <a:spcAft>
                <a:spcPts val="1000"/>
              </a:spcAft>
              <a:defRPr/>
            </a:pPr>
            <a:r>
              <a:rPr lang="fr-FR" sz="2400" err="1">
                <a:solidFill>
                  <a:schemeClr val="accent3"/>
                </a:solidFill>
                <a:latin typeface="Arial" panose="020B0604020202020204" pitchFamily="34" charset="0"/>
                <a:cs typeface="Times New Roman" panose="02020603050405020304" pitchFamily="18" charset="0"/>
              </a:rPr>
              <a:t>Un-e</a:t>
            </a:r>
            <a:r>
              <a:rPr lang="fr-FR" sz="2400">
                <a:solidFill>
                  <a:schemeClr val="accent3"/>
                </a:solidFill>
                <a:latin typeface="Arial" panose="020B0604020202020204" pitchFamily="34" charset="0"/>
                <a:cs typeface="Times New Roman" panose="02020603050405020304" pitchFamily="18" charset="0"/>
              </a:rPr>
              <a:t> </a:t>
            </a:r>
            <a:r>
              <a:rPr lang="fr-FR" sz="2400" err="1">
                <a:solidFill>
                  <a:schemeClr val="accent3"/>
                </a:solidFill>
                <a:latin typeface="Arial" panose="020B0604020202020204" pitchFamily="34" charset="0"/>
                <a:cs typeface="Times New Roman" panose="02020603050405020304" pitchFamily="18" charset="0"/>
              </a:rPr>
              <a:t>client-e</a:t>
            </a:r>
            <a:r>
              <a:rPr lang="fr-FR" sz="2400">
                <a:solidFill>
                  <a:schemeClr val="accent3"/>
                </a:solidFill>
                <a:latin typeface="Arial" panose="020B0604020202020204" pitchFamily="34" charset="0"/>
                <a:cs typeface="Times New Roman" panose="02020603050405020304" pitchFamily="18" charset="0"/>
              </a:rPr>
              <a:t> doit-il donner son consentement éclairé volontaire par écrit ou existe-t-il d’autres options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Le lieu de conservation des dossiers médicaux des client-e-s a-t-il une importance quelconque ? Si oui, pourquoi?</a:t>
            </a:r>
          </a:p>
        </p:txBody>
      </p:sp>
      <p:pic>
        <p:nvPicPr>
          <p:cNvPr id="17" name="Picture 16" descr="Une main prenant des notes sur un morceau de papier">
            <a:extLst>
              <a:ext uri="{FF2B5EF4-FFF2-40B4-BE49-F238E27FC236}">
                <a16:creationId xmlns:a16="http://schemas.microsoft.com/office/drawing/2014/main" id="{A4ED993A-A392-88A1-A51A-3F88F560B2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471" r="34858" b="3242"/>
          <a:stretch/>
        </p:blipFill>
        <p:spPr bwMode="auto">
          <a:xfrm>
            <a:off x="7153240" y="1637723"/>
            <a:ext cx="4667285" cy="3730342"/>
          </a:xfrm>
          <a:prstGeom prst="rect">
            <a:avLst/>
          </a:prstGeom>
          <a:noFill/>
          <a:ln>
            <a:noFill/>
          </a:ln>
          <a:extLst>
            <a:ext uri="{53640926-AAD7-44D8-BBD7-CCE9431645EC}">
              <a14:shadowObscured xmlns:a14="http://schemas.microsoft.com/office/drawing/2010/main"/>
            </a:ext>
          </a:extLst>
        </p:spPr>
      </p:pic>
      <p:sp>
        <p:nvSpPr>
          <p:cNvPr id="5" name="Footer Placeholder 3">
            <a:extLst>
              <a:ext uri="{FF2B5EF4-FFF2-40B4-BE49-F238E27FC236}">
                <a16:creationId xmlns:a16="http://schemas.microsoft.com/office/drawing/2014/main" id="{4591BEA1-2B77-AA97-FC21-7BAE92CA126F}"/>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13217735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328400"/>
            <a:ext cx="6667500" cy="1605425"/>
          </a:xfrm>
        </p:spPr>
        <p:txBody>
          <a:bodyPr/>
          <a:lstStyle/>
          <a:p>
            <a:r>
              <a:rPr lang="fr-FR" sz="4400"/>
              <a:t>Protéger les client-e-s en situation de handicap</a:t>
            </a:r>
            <a:endParaRPr lang="en-GB" sz="4400"/>
          </a:p>
        </p:txBody>
      </p:sp>
    </p:spTree>
    <p:extLst>
      <p:ext uri="{BB962C8B-B14F-4D97-AF65-F5344CB8AC3E}">
        <p14:creationId xmlns:p14="http://schemas.microsoft.com/office/powerpoint/2010/main" val="159795830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C95CB-5191-70F3-506E-6BE7B72DDFF4}"/>
              </a:ext>
            </a:extLst>
          </p:cNvPr>
          <p:cNvSpPr>
            <a:spLocks noGrp="1"/>
          </p:cNvSpPr>
          <p:nvPr>
            <p:ph type="title"/>
          </p:nvPr>
        </p:nvSpPr>
        <p:spPr/>
        <p:txBody>
          <a:bodyPr/>
          <a:lstStyle/>
          <a:p>
            <a:r>
              <a:rPr lang="fr-FR"/>
              <a:t>Aspects clés la protection des services de SSR</a:t>
            </a:r>
            <a:endParaRPr lang="en-GB"/>
          </a:p>
        </p:txBody>
      </p:sp>
      <p:sp>
        <p:nvSpPr>
          <p:cNvPr id="5" name="Rectangle: Rounded Corners 4" descr="Veiller à ce que les services ne portent pas préjudice aux client-e-s &#10;">
            <a:extLst>
              <a:ext uri="{FF2B5EF4-FFF2-40B4-BE49-F238E27FC236}">
                <a16:creationId xmlns:a16="http://schemas.microsoft.com/office/drawing/2014/main" id="{B1ED5D27-D6AF-DEB0-A733-D6026D40A7BC}"/>
              </a:ext>
            </a:extLst>
          </p:cNvPr>
          <p:cNvSpPr/>
          <p:nvPr/>
        </p:nvSpPr>
        <p:spPr>
          <a:xfrm>
            <a:off x="371473" y="1413157"/>
            <a:ext cx="3514727" cy="4571435"/>
          </a:xfrm>
          <a:prstGeom prst="roundRect">
            <a:avLst>
              <a:gd name="adj" fmla="val 669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r>
              <a:rPr lang="fr-FR" sz="2400">
                <a:latin typeface="Arial" panose="020B0604020202020204" pitchFamily="34" charset="0"/>
                <a:cs typeface="Times New Roman" panose="02020603050405020304" pitchFamily="18" charset="0"/>
              </a:rPr>
              <a:t>Veiller à ce que les services ne portent pas préjudice aux client-e-s </a:t>
            </a:r>
            <a:endParaRPr lang="en-GB" sz="2400">
              <a:latin typeface="Arial" panose="020B0604020202020204" pitchFamily="34" charset="0"/>
              <a:cs typeface="Times New Roman" panose="02020603050405020304" pitchFamily="18" charset="0"/>
            </a:endParaRPr>
          </a:p>
        </p:txBody>
      </p:sp>
      <p:sp>
        <p:nvSpPr>
          <p:cNvPr id="6" name="Rectangle: Rounded Corners 5" descr="Protéger les client-e-s qui sont confronté-e-s à des dommages dans leur entourage&#10;&#10;">
            <a:extLst>
              <a:ext uri="{FF2B5EF4-FFF2-40B4-BE49-F238E27FC236}">
                <a16:creationId xmlns:a16="http://schemas.microsoft.com/office/drawing/2014/main" id="{4210AA9D-2E36-7A98-E24F-85577294BC82}"/>
              </a:ext>
            </a:extLst>
          </p:cNvPr>
          <p:cNvSpPr/>
          <p:nvPr/>
        </p:nvSpPr>
        <p:spPr>
          <a:xfrm>
            <a:off x="4211724" y="1413158"/>
            <a:ext cx="3514727" cy="4571717"/>
          </a:xfrm>
          <a:prstGeom prst="roundRect">
            <a:avLst>
              <a:gd name="adj" fmla="val 669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dirty="0">
                <a:solidFill>
                  <a:schemeClr val="bg1"/>
                </a:solidFill>
              </a:rPr>
              <a:t>Protéger les client-e-s qui sont confronté-e-s à des maltraitances dans leur entourage</a:t>
            </a:r>
            <a:endParaRPr lang="en-GB" sz="2400" dirty="0">
              <a:solidFill>
                <a:schemeClr val="bg1"/>
              </a:solidFill>
            </a:endParaRPr>
          </a:p>
        </p:txBody>
      </p:sp>
      <p:sp>
        <p:nvSpPr>
          <p:cNvPr id="7" name="Rectangle: Rounded Corners 6" descr="Protéger le personnel face à d’éventuels dommages &#10;">
            <a:extLst>
              <a:ext uri="{FF2B5EF4-FFF2-40B4-BE49-F238E27FC236}">
                <a16:creationId xmlns:a16="http://schemas.microsoft.com/office/drawing/2014/main" id="{D9C46ED5-1DAD-1A21-6959-B2C40014BCBB}"/>
              </a:ext>
            </a:extLst>
          </p:cNvPr>
          <p:cNvSpPr/>
          <p:nvPr/>
        </p:nvSpPr>
        <p:spPr>
          <a:xfrm>
            <a:off x="8051975" y="1412875"/>
            <a:ext cx="3514727" cy="4571717"/>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Protéger le personnel face à d’éventuels dommages </a:t>
            </a:r>
            <a:endParaRPr lang="en-GB" sz="2400">
              <a:solidFill>
                <a:schemeClr val="bg1"/>
              </a:solidFill>
            </a:endParaRPr>
          </a:p>
        </p:txBody>
      </p:sp>
      <p:grpSp>
        <p:nvGrpSpPr>
          <p:cNvPr id="11" name="Group 10">
            <a:extLst>
              <a:ext uri="{FF2B5EF4-FFF2-40B4-BE49-F238E27FC236}">
                <a16:creationId xmlns:a16="http://schemas.microsoft.com/office/drawing/2014/main" id="{D85694DD-C18A-3902-FB06-184C443F41CD}"/>
              </a:ext>
            </a:extLst>
          </p:cNvPr>
          <p:cNvGrpSpPr>
            <a:grpSpLocks noChangeAspect="1"/>
          </p:cNvGrpSpPr>
          <p:nvPr/>
        </p:nvGrpSpPr>
        <p:grpSpPr>
          <a:xfrm>
            <a:off x="2413064" y="4486274"/>
            <a:ext cx="1182509" cy="1184353"/>
            <a:chOff x="7978860" y="4440400"/>
            <a:chExt cx="988753" cy="990295"/>
          </a:xfrm>
        </p:grpSpPr>
        <p:grpSp>
          <p:nvGrpSpPr>
            <p:cNvPr id="12" name="Graphic 3">
              <a:extLst>
                <a:ext uri="{FF2B5EF4-FFF2-40B4-BE49-F238E27FC236}">
                  <a16:creationId xmlns:a16="http://schemas.microsoft.com/office/drawing/2014/main" id="{24BE1AA0-D42A-8865-8757-3ADFF66958AD}"/>
                </a:ext>
              </a:extLst>
            </p:cNvPr>
            <p:cNvGrpSpPr/>
            <p:nvPr/>
          </p:nvGrpSpPr>
          <p:grpSpPr>
            <a:xfrm>
              <a:off x="7978860" y="4440400"/>
              <a:ext cx="988753" cy="990295"/>
              <a:chOff x="7978860" y="4440400"/>
              <a:chExt cx="988753" cy="990295"/>
            </a:xfrm>
            <a:solidFill>
              <a:srgbClr val="000000"/>
            </a:solidFill>
          </p:grpSpPr>
          <p:sp>
            <p:nvSpPr>
              <p:cNvPr id="14" name="Freeform: Shape 13">
                <a:extLst>
                  <a:ext uri="{FF2B5EF4-FFF2-40B4-BE49-F238E27FC236}">
                    <a16:creationId xmlns:a16="http://schemas.microsoft.com/office/drawing/2014/main" id="{17C80B75-93F6-F742-C25E-FE2B498F428B}"/>
                  </a:ext>
                </a:extLst>
              </p:cNvPr>
              <p:cNvSpPr/>
              <p:nvPr/>
            </p:nvSpPr>
            <p:spPr>
              <a:xfrm>
                <a:off x="7978860" y="4440400"/>
                <a:ext cx="988753" cy="990295"/>
              </a:xfrm>
              <a:custGeom>
                <a:avLst/>
                <a:gdLst>
                  <a:gd name="connsiteX0" fmla="*/ 980474 w 988753"/>
                  <a:gd name="connsiteY0" fmla="*/ 200251 h 990295"/>
                  <a:gd name="connsiteX1" fmla="*/ 703516 w 988753"/>
                  <a:gd name="connsiteY1" fmla="*/ 200251 h 990295"/>
                  <a:gd name="connsiteX2" fmla="*/ 703516 w 988753"/>
                  <a:gd name="connsiteY2" fmla="*/ 55927 h 990295"/>
                  <a:gd name="connsiteX3" fmla="*/ 647588 w 988753"/>
                  <a:gd name="connsiteY3" fmla="*/ 0 h 990295"/>
                  <a:gd name="connsiteX4" fmla="*/ 334509 w 988753"/>
                  <a:gd name="connsiteY4" fmla="*/ 0 h 990295"/>
                  <a:gd name="connsiteX5" fmla="*/ 278582 w 988753"/>
                  <a:gd name="connsiteY5" fmla="*/ 55927 h 990295"/>
                  <a:gd name="connsiteX6" fmla="*/ 278582 w 988753"/>
                  <a:gd name="connsiteY6" fmla="*/ 200251 h 990295"/>
                  <a:gd name="connsiteX7" fmla="*/ 8117 w 988753"/>
                  <a:gd name="connsiteY7" fmla="*/ 200251 h 990295"/>
                  <a:gd name="connsiteX8" fmla="*/ 0 w 988753"/>
                  <a:gd name="connsiteY8" fmla="*/ 208368 h 990295"/>
                  <a:gd name="connsiteX9" fmla="*/ 0 w 988753"/>
                  <a:gd name="connsiteY9" fmla="*/ 982178 h 990295"/>
                  <a:gd name="connsiteX10" fmla="*/ 8117 w 988753"/>
                  <a:gd name="connsiteY10" fmla="*/ 990296 h 990295"/>
                  <a:gd name="connsiteX11" fmla="*/ 980636 w 988753"/>
                  <a:gd name="connsiteY11" fmla="*/ 990296 h 990295"/>
                  <a:gd name="connsiteX12" fmla="*/ 988753 w 988753"/>
                  <a:gd name="connsiteY12" fmla="*/ 982178 h 990295"/>
                  <a:gd name="connsiteX13" fmla="*/ 988753 w 988753"/>
                  <a:gd name="connsiteY13" fmla="*/ 208368 h 990295"/>
                  <a:gd name="connsiteX14" fmla="*/ 980474 w 988753"/>
                  <a:gd name="connsiteY14" fmla="*/ 200251 h 990295"/>
                  <a:gd name="connsiteX15" fmla="*/ 294735 w 988753"/>
                  <a:gd name="connsiteY15" fmla="*/ 55927 h 990295"/>
                  <a:gd name="connsiteX16" fmla="*/ 334428 w 988753"/>
                  <a:gd name="connsiteY16" fmla="*/ 16234 h 990295"/>
                  <a:gd name="connsiteX17" fmla="*/ 647507 w 988753"/>
                  <a:gd name="connsiteY17" fmla="*/ 16234 h 990295"/>
                  <a:gd name="connsiteX18" fmla="*/ 687200 w 988753"/>
                  <a:gd name="connsiteY18" fmla="*/ 55927 h 990295"/>
                  <a:gd name="connsiteX19" fmla="*/ 687200 w 988753"/>
                  <a:gd name="connsiteY19" fmla="*/ 200251 h 990295"/>
                  <a:gd name="connsiteX20" fmla="*/ 638253 w 988753"/>
                  <a:gd name="connsiteY20" fmla="*/ 200251 h 990295"/>
                  <a:gd name="connsiteX21" fmla="*/ 638253 w 988753"/>
                  <a:gd name="connsiteY21" fmla="*/ 87341 h 990295"/>
                  <a:gd name="connsiteX22" fmla="*/ 608788 w 988753"/>
                  <a:gd name="connsiteY22" fmla="*/ 57876 h 990295"/>
                  <a:gd name="connsiteX23" fmla="*/ 373147 w 988753"/>
                  <a:gd name="connsiteY23" fmla="*/ 57876 h 990295"/>
                  <a:gd name="connsiteX24" fmla="*/ 343682 w 988753"/>
                  <a:gd name="connsiteY24" fmla="*/ 87341 h 990295"/>
                  <a:gd name="connsiteX25" fmla="*/ 343682 w 988753"/>
                  <a:gd name="connsiteY25" fmla="*/ 200251 h 990295"/>
                  <a:gd name="connsiteX26" fmla="*/ 294653 w 988753"/>
                  <a:gd name="connsiteY26" fmla="*/ 200251 h 990295"/>
                  <a:gd name="connsiteX27" fmla="*/ 294653 w 988753"/>
                  <a:gd name="connsiteY27" fmla="*/ 55927 h 990295"/>
                  <a:gd name="connsiteX28" fmla="*/ 622019 w 988753"/>
                  <a:gd name="connsiteY28" fmla="*/ 200251 h 990295"/>
                  <a:gd name="connsiteX29" fmla="*/ 359916 w 988753"/>
                  <a:gd name="connsiteY29" fmla="*/ 200251 h 990295"/>
                  <a:gd name="connsiteX30" fmla="*/ 359916 w 988753"/>
                  <a:gd name="connsiteY30" fmla="*/ 87341 h 990295"/>
                  <a:gd name="connsiteX31" fmla="*/ 373147 w 988753"/>
                  <a:gd name="connsiteY31" fmla="*/ 74110 h 990295"/>
                  <a:gd name="connsiteX32" fmla="*/ 608788 w 988753"/>
                  <a:gd name="connsiteY32" fmla="*/ 74110 h 990295"/>
                  <a:gd name="connsiteX33" fmla="*/ 622019 w 988753"/>
                  <a:gd name="connsiteY33" fmla="*/ 87341 h 990295"/>
                  <a:gd name="connsiteX34" fmla="*/ 622019 w 988753"/>
                  <a:gd name="connsiteY34" fmla="*/ 200251 h 990295"/>
                  <a:gd name="connsiteX35" fmla="*/ 972356 w 988753"/>
                  <a:gd name="connsiteY35" fmla="*/ 974061 h 990295"/>
                  <a:gd name="connsiteX36" fmla="*/ 16153 w 988753"/>
                  <a:gd name="connsiteY36" fmla="*/ 974061 h 990295"/>
                  <a:gd name="connsiteX37" fmla="*/ 16153 w 988753"/>
                  <a:gd name="connsiteY37" fmla="*/ 216485 h 990295"/>
                  <a:gd name="connsiteX38" fmla="*/ 286618 w 988753"/>
                  <a:gd name="connsiteY38" fmla="*/ 216485 h 990295"/>
                  <a:gd name="connsiteX39" fmla="*/ 351880 w 988753"/>
                  <a:gd name="connsiteY39" fmla="*/ 216485 h 990295"/>
                  <a:gd name="connsiteX40" fmla="*/ 630217 w 988753"/>
                  <a:gd name="connsiteY40" fmla="*/ 216485 h 990295"/>
                  <a:gd name="connsiteX41" fmla="*/ 695398 w 988753"/>
                  <a:gd name="connsiteY41" fmla="*/ 216485 h 990295"/>
                  <a:gd name="connsiteX42" fmla="*/ 972356 w 988753"/>
                  <a:gd name="connsiteY42" fmla="*/ 216485 h 990295"/>
                  <a:gd name="connsiteX43" fmla="*/ 972356 w 988753"/>
                  <a:gd name="connsiteY43" fmla="*/ 974061 h 99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88753" h="990295">
                    <a:moveTo>
                      <a:pt x="980474" y="200251"/>
                    </a:moveTo>
                    <a:lnTo>
                      <a:pt x="703516" y="200251"/>
                    </a:lnTo>
                    <a:lnTo>
                      <a:pt x="703516" y="55927"/>
                    </a:lnTo>
                    <a:cubicBezTo>
                      <a:pt x="703516" y="25082"/>
                      <a:pt x="678434" y="0"/>
                      <a:pt x="647588" y="0"/>
                    </a:cubicBezTo>
                    <a:lnTo>
                      <a:pt x="334509" y="0"/>
                    </a:lnTo>
                    <a:cubicBezTo>
                      <a:pt x="303663" y="0"/>
                      <a:pt x="278582" y="25082"/>
                      <a:pt x="278582" y="55927"/>
                    </a:cubicBezTo>
                    <a:lnTo>
                      <a:pt x="278582" y="200251"/>
                    </a:lnTo>
                    <a:lnTo>
                      <a:pt x="8117" y="200251"/>
                    </a:lnTo>
                    <a:cubicBezTo>
                      <a:pt x="3652" y="200251"/>
                      <a:pt x="0" y="203903"/>
                      <a:pt x="0" y="208368"/>
                    </a:cubicBezTo>
                    <a:lnTo>
                      <a:pt x="0" y="982178"/>
                    </a:lnTo>
                    <a:cubicBezTo>
                      <a:pt x="0" y="986643"/>
                      <a:pt x="3652" y="990296"/>
                      <a:pt x="8117" y="990296"/>
                    </a:cubicBezTo>
                    <a:lnTo>
                      <a:pt x="980636" y="990296"/>
                    </a:lnTo>
                    <a:cubicBezTo>
                      <a:pt x="985100" y="990296"/>
                      <a:pt x="988753" y="986643"/>
                      <a:pt x="988753" y="982178"/>
                    </a:cubicBezTo>
                    <a:lnTo>
                      <a:pt x="988753" y="208368"/>
                    </a:lnTo>
                    <a:cubicBezTo>
                      <a:pt x="988591" y="203903"/>
                      <a:pt x="985020" y="200251"/>
                      <a:pt x="980474" y="200251"/>
                    </a:cubicBezTo>
                    <a:close/>
                    <a:moveTo>
                      <a:pt x="294735" y="55927"/>
                    </a:moveTo>
                    <a:cubicBezTo>
                      <a:pt x="294735" y="34011"/>
                      <a:pt x="312511" y="16234"/>
                      <a:pt x="334428" y="16234"/>
                    </a:cubicBezTo>
                    <a:lnTo>
                      <a:pt x="647507" y="16234"/>
                    </a:lnTo>
                    <a:cubicBezTo>
                      <a:pt x="669424" y="16234"/>
                      <a:pt x="687200" y="34011"/>
                      <a:pt x="687200" y="55927"/>
                    </a:cubicBezTo>
                    <a:lnTo>
                      <a:pt x="687200" y="200251"/>
                    </a:lnTo>
                    <a:lnTo>
                      <a:pt x="638253" y="200251"/>
                    </a:lnTo>
                    <a:lnTo>
                      <a:pt x="638253" y="87341"/>
                    </a:lnTo>
                    <a:cubicBezTo>
                      <a:pt x="638253" y="71106"/>
                      <a:pt x="625022" y="57876"/>
                      <a:pt x="608788" y="57876"/>
                    </a:cubicBezTo>
                    <a:lnTo>
                      <a:pt x="373147" y="57876"/>
                    </a:lnTo>
                    <a:cubicBezTo>
                      <a:pt x="356913" y="57876"/>
                      <a:pt x="343682" y="71106"/>
                      <a:pt x="343682" y="87341"/>
                    </a:cubicBezTo>
                    <a:lnTo>
                      <a:pt x="343682" y="200251"/>
                    </a:lnTo>
                    <a:lnTo>
                      <a:pt x="294653" y="200251"/>
                    </a:lnTo>
                    <a:lnTo>
                      <a:pt x="294653" y="55927"/>
                    </a:lnTo>
                    <a:close/>
                    <a:moveTo>
                      <a:pt x="622019" y="200251"/>
                    </a:moveTo>
                    <a:lnTo>
                      <a:pt x="359916" y="200251"/>
                    </a:lnTo>
                    <a:lnTo>
                      <a:pt x="359916" y="87341"/>
                    </a:lnTo>
                    <a:cubicBezTo>
                      <a:pt x="359916" y="80035"/>
                      <a:pt x="365841" y="74110"/>
                      <a:pt x="373147" y="74110"/>
                    </a:cubicBezTo>
                    <a:lnTo>
                      <a:pt x="608788" y="74110"/>
                    </a:lnTo>
                    <a:cubicBezTo>
                      <a:pt x="616093" y="74110"/>
                      <a:pt x="622019" y="80035"/>
                      <a:pt x="622019" y="87341"/>
                    </a:cubicBezTo>
                    <a:lnTo>
                      <a:pt x="622019" y="200251"/>
                    </a:lnTo>
                    <a:close/>
                    <a:moveTo>
                      <a:pt x="972356" y="974061"/>
                    </a:moveTo>
                    <a:lnTo>
                      <a:pt x="16153" y="974061"/>
                    </a:lnTo>
                    <a:lnTo>
                      <a:pt x="16153" y="216485"/>
                    </a:lnTo>
                    <a:lnTo>
                      <a:pt x="286618" y="216485"/>
                    </a:lnTo>
                    <a:lnTo>
                      <a:pt x="351880" y="216485"/>
                    </a:lnTo>
                    <a:lnTo>
                      <a:pt x="630217" y="216485"/>
                    </a:lnTo>
                    <a:lnTo>
                      <a:pt x="695398" y="216485"/>
                    </a:lnTo>
                    <a:lnTo>
                      <a:pt x="972356" y="216485"/>
                    </a:lnTo>
                    <a:lnTo>
                      <a:pt x="972356" y="974061"/>
                    </a:lnTo>
                    <a:close/>
                  </a:path>
                </a:pathLst>
              </a:custGeom>
              <a:solidFill>
                <a:schemeClr val="bg1"/>
              </a:solidFill>
              <a:ln w="8117"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502D2D8-20E8-F718-8C58-3909ED126A97}"/>
                  </a:ext>
                </a:extLst>
              </p:cNvPr>
              <p:cNvSpPr/>
              <p:nvPr/>
            </p:nvSpPr>
            <p:spPr>
              <a:xfrm>
                <a:off x="8194127" y="4756645"/>
                <a:ext cx="557974" cy="557974"/>
              </a:xfrm>
              <a:custGeom>
                <a:avLst/>
                <a:gdLst>
                  <a:gd name="connsiteX0" fmla="*/ 278987 w 557974"/>
                  <a:gd name="connsiteY0" fmla="*/ 0 h 557974"/>
                  <a:gd name="connsiteX1" fmla="*/ 0 w 557974"/>
                  <a:gd name="connsiteY1" fmla="*/ 278987 h 557974"/>
                  <a:gd name="connsiteX2" fmla="*/ 278987 w 557974"/>
                  <a:gd name="connsiteY2" fmla="*/ 557975 h 557974"/>
                  <a:gd name="connsiteX3" fmla="*/ 557975 w 557974"/>
                  <a:gd name="connsiteY3" fmla="*/ 278987 h 557974"/>
                  <a:gd name="connsiteX4" fmla="*/ 278987 w 557974"/>
                  <a:gd name="connsiteY4" fmla="*/ 0 h 557974"/>
                  <a:gd name="connsiteX5" fmla="*/ 278987 w 557974"/>
                  <a:gd name="connsiteY5" fmla="*/ 541822 h 557974"/>
                  <a:gd name="connsiteX6" fmla="*/ 16234 w 557974"/>
                  <a:gd name="connsiteY6" fmla="*/ 279069 h 557974"/>
                  <a:gd name="connsiteX7" fmla="*/ 278987 w 557974"/>
                  <a:gd name="connsiteY7" fmla="*/ 16316 h 557974"/>
                  <a:gd name="connsiteX8" fmla="*/ 541740 w 557974"/>
                  <a:gd name="connsiteY8" fmla="*/ 279069 h 557974"/>
                  <a:gd name="connsiteX9" fmla="*/ 278987 w 557974"/>
                  <a:gd name="connsiteY9" fmla="*/ 541822 h 55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974" h="557974">
                    <a:moveTo>
                      <a:pt x="278987" y="0"/>
                    </a:moveTo>
                    <a:cubicBezTo>
                      <a:pt x="125167" y="0"/>
                      <a:pt x="0" y="125167"/>
                      <a:pt x="0" y="278987"/>
                    </a:cubicBezTo>
                    <a:cubicBezTo>
                      <a:pt x="0" y="432808"/>
                      <a:pt x="125167" y="557975"/>
                      <a:pt x="278987" y="557975"/>
                    </a:cubicBezTo>
                    <a:cubicBezTo>
                      <a:pt x="432808" y="557975"/>
                      <a:pt x="557975" y="432808"/>
                      <a:pt x="557975" y="278987"/>
                    </a:cubicBezTo>
                    <a:cubicBezTo>
                      <a:pt x="557975" y="125167"/>
                      <a:pt x="432808" y="0"/>
                      <a:pt x="278987" y="0"/>
                    </a:cubicBezTo>
                    <a:close/>
                    <a:moveTo>
                      <a:pt x="278987" y="541822"/>
                    </a:moveTo>
                    <a:cubicBezTo>
                      <a:pt x="134096" y="541822"/>
                      <a:pt x="16234" y="423960"/>
                      <a:pt x="16234" y="279069"/>
                    </a:cubicBezTo>
                    <a:cubicBezTo>
                      <a:pt x="16234" y="134177"/>
                      <a:pt x="134096" y="16316"/>
                      <a:pt x="278987" y="16316"/>
                    </a:cubicBezTo>
                    <a:cubicBezTo>
                      <a:pt x="423879" y="16316"/>
                      <a:pt x="541740" y="134177"/>
                      <a:pt x="541740" y="279069"/>
                    </a:cubicBezTo>
                    <a:cubicBezTo>
                      <a:pt x="541740" y="423960"/>
                      <a:pt x="423879" y="541822"/>
                      <a:pt x="278987" y="541822"/>
                    </a:cubicBezTo>
                    <a:close/>
                  </a:path>
                </a:pathLst>
              </a:custGeom>
              <a:solidFill>
                <a:schemeClr val="bg1"/>
              </a:solidFill>
              <a:ln w="8117" cap="flat">
                <a:noFill/>
                <a:prstDash val="solid"/>
                <a:miter/>
              </a:ln>
            </p:spPr>
            <p:txBody>
              <a:bodyPr rtlCol="0" anchor="ctr"/>
              <a:lstStyle/>
              <a:p>
                <a:endParaRPr lang="en-GB"/>
              </a:p>
            </p:txBody>
          </p:sp>
        </p:grpSp>
        <p:sp>
          <p:nvSpPr>
            <p:cNvPr id="13" name="Freeform: Shape 12">
              <a:extLst>
                <a:ext uri="{FF2B5EF4-FFF2-40B4-BE49-F238E27FC236}">
                  <a16:creationId xmlns:a16="http://schemas.microsoft.com/office/drawing/2014/main" id="{147AEFE5-8577-0D70-6E74-235D64E1775D}"/>
                </a:ext>
              </a:extLst>
            </p:cNvPr>
            <p:cNvSpPr/>
            <p:nvPr/>
          </p:nvSpPr>
          <p:spPr>
            <a:xfrm>
              <a:off x="8283903" y="4845122"/>
              <a:ext cx="378423" cy="378422"/>
            </a:xfrm>
            <a:custGeom>
              <a:avLst/>
              <a:gdLst>
                <a:gd name="connsiteX0" fmla="*/ 378423 w 378423"/>
                <a:gd name="connsiteY0" fmla="*/ 158610 h 378422"/>
                <a:gd name="connsiteX1" fmla="*/ 219813 w 378423"/>
                <a:gd name="connsiteY1" fmla="*/ 158610 h 378422"/>
                <a:gd name="connsiteX2" fmla="*/ 219813 w 378423"/>
                <a:gd name="connsiteY2" fmla="*/ 0 h 378422"/>
                <a:gd name="connsiteX3" fmla="*/ 158609 w 378423"/>
                <a:gd name="connsiteY3" fmla="*/ 0 h 378422"/>
                <a:gd name="connsiteX4" fmla="*/ 158609 w 378423"/>
                <a:gd name="connsiteY4" fmla="*/ 158610 h 378422"/>
                <a:gd name="connsiteX5" fmla="*/ 0 w 378423"/>
                <a:gd name="connsiteY5" fmla="*/ 158610 h 378422"/>
                <a:gd name="connsiteX6" fmla="*/ 0 w 378423"/>
                <a:gd name="connsiteY6" fmla="*/ 219813 h 378422"/>
                <a:gd name="connsiteX7" fmla="*/ 158609 w 378423"/>
                <a:gd name="connsiteY7" fmla="*/ 219813 h 378422"/>
                <a:gd name="connsiteX8" fmla="*/ 158609 w 378423"/>
                <a:gd name="connsiteY8" fmla="*/ 378423 h 378422"/>
                <a:gd name="connsiteX9" fmla="*/ 219813 w 378423"/>
                <a:gd name="connsiteY9" fmla="*/ 378423 h 378422"/>
                <a:gd name="connsiteX10" fmla="*/ 219813 w 378423"/>
                <a:gd name="connsiteY10" fmla="*/ 219813 h 378422"/>
                <a:gd name="connsiteX11" fmla="*/ 378423 w 378423"/>
                <a:gd name="connsiteY11" fmla="*/ 219813 h 37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423" h="378422">
                  <a:moveTo>
                    <a:pt x="378423" y="158610"/>
                  </a:moveTo>
                  <a:lnTo>
                    <a:pt x="219813" y="158610"/>
                  </a:lnTo>
                  <a:lnTo>
                    <a:pt x="219813" y="0"/>
                  </a:lnTo>
                  <a:lnTo>
                    <a:pt x="158609" y="0"/>
                  </a:lnTo>
                  <a:lnTo>
                    <a:pt x="158609" y="158610"/>
                  </a:lnTo>
                  <a:lnTo>
                    <a:pt x="0" y="158610"/>
                  </a:lnTo>
                  <a:lnTo>
                    <a:pt x="0" y="219813"/>
                  </a:lnTo>
                  <a:lnTo>
                    <a:pt x="158609" y="219813"/>
                  </a:lnTo>
                  <a:lnTo>
                    <a:pt x="158609" y="378423"/>
                  </a:lnTo>
                  <a:lnTo>
                    <a:pt x="219813" y="378423"/>
                  </a:lnTo>
                  <a:lnTo>
                    <a:pt x="219813" y="219813"/>
                  </a:lnTo>
                  <a:lnTo>
                    <a:pt x="378423" y="219813"/>
                  </a:lnTo>
                  <a:close/>
                </a:path>
              </a:pathLst>
            </a:custGeom>
            <a:solidFill>
              <a:srgbClr val="FFBB22"/>
            </a:solidFill>
            <a:ln w="8117" cap="flat">
              <a:noFill/>
              <a:prstDash val="solid"/>
              <a:miter/>
            </a:ln>
          </p:spPr>
          <p:txBody>
            <a:bodyPr rtlCol="0" anchor="ctr"/>
            <a:lstStyle/>
            <a:p>
              <a:endParaRPr lang="en-GB"/>
            </a:p>
          </p:txBody>
        </p:sp>
      </p:grpSp>
      <p:grpSp>
        <p:nvGrpSpPr>
          <p:cNvPr id="16" name="Group 15">
            <a:extLst>
              <a:ext uri="{FF2B5EF4-FFF2-40B4-BE49-F238E27FC236}">
                <a16:creationId xmlns:a16="http://schemas.microsoft.com/office/drawing/2014/main" id="{0DAB3688-EF36-E19F-CC89-99FB3351656A}"/>
              </a:ext>
            </a:extLst>
          </p:cNvPr>
          <p:cNvGrpSpPr>
            <a:grpSpLocks noChangeAspect="1"/>
          </p:cNvGrpSpPr>
          <p:nvPr/>
        </p:nvGrpSpPr>
        <p:grpSpPr>
          <a:xfrm>
            <a:off x="6175050" y="4486274"/>
            <a:ext cx="1222842" cy="1184352"/>
            <a:chOff x="11136039" y="2922076"/>
            <a:chExt cx="803536" cy="778244"/>
          </a:xfrm>
        </p:grpSpPr>
        <p:sp>
          <p:nvSpPr>
            <p:cNvPr id="17" name="Freeform: Shape 16">
              <a:extLst>
                <a:ext uri="{FF2B5EF4-FFF2-40B4-BE49-F238E27FC236}">
                  <a16:creationId xmlns:a16="http://schemas.microsoft.com/office/drawing/2014/main" id="{DA3C6C82-1E3F-3EDB-26B0-D9D2EC4242C6}"/>
                </a:ext>
              </a:extLst>
            </p:cNvPr>
            <p:cNvSpPr/>
            <p:nvPr/>
          </p:nvSpPr>
          <p:spPr>
            <a:xfrm>
              <a:off x="11737006" y="3162700"/>
              <a:ext cx="148179" cy="486402"/>
            </a:xfrm>
            <a:custGeom>
              <a:avLst/>
              <a:gdLst>
                <a:gd name="connsiteX0" fmla="*/ 111710 w 148179"/>
                <a:gd name="connsiteY0" fmla="*/ 486403 h 486402"/>
                <a:gd name="connsiteX1" fmla="*/ 36470 w 148179"/>
                <a:gd name="connsiteY1" fmla="*/ 486403 h 486402"/>
                <a:gd name="connsiteX2" fmla="*/ 18236 w 148179"/>
                <a:gd name="connsiteY2" fmla="*/ 468168 h 486402"/>
                <a:gd name="connsiteX3" fmla="*/ 0 w 148179"/>
                <a:gd name="connsiteY3" fmla="*/ 27353 h 486402"/>
                <a:gd name="connsiteX4" fmla="*/ 27352 w 148179"/>
                <a:gd name="connsiteY4" fmla="*/ 0 h 486402"/>
                <a:gd name="connsiteX5" fmla="*/ 120828 w 148179"/>
                <a:gd name="connsiteY5" fmla="*/ 0 h 486402"/>
                <a:gd name="connsiteX6" fmla="*/ 148180 w 148179"/>
                <a:gd name="connsiteY6" fmla="*/ 27353 h 486402"/>
                <a:gd name="connsiteX7" fmla="*/ 129945 w 148179"/>
                <a:gd name="connsiteY7" fmla="*/ 468168 h 486402"/>
                <a:gd name="connsiteX8" fmla="*/ 111710 w 148179"/>
                <a:gd name="connsiteY8" fmla="*/ 486403 h 48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79" h="486402">
                  <a:moveTo>
                    <a:pt x="111710" y="486403"/>
                  </a:moveTo>
                  <a:lnTo>
                    <a:pt x="36470" y="486403"/>
                  </a:lnTo>
                  <a:cubicBezTo>
                    <a:pt x="26401" y="486403"/>
                    <a:pt x="18236" y="478237"/>
                    <a:pt x="18236" y="468168"/>
                  </a:cubicBezTo>
                  <a:lnTo>
                    <a:pt x="0" y="27353"/>
                  </a:lnTo>
                  <a:cubicBezTo>
                    <a:pt x="0" y="12210"/>
                    <a:pt x="12210" y="0"/>
                    <a:pt x="27352" y="0"/>
                  </a:cubicBezTo>
                  <a:lnTo>
                    <a:pt x="120828" y="0"/>
                  </a:lnTo>
                  <a:cubicBezTo>
                    <a:pt x="135971" y="0"/>
                    <a:pt x="148180" y="12210"/>
                    <a:pt x="148180" y="27353"/>
                  </a:cubicBezTo>
                  <a:lnTo>
                    <a:pt x="129945" y="468168"/>
                  </a:lnTo>
                  <a:cubicBezTo>
                    <a:pt x="129945" y="478316"/>
                    <a:pt x="121779" y="486403"/>
                    <a:pt x="111710" y="486403"/>
                  </a:cubicBezTo>
                  <a:close/>
                </a:path>
              </a:pathLst>
            </a:custGeom>
            <a:solidFill>
              <a:srgbClr val="FFBB22"/>
            </a:solidFill>
            <a:ln w="7928"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A3A14CA-660B-6CBB-B688-E6A5229FE1CC}"/>
                </a:ext>
              </a:extLst>
            </p:cNvPr>
            <p:cNvSpPr/>
            <p:nvPr/>
          </p:nvSpPr>
          <p:spPr>
            <a:xfrm>
              <a:off x="11136039" y="2922076"/>
              <a:ext cx="803536" cy="778244"/>
            </a:xfrm>
            <a:custGeom>
              <a:avLst/>
              <a:gdLst>
                <a:gd name="connsiteX0" fmla="*/ 749782 w 803536"/>
                <a:gd name="connsiteY0" fmla="*/ 189487 h 778244"/>
                <a:gd name="connsiteX1" fmla="*/ 727344 w 803536"/>
                <a:gd name="connsiteY1" fmla="*/ 189487 h 778244"/>
                <a:gd name="connsiteX2" fmla="*/ 777135 w 803536"/>
                <a:gd name="connsiteY2" fmla="*/ 102037 h 778244"/>
                <a:gd name="connsiteX3" fmla="*/ 675097 w 803536"/>
                <a:gd name="connsiteY3" fmla="*/ 0 h 778244"/>
                <a:gd name="connsiteX4" fmla="*/ 573060 w 803536"/>
                <a:gd name="connsiteY4" fmla="*/ 102037 h 778244"/>
                <a:gd name="connsiteX5" fmla="*/ 622850 w 803536"/>
                <a:gd name="connsiteY5" fmla="*/ 189487 h 778244"/>
                <a:gd name="connsiteX6" fmla="*/ 600413 w 803536"/>
                <a:gd name="connsiteY6" fmla="*/ 189487 h 778244"/>
                <a:gd name="connsiteX7" fmla="*/ 453897 w 803536"/>
                <a:gd name="connsiteY7" fmla="*/ 189487 h 778244"/>
                <a:gd name="connsiteX8" fmla="*/ 503687 w 803536"/>
                <a:gd name="connsiteY8" fmla="*/ 102037 h 778244"/>
                <a:gd name="connsiteX9" fmla="*/ 401649 w 803536"/>
                <a:gd name="connsiteY9" fmla="*/ 0 h 778244"/>
                <a:gd name="connsiteX10" fmla="*/ 299612 w 803536"/>
                <a:gd name="connsiteY10" fmla="*/ 102037 h 778244"/>
                <a:gd name="connsiteX11" fmla="*/ 349402 w 803536"/>
                <a:gd name="connsiteY11" fmla="*/ 189487 h 778244"/>
                <a:gd name="connsiteX12" fmla="*/ 326964 w 803536"/>
                <a:gd name="connsiteY12" fmla="*/ 189487 h 778244"/>
                <a:gd name="connsiteX13" fmla="*/ 180449 w 803536"/>
                <a:gd name="connsiteY13" fmla="*/ 189487 h 778244"/>
                <a:gd name="connsiteX14" fmla="*/ 230239 w 803536"/>
                <a:gd name="connsiteY14" fmla="*/ 102037 h 778244"/>
                <a:gd name="connsiteX15" fmla="*/ 128201 w 803536"/>
                <a:gd name="connsiteY15" fmla="*/ 0 h 778244"/>
                <a:gd name="connsiteX16" fmla="*/ 26164 w 803536"/>
                <a:gd name="connsiteY16" fmla="*/ 102037 h 778244"/>
                <a:gd name="connsiteX17" fmla="*/ 75954 w 803536"/>
                <a:gd name="connsiteY17" fmla="*/ 189487 h 778244"/>
                <a:gd name="connsiteX18" fmla="*/ 53516 w 803536"/>
                <a:gd name="connsiteY18" fmla="*/ 189487 h 778244"/>
                <a:gd name="connsiteX19" fmla="*/ 0 w 803536"/>
                <a:gd name="connsiteY19" fmla="*/ 243400 h 778244"/>
                <a:gd name="connsiteX20" fmla="*/ 27353 w 803536"/>
                <a:gd name="connsiteY20" fmla="*/ 742963 h 778244"/>
                <a:gd name="connsiteX21" fmla="*/ 62634 w 803536"/>
                <a:gd name="connsiteY21" fmla="*/ 778244 h 778244"/>
                <a:gd name="connsiteX22" fmla="*/ 193848 w 803536"/>
                <a:gd name="connsiteY22" fmla="*/ 778244 h 778244"/>
                <a:gd name="connsiteX23" fmla="*/ 201776 w 803536"/>
                <a:gd name="connsiteY23" fmla="*/ 770316 h 778244"/>
                <a:gd name="connsiteX24" fmla="*/ 193848 w 803536"/>
                <a:gd name="connsiteY24" fmla="*/ 762387 h 778244"/>
                <a:gd name="connsiteX25" fmla="*/ 62634 w 803536"/>
                <a:gd name="connsiteY25" fmla="*/ 762387 h 778244"/>
                <a:gd name="connsiteX26" fmla="*/ 43210 w 803536"/>
                <a:gd name="connsiteY26" fmla="*/ 742567 h 778244"/>
                <a:gd name="connsiteX27" fmla="*/ 15857 w 803536"/>
                <a:gd name="connsiteY27" fmla="*/ 243003 h 778244"/>
                <a:gd name="connsiteX28" fmla="*/ 53516 w 803536"/>
                <a:gd name="connsiteY28" fmla="*/ 205344 h 778244"/>
                <a:gd name="connsiteX29" fmla="*/ 289147 w 803536"/>
                <a:gd name="connsiteY29" fmla="*/ 205344 h 778244"/>
                <a:gd name="connsiteX30" fmla="*/ 273527 w 803536"/>
                <a:gd name="connsiteY30" fmla="*/ 243400 h 778244"/>
                <a:gd name="connsiteX31" fmla="*/ 300880 w 803536"/>
                <a:gd name="connsiteY31" fmla="*/ 742963 h 778244"/>
                <a:gd name="connsiteX32" fmla="*/ 336161 w 803536"/>
                <a:gd name="connsiteY32" fmla="*/ 778244 h 778244"/>
                <a:gd name="connsiteX33" fmla="*/ 467375 w 803536"/>
                <a:gd name="connsiteY33" fmla="*/ 778244 h 778244"/>
                <a:gd name="connsiteX34" fmla="*/ 475304 w 803536"/>
                <a:gd name="connsiteY34" fmla="*/ 770316 h 778244"/>
                <a:gd name="connsiteX35" fmla="*/ 467375 w 803536"/>
                <a:gd name="connsiteY35" fmla="*/ 762387 h 778244"/>
                <a:gd name="connsiteX36" fmla="*/ 336161 w 803536"/>
                <a:gd name="connsiteY36" fmla="*/ 762387 h 778244"/>
                <a:gd name="connsiteX37" fmla="*/ 316737 w 803536"/>
                <a:gd name="connsiteY37" fmla="*/ 742567 h 778244"/>
                <a:gd name="connsiteX38" fmla="*/ 289384 w 803536"/>
                <a:gd name="connsiteY38" fmla="*/ 243003 h 778244"/>
                <a:gd name="connsiteX39" fmla="*/ 327043 w 803536"/>
                <a:gd name="connsiteY39" fmla="*/ 205344 h 778244"/>
                <a:gd name="connsiteX40" fmla="*/ 385317 w 803536"/>
                <a:gd name="connsiteY40" fmla="*/ 205344 h 778244"/>
                <a:gd name="connsiteX41" fmla="*/ 562674 w 803536"/>
                <a:gd name="connsiteY41" fmla="*/ 205344 h 778244"/>
                <a:gd name="connsiteX42" fmla="*/ 547054 w 803536"/>
                <a:gd name="connsiteY42" fmla="*/ 243400 h 778244"/>
                <a:gd name="connsiteX43" fmla="*/ 574408 w 803536"/>
                <a:gd name="connsiteY43" fmla="*/ 742963 h 778244"/>
                <a:gd name="connsiteX44" fmla="*/ 609688 w 803536"/>
                <a:gd name="connsiteY44" fmla="*/ 778244 h 778244"/>
                <a:gd name="connsiteX45" fmla="*/ 740902 w 803536"/>
                <a:gd name="connsiteY45" fmla="*/ 778244 h 778244"/>
                <a:gd name="connsiteX46" fmla="*/ 776183 w 803536"/>
                <a:gd name="connsiteY46" fmla="*/ 743360 h 778244"/>
                <a:gd name="connsiteX47" fmla="*/ 803536 w 803536"/>
                <a:gd name="connsiteY47" fmla="*/ 242924 h 778244"/>
                <a:gd name="connsiteX48" fmla="*/ 749782 w 803536"/>
                <a:gd name="connsiteY48" fmla="*/ 189487 h 778244"/>
                <a:gd name="connsiteX49" fmla="*/ 41782 w 803536"/>
                <a:gd name="connsiteY49" fmla="*/ 101958 h 778244"/>
                <a:gd name="connsiteX50" fmla="*/ 127963 w 803536"/>
                <a:gd name="connsiteY50" fmla="*/ 15777 h 778244"/>
                <a:gd name="connsiteX51" fmla="*/ 214144 w 803536"/>
                <a:gd name="connsiteY51" fmla="*/ 101958 h 778244"/>
                <a:gd name="connsiteX52" fmla="*/ 127963 w 803536"/>
                <a:gd name="connsiteY52" fmla="*/ 188139 h 778244"/>
                <a:gd name="connsiteX53" fmla="*/ 41782 w 803536"/>
                <a:gd name="connsiteY53" fmla="*/ 101958 h 778244"/>
                <a:gd name="connsiteX54" fmla="*/ 588837 w 803536"/>
                <a:gd name="connsiteY54" fmla="*/ 101958 h 778244"/>
                <a:gd name="connsiteX55" fmla="*/ 675018 w 803536"/>
                <a:gd name="connsiteY55" fmla="*/ 15777 h 778244"/>
                <a:gd name="connsiteX56" fmla="*/ 761198 w 803536"/>
                <a:gd name="connsiteY56" fmla="*/ 101958 h 778244"/>
                <a:gd name="connsiteX57" fmla="*/ 675018 w 803536"/>
                <a:gd name="connsiteY57" fmla="*/ 188139 h 778244"/>
                <a:gd name="connsiteX58" fmla="*/ 588837 w 803536"/>
                <a:gd name="connsiteY58" fmla="*/ 101958 h 778244"/>
                <a:gd name="connsiteX59" fmla="*/ 315310 w 803536"/>
                <a:gd name="connsiteY59" fmla="*/ 101958 h 778244"/>
                <a:gd name="connsiteX60" fmla="*/ 401490 w 803536"/>
                <a:gd name="connsiteY60" fmla="*/ 15777 h 778244"/>
                <a:gd name="connsiteX61" fmla="*/ 487671 w 803536"/>
                <a:gd name="connsiteY61" fmla="*/ 101958 h 778244"/>
                <a:gd name="connsiteX62" fmla="*/ 401490 w 803536"/>
                <a:gd name="connsiteY62" fmla="*/ 188139 h 778244"/>
                <a:gd name="connsiteX63" fmla="*/ 315310 w 803536"/>
                <a:gd name="connsiteY63" fmla="*/ 101958 h 778244"/>
                <a:gd name="connsiteX64" fmla="*/ 760088 w 803536"/>
                <a:gd name="connsiteY64" fmla="*/ 742963 h 778244"/>
                <a:gd name="connsiteX65" fmla="*/ 740664 w 803536"/>
                <a:gd name="connsiteY65" fmla="*/ 762387 h 778244"/>
                <a:gd name="connsiteX66" fmla="*/ 609450 w 803536"/>
                <a:gd name="connsiteY66" fmla="*/ 762387 h 778244"/>
                <a:gd name="connsiteX67" fmla="*/ 590026 w 803536"/>
                <a:gd name="connsiteY67" fmla="*/ 742567 h 778244"/>
                <a:gd name="connsiteX68" fmla="*/ 562674 w 803536"/>
                <a:gd name="connsiteY68" fmla="*/ 243003 h 778244"/>
                <a:gd name="connsiteX69" fmla="*/ 600333 w 803536"/>
                <a:gd name="connsiteY69" fmla="*/ 205344 h 778244"/>
                <a:gd name="connsiteX70" fmla="*/ 658606 w 803536"/>
                <a:gd name="connsiteY70" fmla="*/ 205344 h 778244"/>
                <a:gd name="connsiteX71" fmla="*/ 749782 w 803536"/>
                <a:gd name="connsiteY71" fmla="*/ 205344 h 778244"/>
                <a:gd name="connsiteX72" fmla="*/ 787442 w 803536"/>
                <a:gd name="connsiteY72" fmla="*/ 242607 h 778244"/>
                <a:gd name="connsiteX73" fmla="*/ 760088 w 803536"/>
                <a:gd name="connsiteY73" fmla="*/ 742963 h 778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03536" h="778244">
                  <a:moveTo>
                    <a:pt x="749782" y="189487"/>
                  </a:moveTo>
                  <a:lnTo>
                    <a:pt x="727344" y="189487"/>
                  </a:lnTo>
                  <a:cubicBezTo>
                    <a:pt x="757076" y="171648"/>
                    <a:pt x="777135" y="139142"/>
                    <a:pt x="777135" y="102037"/>
                  </a:cubicBezTo>
                  <a:cubicBezTo>
                    <a:pt x="777135" y="45747"/>
                    <a:pt x="731388" y="0"/>
                    <a:pt x="675097" y="0"/>
                  </a:cubicBezTo>
                  <a:cubicBezTo>
                    <a:pt x="618806" y="0"/>
                    <a:pt x="573060" y="45747"/>
                    <a:pt x="573060" y="102037"/>
                  </a:cubicBezTo>
                  <a:cubicBezTo>
                    <a:pt x="573060" y="139221"/>
                    <a:pt x="593118" y="171648"/>
                    <a:pt x="622850" y="189487"/>
                  </a:cubicBezTo>
                  <a:lnTo>
                    <a:pt x="600413" y="189487"/>
                  </a:lnTo>
                  <a:lnTo>
                    <a:pt x="453897" y="189487"/>
                  </a:lnTo>
                  <a:cubicBezTo>
                    <a:pt x="483628" y="171648"/>
                    <a:pt x="503687" y="139142"/>
                    <a:pt x="503687" y="102037"/>
                  </a:cubicBezTo>
                  <a:cubicBezTo>
                    <a:pt x="503687" y="45747"/>
                    <a:pt x="457940" y="0"/>
                    <a:pt x="401649" y="0"/>
                  </a:cubicBezTo>
                  <a:cubicBezTo>
                    <a:pt x="345358" y="0"/>
                    <a:pt x="299612" y="45747"/>
                    <a:pt x="299612" y="102037"/>
                  </a:cubicBezTo>
                  <a:cubicBezTo>
                    <a:pt x="299612" y="139221"/>
                    <a:pt x="319671" y="171648"/>
                    <a:pt x="349402" y="189487"/>
                  </a:cubicBezTo>
                  <a:lnTo>
                    <a:pt x="326964" y="189487"/>
                  </a:lnTo>
                  <a:lnTo>
                    <a:pt x="180449" y="189487"/>
                  </a:lnTo>
                  <a:cubicBezTo>
                    <a:pt x="210180" y="171648"/>
                    <a:pt x="230239" y="139142"/>
                    <a:pt x="230239" y="102037"/>
                  </a:cubicBezTo>
                  <a:cubicBezTo>
                    <a:pt x="230239" y="45747"/>
                    <a:pt x="184492" y="0"/>
                    <a:pt x="128201" y="0"/>
                  </a:cubicBezTo>
                  <a:cubicBezTo>
                    <a:pt x="71910" y="0"/>
                    <a:pt x="26164" y="45747"/>
                    <a:pt x="26164" y="102037"/>
                  </a:cubicBezTo>
                  <a:cubicBezTo>
                    <a:pt x="26164" y="139221"/>
                    <a:pt x="46223" y="171648"/>
                    <a:pt x="75954" y="189487"/>
                  </a:cubicBezTo>
                  <a:lnTo>
                    <a:pt x="53516" y="189487"/>
                  </a:lnTo>
                  <a:cubicBezTo>
                    <a:pt x="24023" y="189487"/>
                    <a:pt x="0" y="213510"/>
                    <a:pt x="0" y="243400"/>
                  </a:cubicBezTo>
                  <a:lnTo>
                    <a:pt x="27353" y="742963"/>
                  </a:lnTo>
                  <a:cubicBezTo>
                    <a:pt x="27353" y="762387"/>
                    <a:pt x="43210" y="778244"/>
                    <a:pt x="62634" y="778244"/>
                  </a:cubicBezTo>
                  <a:lnTo>
                    <a:pt x="193848" y="778244"/>
                  </a:lnTo>
                  <a:cubicBezTo>
                    <a:pt x="198208" y="778244"/>
                    <a:pt x="201776" y="774677"/>
                    <a:pt x="201776" y="770316"/>
                  </a:cubicBezTo>
                  <a:cubicBezTo>
                    <a:pt x="201776" y="765955"/>
                    <a:pt x="198208" y="762387"/>
                    <a:pt x="193848" y="762387"/>
                  </a:cubicBezTo>
                  <a:lnTo>
                    <a:pt x="62634" y="762387"/>
                  </a:lnTo>
                  <a:cubicBezTo>
                    <a:pt x="51931" y="762387"/>
                    <a:pt x="43210" y="753666"/>
                    <a:pt x="43210" y="742567"/>
                  </a:cubicBezTo>
                  <a:lnTo>
                    <a:pt x="15857" y="243003"/>
                  </a:lnTo>
                  <a:cubicBezTo>
                    <a:pt x="15857" y="222231"/>
                    <a:pt x="32744" y="205344"/>
                    <a:pt x="53516" y="205344"/>
                  </a:cubicBezTo>
                  <a:lnTo>
                    <a:pt x="289147" y="205344"/>
                  </a:lnTo>
                  <a:cubicBezTo>
                    <a:pt x="279553" y="215095"/>
                    <a:pt x="273527" y="228494"/>
                    <a:pt x="273527" y="243400"/>
                  </a:cubicBezTo>
                  <a:lnTo>
                    <a:pt x="300880" y="742963"/>
                  </a:lnTo>
                  <a:cubicBezTo>
                    <a:pt x="300880" y="762387"/>
                    <a:pt x="316737" y="778244"/>
                    <a:pt x="336161" y="778244"/>
                  </a:cubicBezTo>
                  <a:lnTo>
                    <a:pt x="467375" y="778244"/>
                  </a:lnTo>
                  <a:cubicBezTo>
                    <a:pt x="471735" y="778244"/>
                    <a:pt x="475304" y="774677"/>
                    <a:pt x="475304" y="770316"/>
                  </a:cubicBezTo>
                  <a:cubicBezTo>
                    <a:pt x="475304" y="765955"/>
                    <a:pt x="471735" y="762387"/>
                    <a:pt x="467375" y="762387"/>
                  </a:cubicBezTo>
                  <a:lnTo>
                    <a:pt x="336161" y="762387"/>
                  </a:lnTo>
                  <a:cubicBezTo>
                    <a:pt x="325458" y="762387"/>
                    <a:pt x="316737" y="753666"/>
                    <a:pt x="316737" y="742567"/>
                  </a:cubicBezTo>
                  <a:lnTo>
                    <a:pt x="289384" y="243003"/>
                  </a:lnTo>
                  <a:cubicBezTo>
                    <a:pt x="289384" y="222231"/>
                    <a:pt x="306271" y="205344"/>
                    <a:pt x="327043" y="205344"/>
                  </a:cubicBezTo>
                  <a:lnTo>
                    <a:pt x="385317" y="205344"/>
                  </a:lnTo>
                  <a:lnTo>
                    <a:pt x="562674" y="205344"/>
                  </a:lnTo>
                  <a:cubicBezTo>
                    <a:pt x="553080" y="215095"/>
                    <a:pt x="547054" y="228494"/>
                    <a:pt x="547054" y="243400"/>
                  </a:cubicBezTo>
                  <a:lnTo>
                    <a:pt x="574408" y="742963"/>
                  </a:lnTo>
                  <a:cubicBezTo>
                    <a:pt x="574408" y="762387"/>
                    <a:pt x="590264" y="778244"/>
                    <a:pt x="609688" y="778244"/>
                  </a:cubicBezTo>
                  <a:lnTo>
                    <a:pt x="740902" y="778244"/>
                  </a:lnTo>
                  <a:cubicBezTo>
                    <a:pt x="760326" y="778244"/>
                    <a:pt x="776183" y="762387"/>
                    <a:pt x="776183" y="743360"/>
                  </a:cubicBezTo>
                  <a:lnTo>
                    <a:pt x="803536" y="242924"/>
                  </a:lnTo>
                  <a:cubicBezTo>
                    <a:pt x="803298" y="213510"/>
                    <a:pt x="779275" y="189487"/>
                    <a:pt x="749782" y="189487"/>
                  </a:cubicBezTo>
                  <a:close/>
                  <a:moveTo>
                    <a:pt x="41782" y="101958"/>
                  </a:moveTo>
                  <a:cubicBezTo>
                    <a:pt x="41782" y="54468"/>
                    <a:pt x="80473" y="15777"/>
                    <a:pt x="127963" y="15777"/>
                  </a:cubicBezTo>
                  <a:cubicBezTo>
                    <a:pt x="175454" y="15777"/>
                    <a:pt x="214144" y="54468"/>
                    <a:pt x="214144" y="101958"/>
                  </a:cubicBezTo>
                  <a:cubicBezTo>
                    <a:pt x="214144" y="149449"/>
                    <a:pt x="175454" y="188139"/>
                    <a:pt x="127963" y="188139"/>
                  </a:cubicBezTo>
                  <a:cubicBezTo>
                    <a:pt x="80473" y="188139"/>
                    <a:pt x="41782" y="149528"/>
                    <a:pt x="41782" y="101958"/>
                  </a:cubicBezTo>
                  <a:close/>
                  <a:moveTo>
                    <a:pt x="588837" y="101958"/>
                  </a:moveTo>
                  <a:cubicBezTo>
                    <a:pt x="588837" y="54468"/>
                    <a:pt x="627527" y="15777"/>
                    <a:pt x="675018" y="15777"/>
                  </a:cubicBezTo>
                  <a:cubicBezTo>
                    <a:pt x="722508" y="15777"/>
                    <a:pt x="761198" y="54468"/>
                    <a:pt x="761198" y="101958"/>
                  </a:cubicBezTo>
                  <a:cubicBezTo>
                    <a:pt x="761198" y="149449"/>
                    <a:pt x="722508" y="188139"/>
                    <a:pt x="675018" y="188139"/>
                  </a:cubicBezTo>
                  <a:cubicBezTo>
                    <a:pt x="627527" y="188139"/>
                    <a:pt x="588837" y="149528"/>
                    <a:pt x="588837" y="101958"/>
                  </a:cubicBezTo>
                  <a:close/>
                  <a:moveTo>
                    <a:pt x="315310" y="101958"/>
                  </a:moveTo>
                  <a:cubicBezTo>
                    <a:pt x="315310" y="54468"/>
                    <a:pt x="354000" y="15777"/>
                    <a:pt x="401490" y="15777"/>
                  </a:cubicBezTo>
                  <a:cubicBezTo>
                    <a:pt x="448981" y="15777"/>
                    <a:pt x="487671" y="54468"/>
                    <a:pt x="487671" y="101958"/>
                  </a:cubicBezTo>
                  <a:cubicBezTo>
                    <a:pt x="487671" y="149449"/>
                    <a:pt x="448981" y="188139"/>
                    <a:pt x="401490" y="188139"/>
                  </a:cubicBezTo>
                  <a:cubicBezTo>
                    <a:pt x="354000" y="188139"/>
                    <a:pt x="315310" y="149528"/>
                    <a:pt x="315310" y="101958"/>
                  </a:cubicBezTo>
                  <a:close/>
                  <a:moveTo>
                    <a:pt x="760088" y="742963"/>
                  </a:moveTo>
                  <a:cubicBezTo>
                    <a:pt x="760088" y="753666"/>
                    <a:pt x="751367" y="762387"/>
                    <a:pt x="740664" y="762387"/>
                  </a:cubicBezTo>
                  <a:lnTo>
                    <a:pt x="609450" y="762387"/>
                  </a:lnTo>
                  <a:cubicBezTo>
                    <a:pt x="598747" y="762387"/>
                    <a:pt x="590026" y="753666"/>
                    <a:pt x="590026" y="742567"/>
                  </a:cubicBezTo>
                  <a:lnTo>
                    <a:pt x="562674" y="243003"/>
                  </a:lnTo>
                  <a:cubicBezTo>
                    <a:pt x="562674" y="222231"/>
                    <a:pt x="579561" y="205344"/>
                    <a:pt x="600333" y="205344"/>
                  </a:cubicBezTo>
                  <a:lnTo>
                    <a:pt x="658606" y="205344"/>
                  </a:lnTo>
                  <a:lnTo>
                    <a:pt x="749782" y="205344"/>
                  </a:lnTo>
                  <a:cubicBezTo>
                    <a:pt x="770554" y="205344"/>
                    <a:pt x="787442" y="222231"/>
                    <a:pt x="787442" y="242607"/>
                  </a:cubicBezTo>
                  <a:lnTo>
                    <a:pt x="760088" y="742963"/>
                  </a:lnTo>
                  <a:close/>
                </a:path>
              </a:pathLst>
            </a:custGeom>
            <a:solidFill>
              <a:schemeClr val="bg1"/>
            </a:solidFill>
            <a:ln w="7928" cap="flat">
              <a:noFill/>
              <a:prstDash val="solid"/>
              <a:miter/>
            </a:ln>
          </p:spPr>
          <p:txBody>
            <a:bodyPr rtlCol="0" anchor="ctr"/>
            <a:lstStyle/>
            <a:p>
              <a:endParaRPr lang="en-GB"/>
            </a:p>
          </p:txBody>
        </p:sp>
      </p:grpSp>
      <p:grpSp>
        <p:nvGrpSpPr>
          <p:cNvPr id="19" name="Group 18">
            <a:extLst>
              <a:ext uri="{FF2B5EF4-FFF2-40B4-BE49-F238E27FC236}">
                <a16:creationId xmlns:a16="http://schemas.microsoft.com/office/drawing/2014/main" id="{B7C9648F-4D13-15DE-69E9-21386DE56191}"/>
              </a:ext>
            </a:extLst>
          </p:cNvPr>
          <p:cNvGrpSpPr>
            <a:grpSpLocks noChangeAspect="1"/>
          </p:cNvGrpSpPr>
          <p:nvPr/>
        </p:nvGrpSpPr>
        <p:grpSpPr>
          <a:xfrm>
            <a:off x="10487473" y="4486274"/>
            <a:ext cx="702755" cy="1174398"/>
            <a:chOff x="13644039" y="7271436"/>
            <a:chExt cx="519360" cy="867920"/>
          </a:xfrm>
        </p:grpSpPr>
        <p:sp>
          <p:nvSpPr>
            <p:cNvPr id="20" name="Graphic 6">
              <a:extLst>
                <a:ext uri="{FF2B5EF4-FFF2-40B4-BE49-F238E27FC236}">
                  <a16:creationId xmlns:a16="http://schemas.microsoft.com/office/drawing/2014/main" id="{703B8225-A3C6-F7DB-5B54-924790D21E6F}"/>
                </a:ext>
              </a:extLst>
            </p:cNvPr>
            <p:cNvSpPr/>
            <p:nvPr/>
          </p:nvSpPr>
          <p:spPr>
            <a:xfrm>
              <a:off x="13838127" y="7340137"/>
              <a:ext cx="131269" cy="131269"/>
            </a:xfrm>
            <a:custGeom>
              <a:avLst/>
              <a:gdLst>
                <a:gd name="connsiteX0" fmla="*/ 131269 w 131269"/>
                <a:gd name="connsiteY0" fmla="*/ 65635 h 131269"/>
                <a:gd name="connsiteX1" fmla="*/ 65634 w 131269"/>
                <a:gd name="connsiteY1" fmla="*/ 131270 h 131269"/>
                <a:gd name="connsiteX2" fmla="*/ -1 w 131269"/>
                <a:gd name="connsiteY2" fmla="*/ 65635 h 131269"/>
                <a:gd name="connsiteX3" fmla="*/ 65634 w 131269"/>
                <a:gd name="connsiteY3" fmla="*/ 0 h 131269"/>
                <a:gd name="connsiteX4" fmla="*/ 131269 w 131269"/>
                <a:gd name="connsiteY4" fmla="*/ 65635 h 13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69" h="131269">
                  <a:moveTo>
                    <a:pt x="131269" y="65635"/>
                  </a:moveTo>
                  <a:cubicBezTo>
                    <a:pt x="131269" y="101884"/>
                    <a:pt x="101883" y="131270"/>
                    <a:pt x="65634" y="131270"/>
                  </a:cubicBezTo>
                  <a:cubicBezTo>
                    <a:pt x="29384" y="131270"/>
                    <a:pt x="-1" y="101884"/>
                    <a:pt x="-1" y="65635"/>
                  </a:cubicBezTo>
                  <a:cubicBezTo>
                    <a:pt x="-1" y="29386"/>
                    <a:pt x="29384" y="0"/>
                    <a:pt x="65634" y="0"/>
                  </a:cubicBezTo>
                  <a:cubicBezTo>
                    <a:pt x="101883" y="0"/>
                    <a:pt x="131269" y="29386"/>
                    <a:pt x="131269" y="65635"/>
                  </a:cubicBezTo>
                  <a:close/>
                </a:path>
              </a:pathLst>
            </a:custGeom>
            <a:solidFill>
              <a:schemeClr val="accent1"/>
            </a:solidFill>
            <a:ln w="8280" cap="flat">
              <a:noFill/>
              <a:prstDash val="solid"/>
              <a:miter/>
            </a:ln>
          </p:spPr>
          <p:txBody>
            <a:bodyPr rtlCol="0" anchor="ctr"/>
            <a:lstStyle/>
            <a:p>
              <a:endParaRPr lang="en-GB"/>
            </a:p>
          </p:txBody>
        </p:sp>
        <p:sp>
          <p:nvSpPr>
            <p:cNvPr id="21" name="Graphic 6">
              <a:extLst>
                <a:ext uri="{FF2B5EF4-FFF2-40B4-BE49-F238E27FC236}">
                  <a16:creationId xmlns:a16="http://schemas.microsoft.com/office/drawing/2014/main" id="{BC846CD5-3DA2-98A5-C97F-0624B92751E8}"/>
                </a:ext>
              </a:extLst>
            </p:cNvPr>
            <p:cNvSpPr/>
            <p:nvPr/>
          </p:nvSpPr>
          <p:spPr>
            <a:xfrm>
              <a:off x="13644039" y="7271436"/>
              <a:ext cx="519360" cy="867920"/>
            </a:xfrm>
            <a:custGeom>
              <a:avLst/>
              <a:gdLst>
                <a:gd name="connsiteX0" fmla="*/ 416025 w 519360"/>
                <a:gd name="connsiteY0" fmla="*/ 396319 h 867920"/>
                <a:gd name="connsiteX1" fmla="*/ 333899 w 519360"/>
                <a:gd name="connsiteY1" fmla="*/ 396319 h 867920"/>
                <a:gd name="connsiteX2" fmla="*/ 464837 w 519360"/>
                <a:gd name="connsiteY2" fmla="*/ 205713 h 867920"/>
                <a:gd name="connsiteX3" fmla="*/ 259977 w 519360"/>
                <a:gd name="connsiteY3" fmla="*/ 356 h 867920"/>
                <a:gd name="connsiteX4" fmla="*/ 259811 w 519360"/>
                <a:gd name="connsiteY4" fmla="*/ 356 h 867920"/>
                <a:gd name="connsiteX5" fmla="*/ 58515 w 519360"/>
                <a:gd name="connsiteY5" fmla="*/ 166598 h 867920"/>
                <a:gd name="connsiteX6" fmla="*/ 54868 w 519360"/>
                <a:gd name="connsiteY6" fmla="*/ 205299 h 867920"/>
                <a:gd name="connsiteX7" fmla="*/ 185806 w 519360"/>
                <a:gd name="connsiteY7" fmla="*/ 395905 h 867920"/>
                <a:gd name="connsiteX8" fmla="*/ 103680 w 519360"/>
                <a:gd name="connsiteY8" fmla="*/ 395905 h 867920"/>
                <a:gd name="connsiteX9" fmla="*/ 172 w 519360"/>
                <a:gd name="connsiteY9" fmla="*/ 499910 h 867920"/>
                <a:gd name="connsiteX10" fmla="*/ 19896 w 519360"/>
                <a:gd name="connsiteY10" fmla="*/ 860072 h 867920"/>
                <a:gd name="connsiteX11" fmla="*/ 28597 w 519360"/>
                <a:gd name="connsiteY11" fmla="*/ 867862 h 867920"/>
                <a:gd name="connsiteX12" fmla="*/ 36387 w 519360"/>
                <a:gd name="connsiteY12" fmla="*/ 859161 h 867920"/>
                <a:gd name="connsiteX13" fmla="*/ 16830 w 519360"/>
                <a:gd name="connsiteY13" fmla="*/ 499744 h 867920"/>
                <a:gd name="connsiteX14" fmla="*/ 103763 w 519360"/>
                <a:gd name="connsiteY14" fmla="*/ 412728 h 867920"/>
                <a:gd name="connsiteX15" fmla="*/ 175613 w 519360"/>
                <a:gd name="connsiteY15" fmla="*/ 412728 h 867920"/>
                <a:gd name="connsiteX16" fmla="*/ 175613 w 519360"/>
                <a:gd name="connsiteY16" fmla="*/ 603748 h 867920"/>
                <a:gd name="connsiteX17" fmla="*/ 129619 w 519360"/>
                <a:gd name="connsiteY17" fmla="*/ 627119 h 867920"/>
                <a:gd name="connsiteX18" fmla="*/ 98542 w 519360"/>
                <a:gd name="connsiteY18" fmla="*/ 786648 h 867920"/>
                <a:gd name="connsiteX19" fmla="*/ 106829 w 519360"/>
                <a:gd name="connsiteY19" fmla="*/ 793940 h 867920"/>
                <a:gd name="connsiteX20" fmla="*/ 146276 w 519360"/>
                <a:gd name="connsiteY20" fmla="*/ 793940 h 867920"/>
                <a:gd name="connsiteX21" fmla="*/ 154563 w 519360"/>
                <a:gd name="connsiteY21" fmla="*/ 785653 h 867920"/>
                <a:gd name="connsiteX22" fmla="*/ 146276 w 519360"/>
                <a:gd name="connsiteY22" fmla="*/ 777366 h 867920"/>
                <a:gd name="connsiteX23" fmla="*/ 114371 w 519360"/>
                <a:gd name="connsiteY23" fmla="*/ 777366 h 867920"/>
                <a:gd name="connsiteX24" fmla="*/ 142050 w 519360"/>
                <a:gd name="connsiteY24" fmla="*/ 638141 h 867920"/>
                <a:gd name="connsiteX25" fmla="*/ 183983 w 519360"/>
                <a:gd name="connsiteY25" fmla="*/ 619909 h 867920"/>
                <a:gd name="connsiteX26" fmla="*/ 225419 w 519360"/>
                <a:gd name="connsiteY26" fmla="*/ 638141 h 867920"/>
                <a:gd name="connsiteX27" fmla="*/ 253016 w 519360"/>
                <a:gd name="connsiteY27" fmla="*/ 777366 h 867920"/>
                <a:gd name="connsiteX28" fmla="*/ 221275 w 519360"/>
                <a:gd name="connsiteY28" fmla="*/ 777366 h 867920"/>
                <a:gd name="connsiteX29" fmla="*/ 212988 w 519360"/>
                <a:gd name="connsiteY29" fmla="*/ 785653 h 867920"/>
                <a:gd name="connsiteX30" fmla="*/ 221275 w 519360"/>
                <a:gd name="connsiteY30" fmla="*/ 793940 h 867920"/>
                <a:gd name="connsiteX31" fmla="*/ 260640 w 519360"/>
                <a:gd name="connsiteY31" fmla="*/ 793940 h 867920"/>
                <a:gd name="connsiteX32" fmla="*/ 268927 w 519360"/>
                <a:gd name="connsiteY32" fmla="*/ 786648 h 867920"/>
                <a:gd name="connsiteX33" fmla="*/ 237850 w 519360"/>
                <a:gd name="connsiteY33" fmla="*/ 627119 h 867920"/>
                <a:gd name="connsiteX34" fmla="*/ 191939 w 519360"/>
                <a:gd name="connsiteY34" fmla="*/ 603748 h 867920"/>
                <a:gd name="connsiteX35" fmla="*/ 191939 w 519360"/>
                <a:gd name="connsiteY35" fmla="*/ 412728 h 867920"/>
                <a:gd name="connsiteX36" fmla="*/ 340529 w 519360"/>
                <a:gd name="connsiteY36" fmla="*/ 412728 h 867920"/>
                <a:gd name="connsiteX37" fmla="*/ 340529 w 519360"/>
                <a:gd name="connsiteY37" fmla="*/ 489882 h 867920"/>
                <a:gd name="connsiteX38" fmla="*/ 295943 w 519360"/>
                <a:gd name="connsiteY38" fmla="*/ 542092 h 867920"/>
                <a:gd name="connsiteX39" fmla="*/ 348816 w 519360"/>
                <a:gd name="connsiteY39" fmla="*/ 594964 h 867920"/>
                <a:gd name="connsiteX40" fmla="*/ 401771 w 519360"/>
                <a:gd name="connsiteY40" fmla="*/ 542092 h 867920"/>
                <a:gd name="connsiteX41" fmla="*/ 357103 w 519360"/>
                <a:gd name="connsiteY41" fmla="*/ 489882 h 867920"/>
                <a:gd name="connsiteX42" fmla="*/ 357103 w 519360"/>
                <a:gd name="connsiteY42" fmla="*/ 412728 h 867920"/>
                <a:gd name="connsiteX43" fmla="*/ 415777 w 519360"/>
                <a:gd name="connsiteY43" fmla="*/ 412728 h 867920"/>
                <a:gd name="connsiteX44" fmla="*/ 502959 w 519360"/>
                <a:gd name="connsiteY44" fmla="*/ 499578 h 867920"/>
                <a:gd name="connsiteX45" fmla="*/ 502959 w 519360"/>
                <a:gd name="connsiteY45" fmla="*/ 499744 h 867920"/>
                <a:gd name="connsiteX46" fmla="*/ 483566 w 519360"/>
                <a:gd name="connsiteY46" fmla="*/ 859575 h 867920"/>
                <a:gd name="connsiteX47" fmla="*/ 491356 w 519360"/>
                <a:gd name="connsiteY47" fmla="*/ 868277 h 867920"/>
                <a:gd name="connsiteX48" fmla="*/ 491853 w 519360"/>
                <a:gd name="connsiteY48" fmla="*/ 868277 h 867920"/>
                <a:gd name="connsiteX49" fmla="*/ 500141 w 519360"/>
                <a:gd name="connsiteY49" fmla="*/ 860404 h 867920"/>
                <a:gd name="connsiteX50" fmla="*/ 519533 w 519360"/>
                <a:gd name="connsiteY50" fmla="*/ 499744 h 867920"/>
                <a:gd name="connsiteX51" fmla="*/ 416025 w 519360"/>
                <a:gd name="connsiteY51" fmla="*/ 396319 h 867920"/>
                <a:gd name="connsiteX52" fmla="*/ 71526 w 519360"/>
                <a:gd name="connsiteY52" fmla="*/ 205713 h 867920"/>
                <a:gd name="connsiteX53" fmla="*/ 74923 w 519360"/>
                <a:gd name="connsiteY53" fmla="*/ 170078 h 867920"/>
                <a:gd name="connsiteX54" fmla="*/ 82216 w 519360"/>
                <a:gd name="connsiteY54" fmla="*/ 143393 h 867920"/>
                <a:gd name="connsiteX55" fmla="*/ 157795 w 519360"/>
                <a:gd name="connsiteY55" fmla="*/ 143393 h 867920"/>
                <a:gd name="connsiteX56" fmla="*/ 166083 w 519360"/>
                <a:gd name="connsiteY56" fmla="*/ 135106 h 867920"/>
                <a:gd name="connsiteX57" fmla="*/ 157795 w 519360"/>
                <a:gd name="connsiteY57" fmla="*/ 126819 h 867920"/>
                <a:gd name="connsiteX58" fmla="*/ 88929 w 519360"/>
                <a:gd name="connsiteY58" fmla="*/ 126819 h 867920"/>
                <a:gd name="connsiteX59" fmla="*/ 259811 w 519360"/>
                <a:gd name="connsiteY59" fmla="*/ 16930 h 867920"/>
                <a:gd name="connsiteX60" fmla="*/ 430860 w 519360"/>
                <a:gd name="connsiteY60" fmla="*/ 126819 h 867920"/>
                <a:gd name="connsiteX61" fmla="*/ 362904 w 519360"/>
                <a:gd name="connsiteY61" fmla="*/ 126819 h 867920"/>
                <a:gd name="connsiteX62" fmla="*/ 354617 w 519360"/>
                <a:gd name="connsiteY62" fmla="*/ 135106 h 867920"/>
                <a:gd name="connsiteX63" fmla="*/ 362904 w 519360"/>
                <a:gd name="connsiteY63" fmla="*/ 143393 h 867920"/>
                <a:gd name="connsiteX64" fmla="*/ 437489 w 519360"/>
                <a:gd name="connsiteY64" fmla="*/ 143393 h 867920"/>
                <a:gd name="connsiteX65" fmla="*/ 448097 w 519360"/>
                <a:gd name="connsiteY65" fmla="*/ 205713 h 867920"/>
                <a:gd name="connsiteX66" fmla="*/ 259811 w 519360"/>
                <a:gd name="connsiteY66" fmla="*/ 393668 h 867920"/>
                <a:gd name="connsiteX67" fmla="*/ 71526 w 519360"/>
                <a:gd name="connsiteY67" fmla="*/ 205299 h 867920"/>
                <a:gd name="connsiteX68" fmla="*/ 385445 w 519360"/>
                <a:gd name="connsiteY68" fmla="*/ 542672 h 867920"/>
                <a:gd name="connsiteX69" fmla="*/ 349065 w 519360"/>
                <a:gd name="connsiteY69" fmla="*/ 578970 h 867920"/>
                <a:gd name="connsiteX70" fmla="*/ 312767 w 519360"/>
                <a:gd name="connsiteY70" fmla="*/ 542672 h 867920"/>
                <a:gd name="connsiteX71" fmla="*/ 349065 w 519360"/>
                <a:gd name="connsiteY71" fmla="*/ 506291 h 867920"/>
                <a:gd name="connsiteX72" fmla="*/ 385445 w 519360"/>
                <a:gd name="connsiteY72" fmla="*/ 542257 h 86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9360" h="867920">
                  <a:moveTo>
                    <a:pt x="416025" y="396319"/>
                  </a:moveTo>
                  <a:lnTo>
                    <a:pt x="333899" y="396319"/>
                  </a:lnTo>
                  <a:cubicBezTo>
                    <a:pt x="412603" y="365773"/>
                    <a:pt x="464555" y="290135"/>
                    <a:pt x="464837" y="205713"/>
                  </a:cubicBezTo>
                  <a:cubicBezTo>
                    <a:pt x="464978" y="92435"/>
                    <a:pt x="373255" y="497"/>
                    <a:pt x="259977" y="356"/>
                  </a:cubicBezTo>
                  <a:cubicBezTo>
                    <a:pt x="259919" y="356"/>
                    <a:pt x="259869" y="356"/>
                    <a:pt x="259811" y="356"/>
                  </a:cubicBezTo>
                  <a:cubicBezTo>
                    <a:pt x="161558" y="406"/>
                    <a:pt x="77136" y="70118"/>
                    <a:pt x="58515" y="166598"/>
                  </a:cubicBezTo>
                  <a:cubicBezTo>
                    <a:pt x="56095" y="179352"/>
                    <a:pt x="54868" y="192313"/>
                    <a:pt x="54868" y="205299"/>
                  </a:cubicBezTo>
                  <a:cubicBezTo>
                    <a:pt x="55150" y="289721"/>
                    <a:pt x="107103" y="365358"/>
                    <a:pt x="185806" y="395905"/>
                  </a:cubicBezTo>
                  <a:lnTo>
                    <a:pt x="103680" y="395905"/>
                  </a:lnTo>
                  <a:cubicBezTo>
                    <a:pt x="46374" y="396046"/>
                    <a:pt x="32" y="442604"/>
                    <a:pt x="172" y="499910"/>
                  </a:cubicBezTo>
                  <a:lnTo>
                    <a:pt x="19896" y="860072"/>
                  </a:lnTo>
                  <a:cubicBezTo>
                    <a:pt x="20161" y="864622"/>
                    <a:pt x="24048" y="868094"/>
                    <a:pt x="28597" y="867862"/>
                  </a:cubicBezTo>
                  <a:cubicBezTo>
                    <a:pt x="33147" y="867597"/>
                    <a:pt x="36620" y="863710"/>
                    <a:pt x="36387" y="859161"/>
                  </a:cubicBezTo>
                  <a:lnTo>
                    <a:pt x="16830" y="499744"/>
                  </a:lnTo>
                  <a:cubicBezTo>
                    <a:pt x="16871" y="451736"/>
                    <a:pt x="55755" y="412819"/>
                    <a:pt x="103763" y="412728"/>
                  </a:cubicBezTo>
                  <a:lnTo>
                    <a:pt x="175613" y="412728"/>
                  </a:lnTo>
                  <a:lnTo>
                    <a:pt x="175613" y="603748"/>
                  </a:lnTo>
                  <a:cubicBezTo>
                    <a:pt x="157828" y="605274"/>
                    <a:pt x="141337" y="613660"/>
                    <a:pt x="129619" y="627119"/>
                  </a:cubicBezTo>
                  <a:cubicBezTo>
                    <a:pt x="86360" y="675682"/>
                    <a:pt x="97961" y="782090"/>
                    <a:pt x="98542" y="786648"/>
                  </a:cubicBezTo>
                  <a:cubicBezTo>
                    <a:pt x="99047" y="790833"/>
                    <a:pt x="102611" y="793973"/>
                    <a:pt x="106829" y="793940"/>
                  </a:cubicBezTo>
                  <a:lnTo>
                    <a:pt x="146276" y="793940"/>
                  </a:lnTo>
                  <a:cubicBezTo>
                    <a:pt x="150851" y="793940"/>
                    <a:pt x="154563" y="790228"/>
                    <a:pt x="154563" y="785653"/>
                  </a:cubicBezTo>
                  <a:cubicBezTo>
                    <a:pt x="154563" y="781079"/>
                    <a:pt x="150851" y="777366"/>
                    <a:pt x="146276" y="777366"/>
                  </a:cubicBezTo>
                  <a:lnTo>
                    <a:pt x="114371" y="777366"/>
                  </a:lnTo>
                  <a:cubicBezTo>
                    <a:pt x="112630" y="753001"/>
                    <a:pt x="109730" y="674438"/>
                    <a:pt x="142050" y="638141"/>
                  </a:cubicBezTo>
                  <a:cubicBezTo>
                    <a:pt x="152566" y="626058"/>
                    <a:pt x="167972" y="619362"/>
                    <a:pt x="183983" y="619909"/>
                  </a:cubicBezTo>
                  <a:cubicBezTo>
                    <a:pt x="199820" y="619528"/>
                    <a:pt x="215002" y="626207"/>
                    <a:pt x="225419" y="638141"/>
                  </a:cubicBezTo>
                  <a:cubicBezTo>
                    <a:pt x="257739" y="674356"/>
                    <a:pt x="254839" y="753001"/>
                    <a:pt x="253016" y="777366"/>
                  </a:cubicBezTo>
                  <a:lnTo>
                    <a:pt x="221275" y="777366"/>
                  </a:lnTo>
                  <a:cubicBezTo>
                    <a:pt x="216701" y="777366"/>
                    <a:pt x="212988" y="781079"/>
                    <a:pt x="212988" y="785653"/>
                  </a:cubicBezTo>
                  <a:cubicBezTo>
                    <a:pt x="212988" y="790228"/>
                    <a:pt x="216701" y="793940"/>
                    <a:pt x="221275" y="793940"/>
                  </a:cubicBezTo>
                  <a:lnTo>
                    <a:pt x="260640" y="793940"/>
                  </a:lnTo>
                  <a:cubicBezTo>
                    <a:pt x="264858" y="793973"/>
                    <a:pt x="268422" y="790833"/>
                    <a:pt x="268927" y="786648"/>
                  </a:cubicBezTo>
                  <a:cubicBezTo>
                    <a:pt x="269507" y="782090"/>
                    <a:pt x="281109" y="675682"/>
                    <a:pt x="237850" y="627119"/>
                  </a:cubicBezTo>
                  <a:cubicBezTo>
                    <a:pt x="226148" y="613677"/>
                    <a:pt x="209690" y="605298"/>
                    <a:pt x="191939" y="603748"/>
                  </a:cubicBezTo>
                  <a:lnTo>
                    <a:pt x="191939" y="412728"/>
                  </a:lnTo>
                  <a:lnTo>
                    <a:pt x="340529" y="412728"/>
                  </a:lnTo>
                  <a:lnTo>
                    <a:pt x="340529" y="489882"/>
                  </a:lnTo>
                  <a:cubicBezTo>
                    <a:pt x="314871" y="493993"/>
                    <a:pt x="295985" y="516103"/>
                    <a:pt x="295943" y="542092"/>
                  </a:cubicBezTo>
                  <a:cubicBezTo>
                    <a:pt x="295943" y="571296"/>
                    <a:pt x="319612" y="594964"/>
                    <a:pt x="348816" y="594964"/>
                  </a:cubicBezTo>
                  <a:cubicBezTo>
                    <a:pt x="378029" y="594964"/>
                    <a:pt x="401722" y="571304"/>
                    <a:pt x="401771" y="542092"/>
                  </a:cubicBezTo>
                  <a:cubicBezTo>
                    <a:pt x="401722" y="516078"/>
                    <a:pt x="382794" y="493951"/>
                    <a:pt x="357103" y="489882"/>
                  </a:cubicBezTo>
                  <a:lnTo>
                    <a:pt x="357103" y="412728"/>
                  </a:lnTo>
                  <a:lnTo>
                    <a:pt x="415777" y="412728"/>
                  </a:lnTo>
                  <a:cubicBezTo>
                    <a:pt x="463835" y="412637"/>
                    <a:pt x="502867" y="451521"/>
                    <a:pt x="502959" y="499578"/>
                  </a:cubicBezTo>
                  <a:cubicBezTo>
                    <a:pt x="502959" y="499636"/>
                    <a:pt x="502959" y="499686"/>
                    <a:pt x="502959" y="499744"/>
                  </a:cubicBezTo>
                  <a:lnTo>
                    <a:pt x="483566" y="859575"/>
                  </a:lnTo>
                  <a:cubicBezTo>
                    <a:pt x="483334" y="864125"/>
                    <a:pt x="486806" y="868012"/>
                    <a:pt x="491356" y="868277"/>
                  </a:cubicBezTo>
                  <a:lnTo>
                    <a:pt x="491853" y="868277"/>
                  </a:lnTo>
                  <a:cubicBezTo>
                    <a:pt x="496271" y="868285"/>
                    <a:pt x="499917" y="864821"/>
                    <a:pt x="500141" y="860404"/>
                  </a:cubicBezTo>
                  <a:lnTo>
                    <a:pt x="519533" y="499744"/>
                  </a:lnTo>
                  <a:cubicBezTo>
                    <a:pt x="519392" y="442645"/>
                    <a:pt x="473124" y="396411"/>
                    <a:pt x="416025" y="396319"/>
                  </a:cubicBezTo>
                  <a:close/>
                  <a:moveTo>
                    <a:pt x="71526" y="205713"/>
                  </a:moveTo>
                  <a:cubicBezTo>
                    <a:pt x="71534" y="193755"/>
                    <a:pt x="72669" y="181821"/>
                    <a:pt x="74923" y="170078"/>
                  </a:cubicBezTo>
                  <a:cubicBezTo>
                    <a:pt x="76697" y="161020"/>
                    <a:pt x="79133" y="152095"/>
                    <a:pt x="82216" y="143393"/>
                  </a:cubicBezTo>
                  <a:lnTo>
                    <a:pt x="157795" y="143393"/>
                  </a:lnTo>
                  <a:cubicBezTo>
                    <a:pt x="162370" y="143393"/>
                    <a:pt x="166083" y="139681"/>
                    <a:pt x="166083" y="135106"/>
                  </a:cubicBezTo>
                  <a:cubicBezTo>
                    <a:pt x="166083" y="130532"/>
                    <a:pt x="162370" y="126819"/>
                    <a:pt x="157795" y="126819"/>
                  </a:cubicBezTo>
                  <a:lnTo>
                    <a:pt x="88929" y="126819"/>
                  </a:lnTo>
                  <a:cubicBezTo>
                    <a:pt x="119575" y="59991"/>
                    <a:pt x="186295" y="17088"/>
                    <a:pt x="259811" y="16930"/>
                  </a:cubicBezTo>
                  <a:cubicBezTo>
                    <a:pt x="333385" y="17046"/>
                    <a:pt x="400172" y="59949"/>
                    <a:pt x="430860" y="126819"/>
                  </a:cubicBezTo>
                  <a:lnTo>
                    <a:pt x="362904" y="126819"/>
                  </a:lnTo>
                  <a:cubicBezTo>
                    <a:pt x="358330" y="126819"/>
                    <a:pt x="354617" y="130532"/>
                    <a:pt x="354617" y="135106"/>
                  </a:cubicBezTo>
                  <a:cubicBezTo>
                    <a:pt x="354617" y="139681"/>
                    <a:pt x="358330" y="143393"/>
                    <a:pt x="362904" y="143393"/>
                  </a:cubicBezTo>
                  <a:lnTo>
                    <a:pt x="437489" y="143393"/>
                  </a:lnTo>
                  <a:cubicBezTo>
                    <a:pt x="444500" y="163424"/>
                    <a:pt x="448089" y="184490"/>
                    <a:pt x="448097" y="205713"/>
                  </a:cubicBezTo>
                  <a:cubicBezTo>
                    <a:pt x="447732" y="309494"/>
                    <a:pt x="363592" y="393485"/>
                    <a:pt x="259811" y="393668"/>
                  </a:cubicBezTo>
                  <a:cubicBezTo>
                    <a:pt x="155864" y="393485"/>
                    <a:pt x="71666" y="309246"/>
                    <a:pt x="71526" y="205299"/>
                  </a:cubicBezTo>
                  <a:close/>
                  <a:moveTo>
                    <a:pt x="385445" y="542672"/>
                  </a:moveTo>
                  <a:cubicBezTo>
                    <a:pt x="385396" y="562735"/>
                    <a:pt x="369128" y="578970"/>
                    <a:pt x="349065" y="578970"/>
                  </a:cubicBezTo>
                  <a:cubicBezTo>
                    <a:pt x="329035" y="578928"/>
                    <a:pt x="312808" y="562702"/>
                    <a:pt x="312767" y="542672"/>
                  </a:cubicBezTo>
                  <a:cubicBezTo>
                    <a:pt x="312767" y="522608"/>
                    <a:pt x="329001" y="506340"/>
                    <a:pt x="349065" y="506291"/>
                  </a:cubicBezTo>
                  <a:cubicBezTo>
                    <a:pt x="368979" y="506332"/>
                    <a:pt x="385172" y="522343"/>
                    <a:pt x="385445" y="542257"/>
                  </a:cubicBezTo>
                  <a:close/>
                </a:path>
              </a:pathLst>
            </a:custGeom>
            <a:solidFill>
              <a:schemeClr val="bg1"/>
            </a:solidFill>
            <a:ln w="8280" cap="flat">
              <a:noFill/>
              <a:prstDash val="solid"/>
              <a:miter/>
            </a:ln>
          </p:spPr>
          <p:txBody>
            <a:bodyPr rtlCol="0" anchor="ctr"/>
            <a:lstStyle/>
            <a:p>
              <a:endParaRPr lang="en-GB"/>
            </a:p>
          </p:txBody>
        </p:sp>
      </p:grpSp>
      <p:sp>
        <p:nvSpPr>
          <p:cNvPr id="3" name="Footer Placeholder 3">
            <a:extLst>
              <a:ext uri="{FF2B5EF4-FFF2-40B4-BE49-F238E27FC236}">
                <a16:creationId xmlns:a16="http://schemas.microsoft.com/office/drawing/2014/main" id="{70014A9B-4EC6-F40E-B91C-D1DA13E89398}"/>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07493187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246003"/>
            <a:ext cx="6038850" cy="2230761"/>
          </a:xfrm>
        </p:spPr>
        <p:txBody>
          <a:bodyPr/>
          <a:lstStyle/>
          <a:p>
            <a:r>
              <a:rPr lang="en-GB" sz="4400"/>
              <a:t>Protection : </a:t>
            </a:r>
            <a:r>
              <a:rPr lang="en-GB" sz="4400" err="1"/>
              <a:t>Préoccupations</a:t>
            </a:r>
            <a:r>
              <a:rPr lang="en-GB" sz="4400"/>
              <a:t> </a:t>
            </a:r>
            <a:r>
              <a:rPr lang="en-GB" sz="4400" err="1"/>
              <a:t>potentielles</a:t>
            </a:r>
            <a:endParaRPr lang="en-GB" sz="4400"/>
          </a:p>
        </p:txBody>
      </p:sp>
    </p:spTree>
    <p:extLst>
      <p:ext uri="{BB962C8B-B14F-4D97-AF65-F5344CB8AC3E}">
        <p14:creationId xmlns:p14="http://schemas.microsoft.com/office/powerpoint/2010/main" val="294371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75414-9FCF-0810-0DD7-7BC42E9BE3BC}"/>
              </a:ext>
            </a:extLst>
          </p:cNvPr>
          <p:cNvSpPr>
            <a:spLocks noGrp="1"/>
          </p:cNvSpPr>
          <p:nvPr>
            <p:ph type="title"/>
          </p:nvPr>
        </p:nvSpPr>
        <p:spPr/>
        <p:txBody>
          <a:bodyPr/>
          <a:lstStyle/>
          <a:p>
            <a:r>
              <a:rPr lang="fr-FR" dirty="0"/>
              <a:t>Préoccupation en matière de protection</a:t>
            </a:r>
            <a:endParaRPr lang="en-GB" dirty="0"/>
          </a:p>
        </p:txBody>
      </p:sp>
      <p:sp>
        <p:nvSpPr>
          <p:cNvPr id="3" name="Content Placeholder 2">
            <a:extLst>
              <a:ext uri="{FF2B5EF4-FFF2-40B4-BE49-F238E27FC236}">
                <a16:creationId xmlns:a16="http://schemas.microsoft.com/office/drawing/2014/main" id="{BE86D001-7774-2B6C-9878-C65B311D1EA1}"/>
              </a:ext>
            </a:extLst>
          </p:cNvPr>
          <p:cNvSpPr>
            <a:spLocks noGrp="1"/>
          </p:cNvSpPr>
          <p:nvPr>
            <p:ph idx="1"/>
          </p:nvPr>
        </p:nvSpPr>
        <p:spPr/>
        <p:txBody>
          <a:bodyPr/>
          <a:lstStyle/>
          <a:p>
            <a:r>
              <a:rPr lang="en-GB"/>
              <a:t>Dans </a:t>
            </a:r>
            <a:r>
              <a:rPr lang="en-GB" err="1"/>
              <a:t>votre</a:t>
            </a:r>
            <a:r>
              <a:rPr lang="en-GB"/>
              <a:t> </a:t>
            </a:r>
            <a:r>
              <a:rPr lang="en-GB" err="1"/>
              <a:t>groupe</a:t>
            </a:r>
            <a:r>
              <a:rPr lang="en-GB"/>
              <a:t>, </a:t>
            </a:r>
            <a:r>
              <a:rPr lang="en-GB" err="1"/>
              <a:t>veuillez</a:t>
            </a:r>
            <a:r>
              <a:rPr lang="en-GB"/>
              <a:t> </a:t>
            </a:r>
            <a:r>
              <a:rPr lang="fr-FR"/>
              <a:t>noter sur leur feuille de tableau à feuilles mobiles une définition du type de préoccupation en matière de protection qui vous a été attribuée.</a:t>
            </a:r>
          </a:p>
          <a:p>
            <a:endParaRPr lang="fr-FR"/>
          </a:p>
          <a:p>
            <a:r>
              <a:rPr lang="fr-FR"/>
              <a:t>Partagez ensuite votre définition avec le reste du groupe pour discussion. </a:t>
            </a:r>
            <a:endParaRPr lang="en-GB"/>
          </a:p>
        </p:txBody>
      </p:sp>
    </p:spTree>
    <p:extLst>
      <p:ext uri="{BB962C8B-B14F-4D97-AF65-F5344CB8AC3E}">
        <p14:creationId xmlns:p14="http://schemas.microsoft.com/office/powerpoint/2010/main" val="101250050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F52C0-95E2-7432-D0A6-AC988A43F0C7}"/>
              </a:ext>
            </a:extLst>
          </p:cNvPr>
          <p:cNvSpPr>
            <a:spLocks noGrp="1"/>
          </p:cNvSpPr>
          <p:nvPr>
            <p:ph type="title"/>
          </p:nvPr>
        </p:nvSpPr>
        <p:spPr/>
        <p:txBody>
          <a:bodyPr>
            <a:normAutofit/>
          </a:bodyPr>
          <a:lstStyle/>
          <a:p>
            <a:r>
              <a:rPr lang="en-GB"/>
              <a:t>Different types de violences </a:t>
            </a:r>
            <a:endParaRPr lang="en-US"/>
          </a:p>
        </p:txBody>
      </p:sp>
      <p:sp>
        <p:nvSpPr>
          <p:cNvPr id="5" name="Rectangle: Rounded Corners 4" descr="Violence physique&#10;&#10;">
            <a:extLst>
              <a:ext uri="{FF2B5EF4-FFF2-40B4-BE49-F238E27FC236}">
                <a16:creationId xmlns:a16="http://schemas.microsoft.com/office/drawing/2014/main" id="{CD6D7CBC-12DD-1C35-3664-B3D3EAA0FE0D}"/>
              </a:ext>
            </a:extLst>
          </p:cNvPr>
          <p:cNvSpPr/>
          <p:nvPr/>
        </p:nvSpPr>
        <p:spPr>
          <a:xfrm>
            <a:off x="371475" y="1107732"/>
            <a:ext cx="3438619" cy="1345325"/>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en-GB" sz="2400">
                <a:solidFill>
                  <a:schemeClr val="bg1"/>
                </a:solidFill>
              </a:rPr>
              <a:t>Violence physique</a:t>
            </a:r>
          </a:p>
        </p:txBody>
      </p:sp>
      <p:sp>
        <p:nvSpPr>
          <p:cNvPr id="7" name="Rectangle: Rounded Corners 6" descr="Maltraitance émotionnelle&#10;&#10;">
            <a:extLst>
              <a:ext uri="{FF2B5EF4-FFF2-40B4-BE49-F238E27FC236}">
                <a16:creationId xmlns:a16="http://schemas.microsoft.com/office/drawing/2014/main" id="{6F19B5EE-3FC2-1E91-7321-1E2C07B7D854}"/>
              </a:ext>
            </a:extLst>
          </p:cNvPr>
          <p:cNvSpPr/>
          <p:nvPr/>
        </p:nvSpPr>
        <p:spPr>
          <a:xfrm>
            <a:off x="371473" y="2551401"/>
            <a:ext cx="3438618" cy="1048032"/>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err="1"/>
              <a:t>Maltraitance</a:t>
            </a:r>
            <a:r>
              <a:rPr lang="en-GB" sz="2400"/>
              <a:t> </a:t>
            </a:r>
            <a:r>
              <a:rPr lang="en-GB" sz="2400" err="1"/>
              <a:t>émotionnelle</a:t>
            </a:r>
            <a:endParaRPr lang="en-GB" sz="2400"/>
          </a:p>
        </p:txBody>
      </p:sp>
      <p:sp>
        <p:nvSpPr>
          <p:cNvPr id="8" name="Rectangle: Rounded Corners 7" descr="Violence sexuelle&#10;&#10;">
            <a:extLst>
              <a:ext uri="{FF2B5EF4-FFF2-40B4-BE49-F238E27FC236}">
                <a16:creationId xmlns:a16="http://schemas.microsoft.com/office/drawing/2014/main" id="{E9C31085-E3DD-1CCF-D46E-12FD966CB2DF}"/>
              </a:ext>
            </a:extLst>
          </p:cNvPr>
          <p:cNvSpPr/>
          <p:nvPr/>
        </p:nvSpPr>
        <p:spPr>
          <a:xfrm>
            <a:off x="7435331" y="1085366"/>
            <a:ext cx="3537466" cy="1389979"/>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Violence </a:t>
            </a:r>
            <a:r>
              <a:rPr lang="en-GB" sz="2400" err="1"/>
              <a:t>sexuelle</a:t>
            </a:r>
            <a:endParaRPr lang="en-GB" sz="2400"/>
          </a:p>
        </p:txBody>
      </p:sp>
      <p:sp>
        <p:nvSpPr>
          <p:cNvPr id="10" name="Rectangle: Rounded Corners 9" descr="Coercition ou violence reproductive/obstétricale &#10;">
            <a:extLst>
              <a:ext uri="{FF2B5EF4-FFF2-40B4-BE49-F238E27FC236}">
                <a16:creationId xmlns:a16="http://schemas.microsoft.com/office/drawing/2014/main" id="{52331873-A8EA-72B9-3673-32B07EAB51FA}"/>
              </a:ext>
            </a:extLst>
          </p:cNvPr>
          <p:cNvSpPr/>
          <p:nvPr/>
        </p:nvSpPr>
        <p:spPr>
          <a:xfrm>
            <a:off x="3903404" y="1085366"/>
            <a:ext cx="3438620" cy="1389979"/>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fr-FR" sz="2400"/>
              <a:t>Coercition ou violence reproductive/obstétricale </a:t>
            </a:r>
            <a:endParaRPr lang="en-GB" sz="2400"/>
          </a:p>
        </p:txBody>
      </p:sp>
      <p:sp>
        <p:nvSpPr>
          <p:cNvPr id="11" name="Rectangle: Rounded Corners 10" descr="Maltraitance financière&#10;&#10;">
            <a:extLst>
              <a:ext uri="{FF2B5EF4-FFF2-40B4-BE49-F238E27FC236}">
                <a16:creationId xmlns:a16="http://schemas.microsoft.com/office/drawing/2014/main" id="{876BC1C2-1787-CEF4-A39F-880AF7E4F627}"/>
              </a:ext>
            </a:extLst>
          </p:cNvPr>
          <p:cNvSpPr/>
          <p:nvPr/>
        </p:nvSpPr>
        <p:spPr>
          <a:xfrm>
            <a:off x="3903398" y="2558272"/>
            <a:ext cx="3438618" cy="1048032"/>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err="1"/>
              <a:t>Maltraitance</a:t>
            </a:r>
            <a:r>
              <a:rPr lang="en-GB" sz="2400"/>
              <a:t> financière</a:t>
            </a:r>
          </a:p>
        </p:txBody>
      </p:sp>
      <p:sp>
        <p:nvSpPr>
          <p:cNvPr id="12" name="Rectangle: Rounded Corners 11" descr="Négligence&#10;&#10;">
            <a:extLst>
              <a:ext uri="{FF2B5EF4-FFF2-40B4-BE49-F238E27FC236}">
                <a16:creationId xmlns:a16="http://schemas.microsoft.com/office/drawing/2014/main" id="{B2DC32EB-7EA5-72C3-913C-86F7BE8638EB}"/>
              </a:ext>
            </a:extLst>
          </p:cNvPr>
          <p:cNvSpPr/>
          <p:nvPr/>
        </p:nvSpPr>
        <p:spPr>
          <a:xfrm>
            <a:off x="7435319" y="2556823"/>
            <a:ext cx="3537466" cy="1049482"/>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err="1"/>
              <a:t>Négligence</a:t>
            </a:r>
            <a:endParaRPr lang="en-GB" sz="2400"/>
          </a:p>
        </p:txBody>
      </p:sp>
      <p:sp>
        <p:nvSpPr>
          <p:cNvPr id="13" name="Rectangle: Rounded Corners 12" descr="Discrimination&#10;&#10;">
            <a:extLst>
              <a:ext uri="{FF2B5EF4-FFF2-40B4-BE49-F238E27FC236}">
                <a16:creationId xmlns:a16="http://schemas.microsoft.com/office/drawing/2014/main" id="{4DC646A4-674B-A927-A635-5B3D75CC5497}"/>
              </a:ext>
            </a:extLst>
          </p:cNvPr>
          <p:cNvSpPr/>
          <p:nvPr/>
        </p:nvSpPr>
        <p:spPr>
          <a:xfrm>
            <a:off x="371475" y="3696750"/>
            <a:ext cx="3438619" cy="1048032"/>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Discrimination</a:t>
            </a:r>
          </a:p>
        </p:txBody>
      </p:sp>
      <p:sp>
        <p:nvSpPr>
          <p:cNvPr id="14" name="Rectangle: Rounded Corners 13" descr="Maltraitance liée à un handicap spécifique&#10;&#10;">
            <a:extLst>
              <a:ext uri="{FF2B5EF4-FFF2-40B4-BE49-F238E27FC236}">
                <a16:creationId xmlns:a16="http://schemas.microsoft.com/office/drawing/2014/main" id="{8A0F6784-D82B-70BD-2337-F097286E9C41}"/>
              </a:ext>
            </a:extLst>
          </p:cNvPr>
          <p:cNvSpPr/>
          <p:nvPr/>
        </p:nvSpPr>
        <p:spPr>
          <a:xfrm>
            <a:off x="3903397" y="3689231"/>
            <a:ext cx="3438619" cy="1048032"/>
          </a:xfrm>
          <a:prstGeom prst="roundRect">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fr-FR" sz="2400"/>
              <a:t>Maltraitance liée à un handicap spécifique</a:t>
            </a:r>
            <a:endParaRPr lang="en-GB" sz="2400"/>
          </a:p>
        </p:txBody>
      </p:sp>
      <p:sp>
        <p:nvSpPr>
          <p:cNvPr id="15" name="Rectangle: Rounded Corners 14" descr="Comportements dominateurs&#10;&#10;">
            <a:extLst>
              <a:ext uri="{FF2B5EF4-FFF2-40B4-BE49-F238E27FC236}">
                <a16:creationId xmlns:a16="http://schemas.microsoft.com/office/drawing/2014/main" id="{A69F326B-70EF-D192-4DD2-822DDCEE447B}"/>
              </a:ext>
            </a:extLst>
          </p:cNvPr>
          <p:cNvSpPr/>
          <p:nvPr/>
        </p:nvSpPr>
        <p:spPr>
          <a:xfrm>
            <a:off x="7435319" y="3675911"/>
            <a:ext cx="3537467" cy="1074671"/>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err="1"/>
              <a:t>Comportements</a:t>
            </a:r>
            <a:r>
              <a:rPr lang="en-GB" sz="2400"/>
              <a:t> </a:t>
            </a:r>
            <a:r>
              <a:rPr lang="en-GB" sz="2400" err="1"/>
              <a:t>dominateurs</a:t>
            </a:r>
            <a:endParaRPr lang="en-GB" sz="2400"/>
          </a:p>
        </p:txBody>
      </p:sp>
      <p:sp>
        <p:nvSpPr>
          <p:cNvPr id="16" name="Rectangle: Rounded Corners 15" descr="Harcèlement sexuel&#10;">
            <a:extLst>
              <a:ext uri="{FF2B5EF4-FFF2-40B4-BE49-F238E27FC236}">
                <a16:creationId xmlns:a16="http://schemas.microsoft.com/office/drawing/2014/main" id="{AFC0BDFF-A005-34F0-8B39-425E097B3D61}"/>
              </a:ext>
            </a:extLst>
          </p:cNvPr>
          <p:cNvSpPr/>
          <p:nvPr/>
        </p:nvSpPr>
        <p:spPr>
          <a:xfrm>
            <a:off x="371475" y="4843126"/>
            <a:ext cx="3438618" cy="1048033"/>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err="1"/>
              <a:t>Harcèlement</a:t>
            </a:r>
            <a:r>
              <a:rPr lang="en-GB" sz="2400"/>
              <a:t> </a:t>
            </a:r>
            <a:r>
              <a:rPr lang="en-GB" sz="2400" err="1"/>
              <a:t>sexuel</a:t>
            </a:r>
            <a:endParaRPr lang="en-GB" sz="2400"/>
          </a:p>
        </p:txBody>
      </p:sp>
      <p:sp>
        <p:nvSpPr>
          <p:cNvPr id="17" name="Rectangle: Rounded Corners 16" descr="Exploitation sexuelle&#10;">
            <a:extLst>
              <a:ext uri="{FF2B5EF4-FFF2-40B4-BE49-F238E27FC236}">
                <a16:creationId xmlns:a16="http://schemas.microsoft.com/office/drawing/2014/main" id="{8B27CD87-1929-83B0-2BB8-BA1B367E0864}"/>
              </a:ext>
            </a:extLst>
          </p:cNvPr>
          <p:cNvSpPr/>
          <p:nvPr/>
        </p:nvSpPr>
        <p:spPr>
          <a:xfrm>
            <a:off x="3903397" y="4834345"/>
            <a:ext cx="3438618" cy="1048032"/>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Exploitation </a:t>
            </a:r>
            <a:r>
              <a:rPr lang="en-GB" sz="2400" err="1"/>
              <a:t>sexuelle</a:t>
            </a:r>
            <a:endParaRPr lang="en-GB" sz="2400"/>
          </a:p>
        </p:txBody>
      </p:sp>
      <p:sp>
        <p:nvSpPr>
          <p:cNvPr id="18" name="Rectangle: Rounded Corners 17" descr="Pratiques traditionnelles néfastes&#10;&#10;">
            <a:extLst>
              <a:ext uri="{FF2B5EF4-FFF2-40B4-BE49-F238E27FC236}">
                <a16:creationId xmlns:a16="http://schemas.microsoft.com/office/drawing/2014/main" id="{37E41B67-BAFC-5D07-312E-E38EF3094C88}"/>
              </a:ext>
            </a:extLst>
          </p:cNvPr>
          <p:cNvSpPr/>
          <p:nvPr/>
        </p:nvSpPr>
        <p:spPr>
          <a:xfrm>
            <a:off x="7435330" y="4837337"/>
            <a:ext cx="3537467" cy="1109222"/>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Pratiques </a:t>
            </a:r>
            <a:r>
              <a:rPr lang="en-GB" sz="2400" err="1"/>
              <a:t>traditionnelles</a:t>
            </a:r>
            <a:r>
              <a:rPr lang="en-GB" sz="2400"/>
              <a:t> </a:t>
            </a:r>
            <a:r>
              <a:rPr lang="en-GB" sz="2400" err="1"/>
              <a:t>néfastes</a:t>
            </a:r>
            <a:endParaRPr lang="en-GB" sz="2400"/>
          </a:p>
        </p:txBody>
      </p:sp>
      <p:sp>
        <p:nvSpPr>
          <p:cNvPr id="3" name="Footer Placeholder 3">
            <a:extLst>
              <a:ext uri="{FF2B5EF4-FFF2-40B4-BE49-F238E27FC236}">
                <a16:creationId xmlns:a16="http://schemas.microsoft.com/office/drawing/2014/main" id="{D5E2AB3D-FD9A-77D7-B6A1-CB3D302D8A29}"/>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82288841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E19223D-D936-EBE0-60EC-A77B8585946C}"/>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4" name="Title 1" descr="Questionnaire éclair &#10;">
            <a:extLst>
              <a:ext uri="{FF2B5EF4-FFF2-40B4-BE49-F238E27FC236}">
                <a16:creationId xmlns:a16="http://schemas.microsoft.com/office/drawing/2014/main" id="{E5978C78-9DAF-9CC9-18F9-E67C409ED3C3}"/>
              </a:ext>
            </a:extLst>
          </p:cNvPr>
          <p:cNvSpPr txBox="1">
            <a:spLocks/>
          </p:cNvSpPr>
          <p:nvPr/>
        </p:nvSpPr>
        <p:spPr>
          <a:xfrm>
            <a:off x="1352418" y="2904984"/>
            <a:ext cx="9487163" cy="1048032"/>
          </a:xfrm>
          <a:prstGeom prst="rect">
            <a:avLst/>
          </a:prstGeom>
        </p:spPr>
        <p:txBody>
          <a:bodyPr/>
          <a:lstStyle>
            <a:lvl1pPr algn="l" defTabSz="914400" rtl="0" eaLnBrk="1" latinLnBrk="0" hangingPunct="1">
              <a:lnSpc>
                <a:spcPct val="100000"/>
              </a:lnSpc>
              <a:spcBef>
                <a:spcPct val="0"/>
              </a:spcBef>
              <a:buNone/>
              <a:defRPr sz="3400" b="1" kern="1200">
                <a:solidFill>
                  <a:schemeClr val="tx2"/>
                </a:solidFill>
                <a:latin typeface="+mj-lt"/>
                <a:ea typeface="+mj-ea"/>
                <a:cs typeface="+mj-cs"/>
              </a:defRPr>
            </a:lvl1pPr>
          </a:lstStyle>
          <a:p>
            <a:pPr algn="ctr"/>
            <a:r>
              <a:rPr lang="en-GB" sz="7200">
                <a:solidFill>
                  <a:schemeClr val="bg1"/>
                </a:solidFill>
              </a:rPr>
              <a:t>Questionnaire éclair </a:t>
            </a:r>
          </a:p>
        </p:txBody>
      </p:sp>
      <p:grpSp>
        <p:nvGrpSpPr>
          <p:cNvPr id="3" name="Group 2">
            <a:extLst>
              <a:ext uri="{FF2B5EF4-FFF2-40B4-BE49-F238E27FC236}">
                <a16:creationId xmlns:a16="http://schemas.microsoft.com/office/drawing/2014/main" id="{6FD8D3B9-8A54-0585-B726-7A0D7E62F9BA}"/>
              </a:ext>
              <a:ext uri="{C183D7F6-B498-43B3-948B-1728B52AA6E4}">
                <adec:decorative xmlns:adec="http://schemas.microsoft.com/office/drawing/2017/decorative" val="1"/>
              </a:ext>
            </a:extLst>
          </p:cNvPr>
          <p:cNvGrpSpPr>
            <a:grpSpLocks noChangeAspect="1"/>
          </p:cNvGrpSpPr>
          <p:nvPr/>
        </p:nvGrpSpPr>
        <p:grpSpPr>
          <a:xfrm>
            <a:off x="5295383" y="1284562"/>
            <a:ext cx="1601231" cy="1601231"/>
            <a:chOff x="5524500" y="2857500"/>
            <a:chExt cx="1143000" cy="1143000"/>
          </a:xfrm>
        </p:grpSpPr>
        <p:sp>
          <p:nvSpPr>
            <p:cNvPr id="5" name="Freeform: Shape 4">
              <a:extLst>
                <a:ext uri="{FF2B5EF4-FFF2-40B4-BE49-F238E27FC236}">
                  <a16:creationId xmlns:a16="http://schemas.microsoft.com/office/drawing/2014/main" id="{D4DF437E-85B2-9367-DD67-191D508E8A1C}"/>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FFBB22"/>
            </a:solidFill>
            <a:ln w="9525" cap="flat">
              <a:noFill/>
              <a:prstDash val="solid"/>
              <a:miter/>
            </a:ln>
          </p:spPr>
          <p:txBody>
            <a:bodyPr rtlCol="0" anchor="ctr"/>
            <a:lstStyle/>
            <a:p>
              <a:endParaRPr lang="en-GB"/>
            </a:p>
          </p:txBody>
        </p:sp>
        <p:grpSp>
          <p:nvGrpSpPr>
            <p:cNvPr id="6" name="Graphic 93">
              <a:extLst>
                <a:ext uri="{FF2B5EF4-FFF2-40B4-BE49-F238E27FC236}">
                  <a16:creationId xmlns:a16="http://schemas.microsoft.com/office/drawing/2014/main" id="{FF1A0C91-65B2-EA2D-2504-741029E5F5C7}"/>
                </a:ext>
              </a:extLst>
            </p:cNvPr>
            <p:cNvGrpSpPr/>
            <p:nvPr/>
          </p:nvGrpSpPr>
          <p:grpSpPr>
            <a:xfrm>
              <a:off x="5873400" y="3072669"/>
              <a:ext cx="435864" cy="735520"/>
              <a:chOff x="5873400" y="3072669"/>
              <a:chExt cx="435864" cy="735520"/>
            </a:xfrm>
            <a:solidFill>
              <a:srgbClr val="000000"/>
            </a:solidFill>
          </p:grpSpPr>
          <p:sp>
            <p:nvSpPr>
              <p:cNvPr id="7" name="Freeform: Shape 6">
                <a:extLst>
                  <a:ext uri="{FF2B5EF4-FFF2-40B4-BE49-F238E27FC236}">
                    <a16:creationId xmlns:a16="http://schemas.microsoft.com/office/drawing/2014/main" id="{F751F90D-ADF8-A713-4560-123108157026}"/>
                  </a:ext>
                </a:extLst>
              </p:cNvPr>
              <p:cNvSpPr/>
              <p:nvPr/>
            </p:nvSpPr>
            <p:spPr>
              <a:xfrm>
                <a:off x="5873400" y="3072669"/>
                <a:ext cx="435864" cy="541401"/>
              </a:xfrm>
              <a:custGeom>
                <a:avLst/>
                <a:gdLst>
                  <a:gd name="connsiteX0" fmla="*/ 218027 w 435864"/>
                  <a:gd name="connsiteY0" fmla="*/ 0 h 541401"/>
                  <a:gd name="connsiteX1" fmla="*/ 0 w 435864"/>
                  <a:gd name="connsiteY1" fmla="*/ 218027 h 541401"/>
                  <a:gd name="connsiteX2" fmla="*/ 9525 w 435864"/>
                  <a:gd name="connsiteY2" fmla="*/ 227552 h 541401"/>
                  <a:gd name="connsiteX3" fmla="*/ 121729 w 435864"/>
                  <a:gd name="connsiteY3" fmla="*/ 227552 h 541401"/>
                  <a:gd name="connsiteX4" fmla="*/ 131254 w 435864"/>
                  <a:gd name="connsiteY4" fmla="*/ 218027 h 541401"/>
                  <a:gd name="connsiteX5" fmla="*/ 217932 w 435864"/>
                  <a:gd name="connsiteY5" fmla="*/ 131350 h 541401"/>
                  <a:gd name="connsiteX6" fmla="*/ 304610 w 435864"/>
                  <a:gd name="connsiteY6" fmla="*/ 218027 h 541401"/>
                  <a:gd name="connsiteX7" fmla="*/ 217932 w 435864"/>
                  <a:gd name="connsiteY7" fmla="*/ 304705 h 541401"/>
                  <a:gd name="connsiteX8" fmla="*/ 172307 w 435864"/>
                  <a:gd name="connsiteY8" fmla="*/ 304705 h 541401"/>
                  <a:gd name="connsiteX9" fmla="*/ 152876 w 435864"/>
                  <a:gd name="connsiteY9" fmla="*/ 324136 h 541401"/>
                  <a:gd name="connsiteX10" fmla="*/ 152876 w 435864"/>
                  <a:gd name="connsiteY10" fmla="*/ 531876 h 541401"/>
                  <a:gd name="connsiteX11" fmla="*/ 162401 w 435864"/>
                  <a:gd name="connsiteY11" fmla="*/ 541401 h 541401"/>
                  <a:gd name="connsiteX12" fmla="*/ 273368 w 435864"/>
                  <a:gd name="connsiteY12" fmla="*/ 541401 h 541401"/>
                  <a:gd name="connsiteX13" fmla="*/ 282893 w 435864"/>
                  <a:gd name="connsiteY13" fmla="*/ 531876 h 541401"/>
                  <a:gd name="connsiteX14" fmla="*/ 282893 w 435864"/>
                  <a:gd name="connsiteY14" fmla="*/ 426149 h 541401"/>
                  <a:gd name="connsiteX15" fmla="*/ 435864 w 435864"/>
                  <a:gd name="connsiteY15" fmla="*/ 218123 h 541401"/>
                  <a:gd name="connsiteX16" fmla="*/ 218027 w 435864"/>
                  <a:gd name="connsiteY16" fmla="*/ 0 h 541401"/>
                  <a:gd name="connsiteX17" fmla="*/ 270986 w 435864"/>
                  <a:gd name="connsiteY17" fmla="*/ 409766 h 541401"/>
                  <a:gd name="connsiteX18" fmla="*/ 264033 w 435864"/>
                  <a:gd name="connsiteY18" fmla="*/ 418910 h 541401"/>
                  <a:gd name="connsiteX19" fmla="*/ 264033 w 435864"/>
                  <a:gd name="connsiteY19" fmla="*/ 522256 h 541401"/>
                  <a:gd name="connsiteX20" fmla="*/ 172117 w 435864"/>
                  <a:gd name="connsiteY20" fmla="*/ 522256 h 541401"/>
                  <a:gd name="connsiteX21" fmla="*/ 172117 w 435864"/>
                  <a:gd name="connsiteY21" fmla="*/ 347377 h 541401"/>
                  <a:gd name="connsiteX22" fmla="*/ 172498 w 435864"/>
                  <a:gd name="connsiteY22" fmla="*/ 323755 h 541401"/>
                  <a:gd name="connsiteX23" fmla="*/ 218122 w 435864"/>
                  <a:gd name="connsiteY23" fmla="*/ 323755 h 541401"/>
                  <a:gd name="connsiteX24" fmla="*/ 323850 w 435864"/>
                  <a:gd name="connsiteY24" fmla="*/ 218027 h 541401"/>
                  <a:gd name="connsiteX25" fmla="*/ 218122 w 435864"/>
                  <a:gd name="connsiteY25" fmla="*/ 112300 h 541401"/>
                  <a:gd name="connsiteX26" fmla="*/ 112776 w 435864"/>
                  <a:gd name="connsiteY26" fmla="*/ 208502 h 541401"/>
                  <a:gd name="connsiteX27" fmla="*/ 19336 w 435864"/>
                  <a:gd name="connsiteY27" fmla="*/ 208502 h 541401"/>
                  <a:gd name="connsiteX28" fmla="*/ 218027 w 435864"/>
                  <a:gd name="connsiteY28" fmla="*/ 19050 h 541401"/>
                  <a:gd name="connsiteX29" fmla="*/ 417005 w 435864"/>
                  <a:gd name="connsiteY29" fmla="*/ 218027 h 541401"/>
                  <a:gd name="connsiteX30" fmla="*/ 270986 w 435864"/>
                  <a:gd name="connsiteY30" fmla="*/ 409766 h 541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5864" h="541401">
                    <a:moveTo>
                      <a:pt x="218027" y="0"/>
                    </a:moveTo>
                    <a:cubicBezTo>
                      <a:pt x="97822" y="0"/>
                      <a:pt x="0" y="97822"/>
                      <a:pt x="0" y="218027"/>
                    </a:cubicBezTo>
                    <a:cubicBezTo>
                      <a:pt x="0" y="223266"/>
                      <a:pt x="4286" y="227552"/>
                      <a:pt x="9525" y="227552"/>
                    </a:cubicBezTo>
                    <a:lnTo>
                      <a:pt x="121729" y="227552"/>
                    </a:lnTo>
                    <a:cubicBezTo>
                      <a:pt x="126968" y="227552"/>
                      <a:pt x="131254" y="223266"/>
                      <a:pt x="131254" y="218027"/>
                    </a:cubicBezTo>
                    <a:cubicBezTo>
                      <a:pt x="131254" y="170212"/>
                      <a:pt x="170117" y="131350"/>
                      <a:pt x="217932" y="131350"/>
                    </a:cubicBezTo>
                    <a:cubicBezTo>
                      <a:pt x="265747" y="131350"/>
                      <a:pt x="304610" y="170212"/>
                      <a:pt x="304610" y="218027"/>
                    </a:cubicBezTo>
                    <a:cubicBezTo>
                      <a:pt x="304610" y="265843"/>
                      <a:pt x="265747" y="304705"/>
                      <a:pt x="217932" y="304705"/>
                    </a:cubicBezTo>
                    <a:lnTo>
                      <a:pt x="172307" y="304705"/>
                    </a:lnTo>
                    <a:cubicBezTo>
                      <a:pt x="161639" y="304705"/>
                      <a:pt x="152876" y="313373"/>
                      <a:pt x="152876" y="324136"/>
                    </a:cubicBezTo>
                    <a:lnTo>
                      <a:pt x="152876" y="531876"/>
                    </a:lnTo>
                    <a:cubicBezTo>
                      <a:pt x="152876" y="537115"/>
                      <a:pt x="157163" y="541401"/>
                      <a:pt x="162401" y="541401"/>
                    </a:cubicBezTo>
                    <a:lnTo>
                      <a:pt x="273368" y="541401"/>
                    </a:lnTo>
                    <a:cubicBezTo>
                      <a:pt x="278606" y="541401"/>
                      <a:pt x="282893" y="537115"/>
                      <a:pt x="282893" y="531876"/>
                    </a:cubicBezTo>
                    <a:lnTo>
                      <a:pt x="282893" y="426149"/>
                    </a:lnTo>
                    <a:cubicBezTo>
                      <a:pt x="373285" y="397955"/>
                      <a:pt x="435864" y="313373"/>
                      <a:pt x="435864" y="218123"/>
                    </a:cubicBezTo>
                    <a:cubicBezTo>
                      <a:pt x="436055" y="97822"/>
                      <a:pt x="338233" y="0"/>
                      <a:pt x="218027" y="0"/>
                    </a:cubicBezTo>
                    <a:close/>
                    <a:moveTo>
                      <a:pt x="270986" y="409766"/>
                    </a:moveTo>
                    <a:cubicBezTo>
                      <a:pt x="266891" y="410909"/>
                      <a:pt x="264033" y="414623"/>
                      <a:pt x="264033" y="418910"/>
                    </a:cubicBezTo>
                    <a:lnTo>
                      <a:pt x="264033" y="522256"/>
                    </a:lnTo>
                    <a:lnTo>
                      <a:pt x="172117" y="522256"/>
                    </a:lnTo>
                    <a:lnTo>
                      <a:pt x="172117" y="347377"/>
                    </a:lnTo>
                    <a:lnTo>
                      <a:pt x="172498" y="323755"/>
                    </a:lnTo>
                    <a:lnTo>
                      <a:pt x="218122" y="323755"/>
                    </a:lnTo>
                    <a:cubicBezTo>
                      <a:pt x="276416" y="323755"/>
                      <a:pt x="323850" y="276320"/>
                      <a:pt x="323850" y="218027"/>
                    </a:cubicBezTo>
                    <a:cubicBezTo>
                      <a:pt x="323850" y="159734"/>
                      <a:pt x="276416" y="112300"/>
                      <a:pt x="218122" y="112300"/>
                    </a:cubicBezTo>
                    <a:cubicBezTo>
                      <a:pt x="163068" y="112300"/>
                      <a:pt x="117634" y="154686"/>
                      <a:pt x="112776" y="208502"/>
                    </a:cubicBezTo>
                    <a:lnTo>
                      <a:pt x="19336" y="208502"/>
                    </a:lnTo>
                    <a:cubicBezTo>
                      <a:pt x="24289" y="103251"/>
                      <a:pt x="111538" y="19050"/>
                      <a:pt x="218027" y="19050"/>
                    </a:cubicBezTo>
                    <a:cubicBezTo>
                      <a:pt x="327755" y="19050"/>
                      <a:pt x="417005" y="108299"/>
                      <a:pt x="417005" y="218027"/>
                    </a:cubicBezTo>
                    <a:cubicBezTo>
                      <a:pt x="417005" y="307276"/>
                      <a:pt x="356997" y="386144"/>
                      <a:pt x="270986" y="409766"/>
                    </a:cubicBezTo>
                    <a:close/>
                  </a:path>
                </a:pathLst>
              </a:custGeom>
              <a:solidFill>
                <a:srgbClr val="000000"/>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960F66A5-C402-D791-35EC-2F2CADD5419B}"/>
                  </a:ext>
                </a:extLst>
              </p:cNvPr>
              <p:cNvSpPr/>
              <p:nvPr/>
            </p:nvSpPr>
            <p:spPr>
              <a:xfrm>
                <a:off x="6027610" y="3678078"/>
                <a:ext cx="130111" cy="130111"/>
              </a:xfrm>
              <a:custGeom>
                <a:avLst/>
                <a:gdLst>
                  <a:gd name="connsiteX0" fmla="*/ 65056 w 130111"/>
                  <a:gd name="connsiteY0" fmla="*/ 0 h 130111"/>
                  <a:gd name="connsiteX1" fmla="*/ 0 w 130111"/>
                  <a:gd name="connsiteY1" fmla="*/ 65056 h 130111"/>
                  <a:gd name="connsiteX2" fmla="*/ 65056 w 130111"/>
                  <a:gd name="connsiteY2" fmla="*/ 130111 h 130111"/>
                  <a:gd name="connsiteX3" fmla="*/ 130112 w 130111"/>
                  <a:gd name="connsiteY3" fmla="*/ 65056 h 130111"/>
                  <a:gd name="connsiteX4" fmla="*/ 65056 w 130111"/>
                  <a:gd name="connsiteY4" fmla="*/ 0 h 130111"/>
                  <a:gd name="connsiteX5" fmla="*/ 65056 w 130111"/>
                  <a:gd name="connsiteY5" fmla="*/ 110966 h 130111"/>
                  <a:gd name="connsiteX6" fmla="*/ 19050 w 130111"/>
                  <a:gd name="connsiteY6" fmla="*/ 64960 h 130111"/>
                  <a:gd name="connsiteX7" fmla="*/ 65056 w 130111"/>
                  <a:gd name="connsiteY7" fmla="*/ 18955 h 130111"/>
                  <a:gd name="connsiteX8" fmla="*/ 111062 w 130111"/>
                  <a:gd name="connsiteY8" fmla="*/ 64960 h 130111"/>
                  <a:gd name="connsiteX9" fmla="*/ 65056 w 130111"/>
                  <a:gd name="connsiteY9" fmla="*/ 110966 h 13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11" h="130111">
                    <a:moveTo>
                      <a:pt x="65056" y="0"/>
                    </a:moveTo>
                    <a:cubicBezTo>
                      <a:pt x="29242" y="0"/>
                      <a:pt x="0" y="29146"/>
                      <a:pt x="0" y="65056"/>
                    </a:cubicBezTo>
                    <a:cubicBezTo>
                      <a:pt x="0" y="100965"/>
                      <a:pt x="29147" y="130111"/>
                      <a:pt x="65056" y="130111"/>
                    </a:cubicBezTo>
                    <a:cubicBezTo>
                      <a:pt x="100965" y="130111"/>
                      <a:pt x="130112" y="100965"/>
                      <a:pt x="130112" y="65056"/>
                    </a:cubicBezTo>
                    <a:cubicBezTo>
                      <a:pt x="130112" y="29146"/>
                      <a:pt x="100870" y="0"/>
                      <a:pt x="65056" y="0"/>
                    </a:cubicBezTo>
                    <a:close/>
                    <a:moveTo>
                      <a:pt x="65056" y="110966"/>
                    </a:moveTo>
                    <a:cubicBezTo>
                      <a:pt x="39719" y="110966"/>
                      <a:pt x="19050" y="90392"/>
                      <a:pt x="19050" y="64960"/>
                    </a:cubicBezTo>
                    <a:cubicBezTo>
                      <a:pt x="19050" y="39529"/>
                      <a:pt x="39624" y="18955"/>
                      <a:pt x="65056" y="18955"/>
                    </a:cubicBezTo>
                    <a:cubicBezTo>
                      <a:pt x="90488" y="18955"/>
                      <a:pt x="111062" y="39529"/>
                      <a:pt x="111062" y="64960"/>
                    </a:cubicBezTo>
                    <a:cubicBezTo>
                      <a:pt x="111062" y="90392"/>
                      <a:pt x="90392" y="110966"/>
                      <a:pt x="65056" y="110966"/>
                    </a:cubicBezTo>
                    <a:close/>
                  </a:path>
                </a:pathLst>
              </a:custGeom>
              <a:solidFill>
                <a:srgbClr val="000000"/>
              </a:solidFill>
              <a:ln w="9525" cap="flat">
                <a:noFill/>
                <a:prstDash val="solid"/>
                <a:miter/>
              </a:ln>
            </p:spPr>
            <p:txBody>
              <a:bodyPr rtlCol="0" anchor="ctr"/>
              <a:lstStyle/>
              <a:p>
                <a:endParaRPr lang="en-GB"/>
              </a:p>
            </p:txBody>
          </p:sp>
        </p:grpSp>
      </p:grpSp>
      <p:sp>
        <p:nvSpPr>
          <p:cNvPr id="9" name="Footer Placeholder 3">
            <a:extLst>
              <a:ext uri="{FF2B5EF4-FFF2-40B4-BE49-F238E27FC236}">
                <a16:creationId xmlns:a16="http://schemas.microsoft.com/office/drawing/2014/main" id="{73251482-0C72-BD66-744A-3E4A57E9100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409658260"/>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E219B0-E97C-F420-2AC4-2A516A116EF7}"/>
              </a:ext>
            </a:extLst>
          </p:cNvPr>
          <p:cNvSpPr>
            <a:spLocks noGrp="1"/>
          </p:cNvSpPr>
          <p:nvPr>
            <p:ph idx="1"/>
          </p:nvPr>
        </p:nvSpPr>
        <p:spPr>
          <a:xfrm>
            <a:off x="371473" y="1609953"/>
            <a:ext cx="9501148" cy="4647743"/>
          </a:xfrm>
        </p:spPr>
        <p:txBody>
          <a:bodyPr/>
          <a:lstStyle/>
          <a:p>
            <a:r>
              <a:rPr lang="fr-FR" sz="2600" b="0" kern="100">
                <a:effectLst/>
                <a:latin typeface="Arial" panose="020B0604020202020204" pitchFamily="34" charset="0"/>
                <a:ea typeface="Calibri" panose="020F0502020204030204" pitchFamily="34" charset="0"/>
              </a:rPr>
              <a:t>Alima a une relation avec Joseph depuis près de 5 mois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et elle fait attention de prendre sa pilule contraceptive pour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éviter de tomber enceinte. Bien que Joseph insiste sur le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fait qu’il veut avoir des enfants avec Alima maintenant, elle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a été très claire et lui a dit qu’elle n’était pas prête à devenir mère. </a:t>
            </a:r>
          </a:p>
          <a:p>
            <a:r>
              <a:rPr lang="fr-FR" sz="2600" b="0" kern="100">
                <a:effectLst/>
                <a:latin typeface="Arial" panose="020B0604020202020204" pitchFamily="34" charset="0"/>
                <a:ea typeface="Calibri" panose="020F0502020204030204" pitchFamily="34" charset="0"/>
              </a:rPr>
              <a:t>Dernièrement, Joseph a fait pression sur elle et il a dénoncé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le fait qu’elle prenne la pilule contraceptive dans un premier temps et qu’elle ait insisté pour qu’il utilise des préservatifs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lors des rapports sexuels. </a:t>
            </a:r>
          </a:p>
        </p:txBody>
      </p:sp>
      <p:sp>
        <p:nvSpPr>
          <p:cNvPr id="5" name="Title 1">
            <a:extLst>
              <a:ext uri="{FF2B5EF4-FFF2-40B4-BE49-F238E27FC236}">
                <a16:creationId xmlns:a16="http://schemas.microsoft.com/office/drawing/2014/main" id="{836FA76C-8C54-49D2-B146-C04674C9DCCD}"/>
              </a:ext>
            </a:extLst>
          </p:cNvPr>
          <p:cNvSpPr>
            <a:spLocks noGrp="1"/>
          </p:cNvSpPr>
          <p:nvPr>
            <p:ph type="title"/>
          </p:nvPr>
        </p:nvSpPr>
        <p:spPr>
          <a:xfrm>
            <a:off x="371475" y="413331"/>
            <a:ext cx="11449050" cy="594245"/>
          </a:xfrm>
        </p:spPr>
        <p:txBody>
          <a:bodyPr/>
          <a:lstStyle/>
          <a:p>
            <a:r>
              <a:rPr lang="en-GB" err="1"/>
              <a:t>Scénario</a:t>
            </a:r>
            <a:r>
              <a:rPr lang="en-GB"/>
              <a:t> 1 : </a:t>
            </a:r>
            <a:r>
              <a:rPr lang="en-GB" err="1"/>
              <a:t>L’histoire</a:t>
            </a:r>
            <a:r>
              <a:rPr lang="en-GB"/>
              <a:t> </a:t>
            </a:r>
            <a:r>
              <a:rPr lang="en-GB" err="1"/>
              <a:t>d’Alima</a:t>
            </a:r>
            <a:endParaRPr lang="en-GB"/>
          </a:p>
        </p:txBody>
      </p:sp>
      <p:sp>
        <p:nvSpPr>
          <p:cNvPr id="2" name="Footer Placeholder 3">
            <a:extLst>
              <a:ext uri="{FF2B5EF4-FFF2-40B4-BE49-F238E27FC236}">
                <a16:creationId xmlns:a16="http://schemas.microsoft.com/office/drawing/2014/main" id="{12D66ECB-390F-4228-C7B5-259961D8ED55}"/>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71334507"/>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E219B0-E97C-F420-2AC4-2A516A116EF7}"/>
              </a:ext>
            </a:extLst>
          </p:cNvPr>
          <p:cNvSpPr>
            <a:spLocks noGrp="1"/>
          </p:cNvSpPr>
          <p:nvPr>
            <p:ph idx="1"/>
          </p:nvPr>
        </p:nvSpPr>
        <p:spPr>
          <a:xfrm>
            <a:off x="371473" y="1628775"/>
            <a:ext cx="9474491" cy="4647743"/>
          </a:xfrm>
        </p:spPr>
        <p:txBody>
          <a:bodyPr/>
          <a:lstStyle/>
          <a:p>
            <a:r>
              <a:rPr lang="fr-FR" sz="2600" b="0" kern="100">
                <a:effectLst/>
                <a:latin typeface="Arial" panose="020B0604020202020204" pitchFamily="34" charset="0"/>
                <a:ea typeface="Calibri" panose="020F0502020204030204" pitchFamily="34" charset="0"/>
              </a:rPr>
              <a:t>Un jour, alors qu’elle cherchait ses pilules contraceptives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qu’elle pensait avoir égarées, elle décide de fouiller dans le</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sac de Joseph et les y trouve avec plusieurs préservatifs inutilisés. Elle se rend compte que ses pilules ont été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trafiquées et après avoir inspecté les préservatifs, elle </a:t>
            </a:r>
            <a:br>
              <a:rPr lang="fr-FR" sz="2600" b="0" kern="100">
                <a:effectLst/>
                <a:latin typeface="Arial" panose="020B0604020202020204" pitchFamily="34" charset="0"/>
                <a:ea typeface="Calibri" panose="020F0502020204030204" pitchFamily="34" charset="0"/>
              </a:rPr>
            </a:br>
            <a:r>
              <a:rPr lang="fr-FR" sz="2600" b="0" kern="100">
                <a:effectLst/>
                <a:latin typeface="Arial" panose="020B0604020202020204" pitchFamily="34" charset="0"/>
                <a:ea typeface="Calibri" panose="020F0502020204030204" pitchFamily="34" charset="0"/>
              </a:rPr>
              <a:t>remarque qu’ils avaient tous été percés.</a:t>
            </a:r>
            <a:endParaRPr lang="en-GB" sz="2600"/>
          </a:p>
        </p:txBody>
      </p:sp>
      <p:sp>
        <p:nvSpPr>
          <p:cNvPr id="5" name="Title 1">
            <a:extLst>
              <a:ext uri="{FF2B5EF4-FFF2-40B4-BE49-F238E27FC236}">
                <a16:creationId xmlns:a16="http://schemas.microsoft.com/office/drawing/2014/main" id="{836FA76C-8C54-49D2-B146-C04674C9DCCD}"/>
              </a:ext>
            </a:extLst>
          </p:cNvPr>
          <p:cNvSpPr>
            <a:spLocks noGrp="1"/>
          </p:cNvSpPr>
          <p:nvPr>
            <p:ph type="title"/>
          </p:nvPr>
        </p:nvSpPr>
        <p:spPr>
          <a:xfrm>
            <a:off x="371475" y="413331"/>
            <a:ext cx="11449050" cy="594245"/>
          </a:xfrm>
        </p:spPr>
        <p:txBody>
          <a:bodyPr/>
          <a:lstStyle/>
          <a:p>
            <a:r>
              <a:rPr lang="en-GB" err="1"/>
              <a:t>Scénario</a:t>
            </a:r>
            <a:r>
              <a:rPr lang="en-GB"/>
              <a:t> 1 : </a:t>
            </a:r>
            <a:r>
              <a:rPr lang="en-GB" err="1"/>
              <a:t>L’histoire</a:t>
            </a:r>
            <a:r>
              <a:rPr lang="en-GB"/>
              <a:t> </a:t>
            </a:r>
            <a:r>
              <a:rPr lang="en-GB" err="1"/>
              <a:t>d’Alima</a:t>
            </a:r>
            <a:endParaRPr lang="en-GB"/>
          </a:p>
        </p:txBody>
      </p:sp>
      <p:sp>
        <p:nvSpPr>
          <p:cNvPr id="2" name="Footer Placeholder 3">
            <a:extLst>
              <a:ext uri="{FF2B5EF4-FFF2-40B4-BE49-F238E27FC236}">
                <a16:creationId xmlns:a16="http://schemas.microsoft.com/office/drawing/2014/main" id="{12D66ECB-390F-4228-C7B5-259961D8ED55}"/>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46670706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p:txBody>
          <a:bodyPr/>
          <a:lstStyle/>
          <a:p>
            <a:r>
              <a:rPr lang="en-GB" err="1"/>
              <a:t>L'histoire</a:t>
            </a:r>
            <a:r>
              <a:rPr lang="en-GB"/>
              <a:t> </a:t>
            </a:r>
            <a:r>
              <a:rPr lang="en-GB" err="1"/>
              <a:t>d'Alima</a:t>
            </a:r>
            <a:r>
              <a:rPr lang="en-GB"/>
              <a:t> :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71475" y="1648112"/>
            <a:ext cx="9766440" cy="4356097"/>
          </a:xfrm>
        </p:spPr>
        <p:txBody>
          <a:bodyPr/>
          <a:lstStyle/>
          <a:p>
            <a:r>
              <a:rPr lang="fr-FR" b="0"/>
              <a:t>Cela peut-il être considéré comme une (ou plusieurs) forme(s) d'abus ? Si oui, laquelle (lesquelles) ?</a:t>
            </a:r>
            <a:endParaRPr lang="en-GB" b="0"/>
          </a:p>
        </p:txBody>
      </p:sp>
      <p:sp>
        <p:nvSpPr>
          <p:cNvPr id="5" name="TextBox 4" descr="Oui, cela constitue une coercition ou une violence reproductive/obstétricale. &#10;&#10;">
            <a:extLst>
              <a:ext uri="{FF2B5EF4-FFF2-40B4-BE49-F238E27FC236}">
                <a16:creationId xmlns:a16="http://schemas.microsoft.com/office/drawing/2014/main" id="{172514A3-7103-555A-1B48-440E8147CC46}"/>
              </a:ext>
            </a:extLst>
          </p:cNvPr>
          <p:cNvSpPr txBox="1"/>
          <p:nvPr/>
        </p:nvSpPr>
        <p:spPr>
          <a:xfrm>
            <a:off x="6420525" y="2708875"/>
            <a:ext cx="5400000" cy="3235136"/>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fr-FR" sz="3200" b="1">
                <a:solidFill>
                  <a:schemeClr val="bg1"/>
                </a:solidFill>
              </a:rPr>
              <a:t>Oui, cela constitue </a:t>
            </a:r>
            <a:br>
              <a:rPr lang="fr-FR" sz="3200" b="1">
                <a:solidFill>
                  <a:schemeClr val="bg1"/>
                </a:solidFill>
              </a:rPr>
            </a:br>
            <a:r>
              <a:rPr lang="fr-FR" sz="3200" b="1">
                <a:solidFill>
                  <a:schemeClr val="bg1"/>
                </a:solidFill>
              </a:rPr>
              <a:t>une coercition ou </a:t>
            </a:r>
            <a:br>
              <a:rPr lang="fr-FR" sz="3200" b="1">
                <a:solidFill>
                  <a:schemeClr val="bg1"/>
                </a:solidFill>
              </a:rPr>
            </a:br>
            <a:r>
              <a:rPr lang="fr-FR" sz="3200" b="1">
                <a:solidFill>
                  <a:schemeClr val="bg1"/>
                </a:solidFill>
              </a:rPr>
              <a:t>une violence reproductive/obstétricale.</a:t>
            </a:r>
          </a:p>
          <a:p>
            <a:pPr>
              <a:lnSpc>
                <a:spcPct val="110000"/>
              </a:lnSpc>
              <a:spcBef>
                <a:spcPts val="600"/>
              </a:spcBef>
              <a:spcAft>
                <a:spcPts val="1000"/>
              </a:spcAft>
            </a:pPr>
            <a:r>
              <a:rPr lang="fr-FR" sz="3200" b="1">
                <a:solidFill>
                  <a:schemeClr val="bg1"/>
                </a:solidFill>
              </a:rPr>
              <a:t> </a:t>
            </a:r>
            <a:endParaRPr lang="en-GB" sz="3200" b="1">
              <a:solidFill>
                <a:schemeClr val="bg1"/>
              </a:solidFill>
            </a:endParaRPr>
          </a:p>
        </p:txBody>
      </p:sp>
      <p:pic>
        <p:nvPicPr>
          <p:cNvPr id="6" name="Picture 5" descr="Alima regarde ses pilules avec stupeur lorsqu'elle s'aperçoit qu'elles ont été trafiquées. En arrière-plan, on voit son sac ouvert et deux préservatifs troués posés sur une table à côté du sac.">
            <a:extLst>
              <a:ext uri="{FF2B5EF4-FFF2-40B4-BE49-F238E27FC236}">
                <a16:creationId xmlns:a16="http://schemas.microsoft.com/office/drawing/2014/main" id="{1AFBD6EF-E94F-C302-BB57-FFCE064D61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71475" y="2699397"/>
            <a:ext cx="5724525" cy="3285478"/>
          </a:xfrm>
          <a:prstGeom prst="rect">
            <a:avLst/>
          </a:prstGeom>
          <a:noFill/>
          <a:ln>
            <a:noFill/>
          </a:ln>
        </p:spPr>
      </p:pic>
      <p:sp>
        <p:nvSpPr>
          <p:cNvPr id="8" name="Footer Placeholder 3">
            <a:extLst>
              <a:ext uri="{FF2B5EF4-FFF2-40B4-BE49-F238E27FC236}">
                <a16:creationId xmlns:a16="http://schemas.microsoft.com/office/drawing/2014/main" id="{216507B1-42AB-FEE7-BA2C-8CE646E6F4EF}"/>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63491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en-GB" err="1"/>
              <a:t>Approche</a:t>
            </a:r>
            <a:r>
              <a:rPr lang="en-GB"/>
              <a:t> </a:t>
            </a:r>
            <a:r>
              <a:rPr lang="en-GB" err="1"/>
              <a:t>sociale</a:t>
            </a:r>
            <a:r>
              <a:rPr lang="en-GB"/>
              <a:t> du handicap</a:t>
            </a:r>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5675909" y="1412875"/>
            <a:ext cx="6200560" cy="4597750"/>
          </a:xfrm>
        </p:spPr>
        <p:txBody>
          <a:bodyPr/>
          <a:lstStyle/>
          <a:p>
            <a:pPr lvl="3"/>
            <a:r>
              <a:rPr lang="fr-FR" sz="2400"/>
              <a:t>Se concentre sur les </a:t>
            </a:r>
            <a:r>
              <a:rPr lang="fr-FR" sz="2400" b="1">
                <a:solidFill>
                  <a:schemeClr val="tx2"/>
                </a:solidFill>
              </a:rPr>
              <a:t>obstacles sociaux </a:t>
            </a:r>
            <a:br>
              <a:rPr lang="fr-FR" sz="2400" b="1">
                <a:solidFill>
                  <a:schemeClr val="tx2"/>
                </a:solidFill>
              </a:rPr>
            </a:br>
            <a:r>
              <a:rPr lang="fr-FR" sz="2400"/>
              <a:t>qui causent le handicap et excluent les populations</a:t>
            </a:r>
            <a:r>
              <a:rPr lang="en-GB" sz="2400"/>
              <a:t>. </a:t>
            </a:r>
            <a:r>
              <a:rPr lang="fr-FR" sz="2400"/>
              <a:t>Cette approche cible par conséquent l’élimination des obstacles au lieu de chercher à « réparer » la personne</a:t>
            </a:r>
            <a:r>
              <a:rPr lang="en-GB" sz="2400"/>
              <a:t>. </a:t>
            </a:r>
          </a:p>
          <a:p>
            <a:pPr lvl="3"/>
            <a:r>
              <a:rPr lang="en-GB" sz="2400"/>
              <a:t>Les obstacles </a:t>
            </a:r>
            <a:r>
              <a:rPr lang="en-GB" sz="2400" err="1"/>
              <a:t>incluent</a:t>
            </a:r>
            <a:r>
              <a:rPr lang="en-GB" sz="2400"/>
              <a:t>:</a:t>
            </a:r>
          </a:p>
          <a:p>
            <a:pPr lvl="4"/>
            <a:r>
              <a:rPr lang="fr-FR" sz="2400"/>
              <a:t>Leurs droits ne sont pas reconnus de la même façon que ceux des personnes qui ne sont pas en situation de handicap.</a:t>
            </a:r>
          </a:p>
        </p:txBody>
      </p:sp>
      <p:graphicFrame>
        <p:nvGraphicFramePr>
          <p:cNvPr id="8" name="Diagram 7" descr="A chart representing the medical model of disability. ">
            <a:extLst>
              <a:ext uri="{FF2B5EF4-FFF2-40B4-BE49-F238E27FC236}">
                <a16:creationId xmlns:a16="http://schemas.microsoft.com/office/drawing/2014/main" id="{386B43B5-9E06-D404-3C44-F752D27BFBCD}"/>
              </a:ext>
            </a:extLst>
          </p:cNvPr>
          <p:cNvGraphicFramePr/>
          <p:nvPr/>
        </p:nvGraphicFramePr>
        <p:xfrm>
          <a:off x="6652687" y="7269531"/>
          <a:ext cx="5539313" cy="4353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Une femme en fauteuil roulant devant un centre de soins. À côté des marches de la clinique, il y a une rampe qu'elle peut utiliser pour accéder à la clinique.">
            <a:extLst>
              <a:ext uri="{FF2B5EF4-FFF2-40B4-BE49-F238E27FC236}">
                <a16:creationId xmlns:a16="http://schemas.microsoft.com/office/drawing/2014/main" id="{1E7E2378-D70E-F36A-2180-6370B3A7865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1105"/>
          <a:stretch/>
        </p:blipFill>
        <p:spPr bwMode="auto">
          <a:xfrm>
            <a:off x="371473" y="1388453"/>
            <a:ext cx="5147615" cy="4081094"/>
          </a:xfrm>
          <a:prstGeom prst="rect">
            <a:avLst/>
          </a:prstGeom>
          <a:noFill/>
          <a:ln>
            <a:noFill/>
          </a:ln>
        </p:spPr>
      </p:pic>
      <p:sp>
        <p:nvSpPr>
          <p:cNvPr id="6" name="Footer Placeholder 4">
            <a:extLst>
              <a:ext uri="{FF2B5EF4-FFF2-40B4-BE49-F238E27FC236}">
                <a16:creationId xmlns:a16="http://schemas.microsoft.com/office/drawing/2014/main" id="{982B3D7A-54CD-B6E8-707A-831ED027E781}"/>
              </a:ext>
            </a:extLst>
          </p:cNvPr>
          <p:cNvSpPr>
            <a:spLocks noGrp="1"/>
          </p:cNvSpPr>
          <p:nvPr>
            <p:ph type="ftr" sz="quarter" idx="11"/>
          </p:nvPr>
        </p:nvSpPr>
        <p:spPr>
          <a:xfrm>
            <a:off x="371473" y="6276974"/>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47551079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E219B0-E97C-F420-2AC4-2A516A116EF7}"/>
              </a:ext>
            </a:extLst>
          </p:cNvPr>
          <p:cNvSpPr>
            <a:spLocks noGrp="1"/>
          </p:cNvSpPr>
          <p:nvPr>
            <p:ph idx="1"/>
          </p:nvPr>
        </p:nvSpPr>
        <p:spPr>
          <a:xfrm>
            <a:off x="371473" y="1408664"/>
            <a:ext cx="9464202" cy="4356097"/>
          </a:xfrm>
        </p:spPr>
        <p:txBody>
          <a:bodyPr/>
          <a:lstStyle/>
          <a:p>
            <a:r>
              <a:rPr lang="fr-FR" sz="2400" b="0" kern="100">
                <a:effectLst/>
                <a:latin typeface="Arial" panose="020B0604020202020204" pitchFamily="34" charset="0"/>
                <a:ea typeface="Calibri" panose="020F0502020204030204" pitchFamily="34" charset="0"/>
              </a:rPr>
              <a:t>Gloria est mariée depuis 10 ans et elle essaie toujours de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faire de son mieux pour être la meilleure épouse pour son mari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pour qu’il ne soit pas fâché contre elle. Son mari l’humilie souvent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à cause de son handicap physique et lui dit qu’elle ne lui sert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à rien, ce qui la rend vraiment triste. </a:t>
            </a:r>
          </a:p>
          <a:p>
            <a:r>
              <a:rPr lang="fr-FR" sz="2400" b="0" kern="100">
                <a:effectLst/>
                <a:latin typeface="Arial" panose="020B0604020202020204" pitchFamily="34" charset="0"/>
                <a:ea typeface="Calibri" panose="020F0502020204030204" pitchFamily="34" charset="0"/>
              </a:rPr>
              <a:t>Quand son mari commence à boire (ce qui est très fréquent),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il se met très vite en colère et la frappe à plusieurs reprises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jusqu’à ce qu’elle perde connaissance. Il lui dit souvent qu’elle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ne sera jamais capable de trouver quelqu’un d’autre qui aura suffisamment pitié d’elle pour l’épouser, donc il vaut mieux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qu’elle reste avec lui.</a:t>
            </a:r>
            <a:endParaRPr lang="en-GB" sz="2400" b="0" kern="100">
              <a:effectLst/>
              <a:latin typeface="Arial" panose="020B0604020202020204" pitchFamily="34" charset="0"/>
              <a:ea typeface="Calibri" panose="020F0502020204030204" pitchFamily="34" charset="0"/>
            </a:endParaRPr>
          </a:p>
        </p:txBody>
      </p:sp>
      <p:sp>
        <p:nvSpPr>
          <p:cNvPr id="5" name="Title 1">
            <a:extLst>
              <a:ext uri="{FF2B5EF4-FFF2-40B4-BE49-F238E27FC236}">
                <a16:creationId xmlns:a16="http://schemas.microsoft.com/office/drawing/2014/main" id="{836FA76C-8C54-49D2-B146-C04674C9DCCD}"/>
              </a:ext>
            </a:extLst>
          </p:cNvPr>
          <p:cNvSpPr>
            <a:spLocks noGrp="1"/>
          </p:cNvSpPr>
          <p:nvPr>
            <p:ph type="title"/>
          </p:nvPr>
        </p:nvSpPr>
        <p:spPr>
          <a:xfrm>
            <a:off x="371475" y="413331"/>
            <a:ext cx="11449050" cy="594245"/>
          </a:xfrm>
        </p:spPr>
        <p:txBody>
          <a:bodyPr/>
          <a:lstStyle/>
          <a:p>
            <a:r>
              <a:rPr lang="fr-FR"/>
              <a:t>Scénario 2:  L’histoire de Gloria</a:t>
            </a:r>
            <a:endParaRPr lang="en-GB"/>
          </a:p>
        </p:txBody>
      </p:sp>
      <p:sp>
        <p:nvSpPr>
          <p:cNvPr id="2" name="Footer Placeholder 3">
            <a:extLst>
              <a:ext uri="{FF2B5EF4-FFF2-40B4-BE49-F238E27FC236}">
                <a16:creationId xmlns:a16="http://schemas.microsoft.com/office/drawing/2014/main" id="{1A8FC029-6490-834A-B621-76DAAB9A4ED8}"/>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123247493"/>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p:txBody>
          <a:bodyPr/>
          <a:lstStyle/>
          <a:p>
            <a:r>
              <a:rPr lang="en-GB" err="1"/>
              <a:t>L'histoire</a:t>
            </a:r>
            <a:r>
              <a:rPr lang="en-GB"/>
              <a:t> de Gloria :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84629" y="1015994"/>
            <a:ext cx="9766440" cy="4356097"/>
          </a:xfrm>
        </p:spPr>
        <p:txBody>
          <a:bodyPr/>
          <a:lstStyle/>
          <a:p>
            <a:r>
              <a:rPr lang="fr-FR" b="0"/>
              <a:t>Cela pourrait-il constituer une (ou plusieurs forme(s) de violence ? Si oui, lesquelles?</a:t>
            </a:r>
            <a:endParaRPr lang="en-GB" b="0"/>
          </a:p>
        </p:txBody>
      </p:sp>
      <p:sp>
        <p:nvSpPr>
          <p:cNvPr id="5" name="TextBox 4" descr="Oui&#10;Maltraitance émotionnelle ET violence physique&#10;&#10;">
            <a:extLst>
              <a:ext uri="{FF2B5EF4-FFF2-40B4-BE49-F238E27FC236}">
                <a16:creationId xmlns:a16="http://schemas.microsoft.com/office/drawing/2014/main" id="{172514A3-7103-555A-1B48-440E8147CC46}"/>
              </a:ext>
            </a:extLst>
          </p:cNvPr>
          <p:cNvSpPr txBox="1">
            <a:spLocks/>
          </p:cNvSpPr>
          <p:nvPr/>
        </p:nvSpPr>
        <p:spPr>
          <a:xfrm>
            <a:off x="4082473" y="2064026"/>
            <a:ext cx="7724898" cy="3645504"/>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fr-FR" sz="3200" b="1">
                <a:solidFill>
                  <a:schemeClr val="bg1"/>
                </a:solidFill>
              </a:rPr>
              <a:t>Oui. Maltraitance émotionnelle ET violence physique</a:t>
            </a:r>
          </a:p>
          <a:p>
            <a:pPr>
              <a:lnSpc>
                <a:spcPct val="110000"/>
              </a:lnSpc>
              <a:spcBef>
                <a:spcPts val="600"/>
              </a:spcBef>
              <a:spcAft>
                <a:spcPts val="1000"/>
              </a:spcAft>
            </a:pPr>
            <a:endParaRPr lang="fr-FR" sz="3200" b="1">
              <a:solidFill>
                <a:schemeClr val="bg1"/>
              </a:solidFill>
            </a:endParaRPr>
          </a:p>
          <a:p>
            <a:pPr>
              <a:lnSpc>
                <a:spcPct val="110000"/>
              </a:lnSpc>
              <a:spcBef>
                <a:spcPts val="600"/>
              </a:spcBef>
              <a:spcAft>
                <a:spcPts val="1000"/>
              </a:spcAft>
            </a:pPr>
            <a:endParaRPr lang="fr-FR" sz="3200" b="1">
              <a:solidFill>
                <a:schemeClr val="bg1"/>
              </a:solidFill>
            </a:endParaRPr>
          </a:p>
          <a:p>
            <a:pPr>
              <a:lnSpc>
                <a:spcPct val="110000"/>
              </a:lnSpc>
              <a:spcBef>
                <a:spcPts val="600"/>
              </a:spcBef>
              <a:spcAft>
                <a:spcPts val="1000"/>
              </a:spcAft>
            </a:pPr>
            <a:endParaRPr lang="fr-FR" sz="3200" b="1">
              <a:solidFill>
                <a:schemeClr val="bg1"/>
              </a:solidFill>
            </a:endParaRPr>
          </a:p>
        </p:txBody>
      </p:sp>
      <p:pic>
        <p:nvPicPr>
          <p:cNvPr id="7" name="Picture 6" descr="Une femme avec des béquilles, l'air contrarié, et un homme qui lui crie dessus en pointant a ses béquilles.">
            <a:extLst>
              <a:ext uri="{FF2B5EF4-FFF2-40B4-BE49-F238E27FC236}">
                <a16:creationId xmlns:a16="http://schemas.microsoft.com/office/drawing/2014/main" id="{EE3BEBFA-E81D-9045-7278-8F1DAFC9EC8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1475" y="2052768"/>
            <a:ext cx="3507798" cy="3966890"/>
          </a:xfrm>
          <a:prstGeom prst="rect">
            <a:avLst/>
          </a:prstGeom>
          <a:noFill/>
          <a:ln>
            <a:noFill/>
          </a:ln>
        </p:spPr>
      </p:pic>
      <p:sp>
        <p:nvSpPr>
          <p:cNvPr id="8" name="Footer Placeholder 3">
            <a:extLst>
              <a:ext uri="{FF2B5EF4-FFF2-40B4-BE49-F238E27FC236}">
                <a16:creationId xmlns:a16="http://schemas.microsoft.com/office/drawing/2014/main" id="{4457AE1A-2C12-0D74-6D46-0DF19537AC55}"/>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75525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E633-B27D-4A66-1A7C-39876596A69F}"/>
              </a:ext>
            </a:extLst>
          </p:cNvPr>
          <p:cNvSpPr>
            <a:spLocks noGrp="1"/>
          </p:cNvSpPr>
          <p:nvPr>
            <p:ph type="title"/>
          </p:nvPr>
        </p:nvSpPr>
        <p:spPr/>
        <p:txBody>
          <a:bodyPr/>
          <a:lstStyle/>
          <a:p>
            <a:r>
              <a:rPr lang="fr-FR"/>
              <a:t>Scénario 3:  L’histoire de David</a:t>
            </a:r>
            <a:r>
              <a:rPr lang="en-GB"/>
              <a:t>	</a:t>
            </a:r>
          </a:p>
        </p:txBody>
      </p:sp>
      <p:sp>
        <p:nvSpPr>
          <p:cNvPr id="3" name="Content Placeholder 2">
            <a:extLst>
              <a:ext uri="{FF2B5EF4-FFF2-40B4-BE49-F238E27FC236}">
                <a16:creationId xmlns:a16="http://schemas.microsoft.com/office/drawing/2014/main" id="{AE636D36-DA89-ED46-9E90-AB3C534099F0}"/>
              </a:ext>
            </a:extLst>
          </p:cNvPr>
          <p:cNvSpPr>
            <a:spLocks noGrp="1"/>
          </p:cNvSpPr>
          <p:nvPr>
            <p:ph idx="1"/>
          </p:nvPr>
        </p:nvSpPr>
        <p:spPr>
          <a:xfrm>
            <a:off x="371473" y="1628775"/>
            <a:ext cx="9511434" cy="4356097"/>
          </a:xfrm>
        </p:spPr>
        <p:txBody>
          <a:bodyPr/>
          <a:lstStyle/>
          <a:p>
            <a:pPr>
              <a:lnSpc>
                <a:spcPct val="107000"/>
              </a:lnSpc>
              <a:spcAft>
                <a:spcPts val="800"/>
              </a:spcAft>
            </a:pPr>
            <a:r>
              <a:rPr lang="fr-FR" sz="2400" b="0" kern="100">
                <a:effectLst/>
                <a:latin typeface="Arial" panose="020B0604020202020204" pitchFamily="34" charset="0"/>
                <a:ea typeface="Calibri" panose="020F0502020204030204" pitchFamily="34" charset="0"/>
              </a:rPr>
              <a:t>David vient de commencer à fréquenter une jolie jeune fille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de son village. Sa mère croit qu’une personne qui a un handicap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visuel comme lui ne devrait jamais avoir de relation et qu’il serait immoral qu’elle le laisse faire. </a:t>
            </a:r>
          </a:p>
          <a:p>
            <a:pPr>
              <a:lnSpc>
                <a:spcPct val="107000"/>
              </a:lnSpc>
              <a:spcAft>
                <a:spcPts val="800"/>
              </a:spcAft>
            </a:pPr>
            <a:r>
              <a:rPr lang="fr-FR" sz="2400" b="0" kern="100">
                <a:effectLst/>
                <a:latin typeface="Arial" panose="020B0604020202020204" pitchFamily="34" charset="0"/>
                <a:ea typeface="Calibri" panose="020F0502020204030204" pitchFamily="34" charset="0"/>
              </a:rPr>
              <a:t>Depuis une semaine, la mère de David lui cache sa canne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blanche pour l’empêcher de sortir de la maison.</a:t>
            </a:r>
            <a:endParaRPr lang="en-GB" sz="4400"/>
          </a:p>
        </p:txBody>
      </p:sp>
      <p:sp>
        <p:nvSpPr>
          <p:cNvPr id="5" name="Footer Placeholder 3">
            <a:extLst>
              <a:ext uri="{FF2B5EF4-FFF2-40B4-BE49-F238E27FC236}">
                <a16:creationId xmlns:a16="http://schemas.microsoft.com/office/drawing/2014/main" id="{579A90BE-55D0-6101-B2A8-DDD76FECEA40}"/>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33063206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p:txBody>
          <a:bodyPr/>
          <a:lstStyle/>
          <a:p>
            <a:r>
              <a:rPr lang="en-GB" err="1"/>
              <a:t>L'histoire</a:t>
            </a:r>
            <a:r>
              <a:rPr lang="en-GB"/>
              <a:t> de David :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93564" y="972993"/>
            <a:ext cx="9766440" cy="4356097"/>
          </a:xfrm>
        </p:spPr>
        <p:txBody>
          <a:bodyPr/>
          <a:lstStyle/>
          <a:p>
            <a:r>
              <a:rPr lang="fr-FR" b="0"/>
              <a:t>Cela pourrait-il constituer une (ou plusieurs forme(s) de violence ? Si oui, lesquelles?</a:t>
            </a:r>
            <a:endParaRPr lang="en-GB" b="0"/>
          </a:p>
        </p:txBody>
      </p:sp>
      <p:sp>
        <p:nvSpPr>
          <p:cNvPr id="5" name="TextBox 4" descr="Oui&#10;Maltraitance liée à un handicap spécifique&#10;&#10;">
            <a:extLst>
              <a:ext uri="{FF2B5EF4-FFF2-40B4-BE49-F238E27FC236}">
                <a16:creationId xmlns:a16="http://schemas.microsoft.com/office/drawing/2014/main" id="{172514A3-7103-555A-1B48-440E8147CC46}"/>
              </a:ext>
            </a:extLst>
          </p:cNvPr>
          <p:cNvSpPr txBox="1">
            <a:spLocks/>
          </p:cNvSpPr>
          <p:nvPr/>
        </p:nvSpPr>
        <p:spPr>
          <a:xfrm>
            <a:off x="349386" y="2086730"/>
            <a:ext cx="11449050" cy="3850689"/>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fr-FR" sz="3200" b="1">
                <a:solidFill>
                  <a:schemeClr val="bg1"/>
                </a:solidFill>
              </a:rPr>
              <a:t>Oui. Maltraitance liée à un handicap spécifique</a:t>
            </a:r>
          </a:p>
          <a:p>
            <a:pPr>
              <a:lnSpc>
                <a:spcPct val="110000"/>
              </a:lnSpc>
              <a:spcBef>
                <a:spcPts val="600"/>
              </a:spcBef>
              <a:spcAft>
                <a:spcPts val="1000"/>
              </a:spcAft>
            </a:pPr>
            <a:endParaRPr lang="fr-FR" sz="3200" b="1">
              <a:solidFill>
                <a:schemeClr val="bg1"/>
              </a:solidFill>
            </a:endParaRPr>
          </a:p>
          <a:p>
            <a:pPr>
              <a:lnSpc>
                <a:spcPct val="110000"/>
              </a:lnSpc>
              <a:spcBef>
                <a:spcPts val="600"/>
              </a:spcBef>
              <a:spcAft>
                <a:spcPts val="1000"/>
              </a:spcAft>
            </a:pPr>
            <a:endParaRPr lang="fr-FR"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p:txBody>
      </p:sp>
      <p:sp>
        <p:nvSpPr>
          <p:cNvPr id="6" name="Footer Placeholder 3">
            <a:extLst>
              <a:ext uri="{FF2B5EF4-FFF2-40B4-BE49-F238E27FC236}">
                <a16:creationId xmlns:a16="http://schemas.microsoft.com/office/drawing/2014/main" id="{6DCD8EE2-8DAA-6BF1-C04A-794582281629}"/>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10118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E633-B27D-4A66-1A7C-39876596A69F}"/>
              </a:ext>
            </a:extLst>
          </p:cNvPr>
          <p:cNvSpPr>
            <a:spLocks noGrp="1"/>
          </p:cNvSpPr>
          <p:nvPr>
            <p:ph type="title"/>
          </p:nvPr>
        </p:nvSpPr>
        <p:spPr/>
        <p:txBody>
          <a:bodyPr/>
          <a:lstStyle/>
          <a:p>
            <a:r>
              <a:rPr lang="en-GB" err="1"/>
              <a:t>Scénario</a:t>
            </a:r>
            <a:r>
              <a:rPr lang="en-GB"/>
              <a:t> 4:  </a:t>
            </a:r>
            <a:r>
              <a:rPr lang="en-GB" err="1"/>
              <a:t>L’histoire</a:t>
            </a:r>
            <a:r>
              <a:rPr lang="en-GB"/>
              <a:t> </a:t>
            </a:r>
            <a:r>
              <a:rPr lang="en-GB" err="1"/>
              <a:t>d’Ayra</a:t>
            </a:r>
            <a:r>
              <a:rPr lang="en-GB"/>
              <a:t>	</a:t>
            </a:r>
          </a:p>
        </p:txBody>
      </p:sp>
      <p:sp>
        <p:nvSpPr>
          <p:cNvPr id="3" name="Content Placeholder 2">
            <a:extLst>
              <a:ext uri="{FF2B5EF4-FFF2-40B4-BE49-F238E27FC236}">
                <a16:creationId xmlns:a16="http://schemas.microsoft.com/office/drawing/2014/main" id="{AE636D36-DA89-ED46-9E90-AB3C534099F0}"/>
              </a:ext>
            </a:extLst>
          </p:cNvPr>
          <p:cNvSpPr>
            <a:spLocks noGrp="1"/>
          </p:cNvSpPr>
          <p:nvPr>
            <p:ph idx="1"/>
          </p:nvPr>
        </p:nvSpPr>
        <p:spPr>
          <a:xfrm>
            <a:off x="371475" y="1628778"/>
            <a:ext cx="8800234" cy="4356097"/>
          </a:xfrm>
        </p:spPr>
        <p:txBody>
          <a:bodyPr/>
          <a:lstStyle/>
          <a:p>
            <a:pPr>
              <a:lnSpc>
                <a:spcPct val="107000"/>
              </a:lnSpc>
              <a:spcAft>
                <a:spcPts val="800"/>
              </a:spcAft>
            </a:pPr>
            <a:r>
              <a:rPr lang="fr-FR" sz="2400" b="0" kern="100" err="1">
                <a:effectLst/>
                <a:latin typeface="Arial" panose="020B0604020202020204" pitchFamily="34" charset="0"/>
                <a:ea typeface="Calibri" panose="020F0502020204030204" pitchFamily="34" charset="0"/>
              </a:rPr>
              <a:t>Ayra</a:t>
            </a:r>
            <a:r>
              <a:rPr lang="fr-FR" sz="2400" b="0" kern="100">
                <a:effectLst/>
                <a:latin typeface="Arial" panose="020B0604020202020204" pitchFamily="34" charset="0"/>
                <a:ea typeface="Calibri" panose="020F0502020204030204" pitchFamily="34" charset="0"/>
              </a:rPr>
              <a:t> a un handicap psychosocial et elle est enfermée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dans sa chambre depuis son enfance. Cela fait deux mois qu’elle a des pertes de sang au niveau de son téton droit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et elle s’est rendu compte qu’elle avait une grosse masse aux seins et sous ses aisselles. </a:t>
            </a:r>
          </a:p>
          <a:p>
            <a:pPr>
              <a:lnSpc>
                <a:spcPct val="107000"/>
              </a:lnSpc>
              <a:spcAft>
                <a:spcPts val="800"/>
              </a:spcAft>
            </a:pPr>
            <a:r>
              <a:rPr lang="fr-FR" sz="2400" b="0" kern="100">
                <a:effectLst/>
                <a:latin typeface="Arial" panose="020B0604020202020204" pitchFamily="34" charset="0"/>
                <a:ea typeface="Calibri" panose="020F0502020204030204" pitchFamily="34" charset="0"/>
              </a:rPr>
              <a:t>Elle est très inquiète et elle en parle à sa mère tous les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deux jours, à chaque fois que cette dernière vient lui donner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à manger dans sa chambre. Sa mère ne s’en soucie pas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et ignore constamment les demandes d’</a:t>
            </a:r>
            <a:r>
              <a:rPr lang="fr-FR" sz="2400" b="0" kern="100" err="1">
                <a:effectLst/>
                <a:latin typeface="Arial" panose="020B0604020202020204" pitchFamily="34" charset="0"/>
                <a:ea typeface="Calibri" panose="020F0502020204030204" pitchFamily="34" charset="0"/>
              </a:rPr>
              <a:t>Ayra</a:t>
            </a:r>
            <a:r>
              <a:rPr lang="fr-FR" sz="2400" b="0" kern="100">
                <a:effectLst/>
                <a:latin typeface="Arial" panose="020B0604020202020204" pitchFamily="34" charset="0"/>
                <a:ea typeface="Calibri" panose="020F0502020204030204" pitchFamily="34" charset="0"/>
              </a:rPr>
              <a:t> pour voir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un médecin. </a:t>
            </a:r>
            <a:endParaRPr lang="en-GB" sz="4400"/>
          </a:p>
        </p:txBody>
      </p:sp>
      <p:sp>
        <p:nvSpPr>
          <p:cNvPr id="5" name="Footer Placeholder 3">
            <a:extLst>
              <a:ext uri="{FF2B5EF4-FFF2-40B4-BE49-F238E27FC236}">
                <a16:creationId xmlns:a16="http://schemas.microsoft.com/office/drawing/2014/main" id="{24942247-0C99-6729-8FAB-D63779BFCF7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03154820"/>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p:txBody>
          <a:bodyPr/>
          <a:lstStyle/>
          <a:p>
            <a:r>
              <a:rPr lang="en-GB" err="1"/>
              <a:t>L'histoire</a:t>
            </a:r>
            <a:r>
              <a:rPr lang="en-GB"/>
              <a:t> de </a:t>
            </a:r>
            <a:r>
              <a:rPr lang="en-GB" err="1"/>
              <a:t>Ayra</a:t>
            </a:r>
            <a:r>
              <a:rPr lang="en-GB"/>
              <a:t> :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71475" y="1081853"/>
            <a:ext cx="9766440" cy="4356097"/>
          </a:xfrm>
        </p:spPr>
        <p:txBody>
          <a:bodyPr/>
          <a:lstStyle/>
          <a:p>
            <a:r>
              <a:rPr lang="fr-FR" b="0"/>
              <a:t>Cela pourrait-il constituer une (ou plusieurs forme(s) de violence ? Si oui, lesquelles?</a:t>
            </a:r>
            <a:endParaRPr lang="en-GB" b="0"/>
          </a:p>
        </p:txBody>
      </p:sp>
      <p:sp>
        <p:nvSpPr>
          <p:cNvPr id="5" name="TextBox 4" descr="Oui&#10;Négligence&#10;&#10;">
            <a:extLst>
              <a:ext uri="{FF2B5EF4-FFF2-40B4-BE49-F238E27FC236}">
                <a16:creationId xmlns:a16="http://schemas.microsoft.com/office/drawing/2014/main" id="{172514A3-7103-555A-1B48-440E8147CC46}"/>
              </a:ext>
            </a:extLst>
          </p:cNvPr>
          <p:cNvSpPr txBox="1"/>
          <p:nvPr/>
        </p:nvSpPr>
        <p:spPr>
          <a:xfrm>
            <a:off x="5448525" y="2141058"/>
            <a:ext cx="6372000" cy="3850689"/>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en-GB" sz="3200" b="1" err="1">
                <a:solidFill>
                  <a:schemeClr val="bg1"/>
                </a:solidFill>
              </a:rPr>
              <a:t>Oui</a:t>
            </a:r>
            <a:r>
              <a:rPr lang="en-GB" sz="3200" b="1">
                <a:solidFill>
                  <a:schemeClr val="bg1"/>
                </a:solidFill>
              </a:rPr>
              <a:t>. </a:t>
            </a:r>
            <a:r>
              <a:rPr lang="en-GB" sz="3200" b="1" err="1">
                <a:solidFill>
                  <a:schemeClr val="bg1"/>
                </a:solidFill>
              </a:rPr>
              <a:t>Négligence</a:t>
            </a: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p:txBody>
      </p:sp>
      <p:pic>
        <p:nvPicPr>
          <p:cNvPr id="7" name="Picture 6" descr="Ayra, une jeune fille avec un handicap psychosocial, porte des vêtements en lambeaux et tachés et montre du doigt une grosseur sous son aisselle. Sa mère, également présente dans la pièce, semble se désintéresser d'Ayra. La pièce est nue et ne comporte qu'un matelas et un oreiller sales posés sur le sol.">
            <a:extLst>
              <a:ext uri="{FF2B5EF4-FFF2-40B4-BE49-F238E27FC236}">
                <a16:creationId xmlns:a16="http://schemas.microsoft.com/office/drawing/2014/main" id="{141836F5-9075-A179-F59D-28DABB0D2B4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312" b="2346"/>
          <a:stretch/>
        </p:blipFill>
        <p:spPr bwMode="auto">
          <a:xfrm>
            <a:off x="371473" y="2141058"/>
            <a:ext cx="4844415" cy="3843817"/>
          </a:xfrm>
          <a:prstGeom prst="rect">
            <a:avLst/>
          </a:prstGeom>
          <a:noFill/>
          <a:ln>
            <a:noFill/>
          </a:ln>
        </p:spPr>
      </p:pic>
      <p:sp>
        <p:nvSpPr>
          <p:cNvPr id="8" name="Footer Placeholder 3">
            <a:extLst>
              <a:ext uri="{FF2B5EF4-FFF2-40B4-BE49-F238E27FC236}">
                <a16:creationId xmlns:a16="http://schemas.microsoft.com/office/drawing/2014/main" id="{DBCE8BC9-558E-2D59-5CC4-74142BCA8A4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16949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E633-B27D-4A66-1A7C-39876596A69F}"/>
              </a:ext>
            </a:extLst>
          </p:cNvPr>
          <p:cNvSpPr>
            <a:spLocks noGrp="1"/>
          </p:cNvSpPr>
          <p:nvPr>
            <p:ph type="title"/>
          </p:nvPr>
        </p:nvSpPr>
        <p:spPr/>
        <p:txBody>
          <a:bodyPr/>
          <a:lstStyle/>
          <a:p>
            <a:r>
              <a:rPr lang="fr-FR"/>
              <a:t>Scénario 5:  L’histoire de </a:t>
            </a:r>
            <a:r>
              <a:rPr lang="fr-FR" err="1"/>
              <a:t>Rema</a:t>
            </a:r>
            <a:r>
              <a:rPr lang="en-GB"/>
              <a:t>	</a:t>
            </a:r>
          </a:p>
        </p:txBody>
      </p:sp>
      <p:sp>
        <p:nvSpPr>
          <p:cNvPr id="3" name="Content Placeholder 2">
            <a:extLst>
              <a:ext uri="{FF2B5EF4-FFF2-40B4-BE49-F238E27FC236}">
                <a16:creationId xmlns:a16="http://schemas.microsoft.com/office/drawing/2014/main" id="{AE636D36-DA89-ED46-9E90-AB3C534099F0}"/>
              </a:ext>
            </a:extLst>
          </p:cNvPr>
          <p:cNvSpPr>
            <a:spLocks noGrp="1"/>
          </p:cNvSpPr>
          <p:nvPr>
            <p:ph idx="1"/>
          </p:nvPr>
        </p:nvSpPr>
        <p:spPr>
          <a:xfrm>
            <a:off x="371475" y="1628778"/>
            <a:ext cx="9492961" cy="4356097"/>
          </a:xfrm>
        </p:spPr>
        <p:txBody>
          <a:bodyPr/>
          <a:lstStyle/>
          <a:p>
            <a:pPr>
              <a:lnSpc>
                <a:spcPct val="107000"/>
              </a:lnSpc>
              <a:spcAft>
                <a:spcPts val="800"/>
              </a:spcAft>
            </a:pPr>
            <a:r>
              <a:rPr lang="fr-FR" sz="2400" b="0" kern="100" err="1">
                <a:effectLst/>
                <a:latin typeface="Arial" panose="020B0604020202020204" pitchFamily="34" charset="0"/>
                <a:ea typeface="Calibri" panose="020F0502020204030204" pitchFamily="34" charset="0"/>
              </a:rPr>
              <a:t>Rema</a:t>
            </a:r>
            <a:r>
              <a:rPr lang="fr-FR" sz="2400" b="0" kern="100">
                <a:effectLst/>
                <a:latin typeface="Arial" panose="020B0604020202020204" pitchFamily="34" charset="0"/>
                <a:ea typeface="Calibri" panose="020F0502020204030204" pitchFamily="34" charset="0"/>
              </a:rPr>
              <a:t> est un garçon de 17 ans et il sort beaucoup ces derniers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temps et fait beaucoup la fête. Ses notes et son assiduité à l’école s’en ressentent fortement. </a:t>
            </a:r>
          </a:p>
          <a:p>
            <a:pPr>
              <a:lnSpc>
                <a:spcPct val="107000"/>
              </a:lnSpc>
              <a:spcAft>
                <a:spcPts val="800"/>
              </a:spcAft>
            </a:pPr>
            <a:r>
              <a:rPr lang="fr-FR" sz="2400" b="0" kern="100">
                <a:effectLst/>
                <a:latin typeface="Arial" panose="020B0604020202020204" pitchFamily="34" charset="0"/>
                <a:ea typeface="Calibri" panose="020F0502020204030204" pitchFamily="34" charset="0"/>
              </a:rPr>
              <a:t>Ses parents sont très déçus de </a:t>
            </a:r>
            <a:r>
              <a:rPr lang="fr-FR" sz="2400" b="0" kern="100" err="1">
                <a:effectLst/>
                <a:latin typeface="Arial" panose="020B0604020202020204" pitchFamily="34" charset="0"/>
                <a:ea typeface="Calibri" panose="020F0502020204030204" pitchFamily="34" charset="0"/>
              </a:rPr>
              <a:t>Rema</a:t>
            </a:r>
            <a:r>
              <a:rPr lang="fr-FR" sz="2400" b="0" kern="100">
                <a:effectLst/>
                <a:latin typeface="Arial" panose="020B0604020202020204" pitchFamily="34" charset="0"/>
                <a:ea typeface="Calibri" panose="020F0502020204030204" pitchFamily="34" charset="0"/>
              </a:rPr>
              <a:t> et décident de le punir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et de le priver de son téléphone portable dans l’espoir qu’il se ressaisisse et se concentre sur sa scolarité. </a:t>
            </a:r>
            <a:endParaRPr lang="en-GB" sz="4400"/>
          </a:p>
        </p:txBody>
      </p:sp>
      <p:sp>
        <p:nvSpPr>
          <p:cNvPr id="5" name="Footer Placeholder 3">
            <a:extLst>
              <a:ext uri="{FF2B5EF4-FFF2-40B4-BE49-F238E27FC236}">
                <a16:creationId xmlns:a16="http://schemas.microsoft.com/office/drawing/2014/main" id="{69146B2D-BA1D-F22A-154B-71DE3C4FC692}"/>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84427632"/>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p:txBody>
          <a:bodyPr/>
          <a:lstStyle/>
          <a:p>
            <a:r>
              <a:rPr lang="en-GB" err="1"/>
              <a:t>L'histoire</a:t>
            </a:r>
            <a:r>
              <a:rPr lang="en-GB"/>
              <a:t> de Rema :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71475" y="1081853"/>
            <a:ext cx="9766440" cy="4356097"/>
          </a:xfrm>
        </p:spPr>
        <p:txBody>
          <a:bodyPr/>
          <a:lstStyle/>
          <a:p>
            <a:r>
              <a:rPr lang="fr-FR" b="0"/>
              <a:t>Cela pourrait-il constituer une (ou plusieurs forme(s) de violence ? Si oui, lesquelles?</a:t>
            </a:r>
            <a:endParaRPr lang="en-GB" b="0"/>
          </a:p>
        </p:txBody>
      </p:sp>
      <p:sp>
        <p:nvSpPr>
          <p:cNvPr id="5" name="TextBox 4" descr="Non &#10;Cela ne constitue pas une maltraitance&#10;&#10;">
            <a:extLst>
              <a:ext uri="{FF2B5EF4-FFF2-40B4-BE49-F238E27FC236}">
                <a16:creationId xmlns:a16="http://schemas.microsoft.com/office/drawing/2014/main" id="{172514A3-7103-555A-1B48-440E8147CC46}"/>
              </a:ext>
            </a:extLst>
          </p:cNvPr>
          <p:cNvSpPr txBox="1"/>
          <p:nvPr/>
        </p:nvSpPr>
        <p:spPr>
          <a:xfrm>
            <a:off x="389947" y="2141058"/>
            <a:ext cx="11443250" cy="3850689"/>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fr-FR" sz="3200" b="1">
                <a:solidFill>
                  <a:schemeClr val="bg1"/>
                </a:solidFill>
              </a:rPr>
              <a:t>Non. Cela ne constitue pas une maltraitance</a:t>
            </a:r>
          </a:p>
          <a:p>
            <a:pPr>
              <a:lnSpc>
                <a:spcPct val="110000"/>
              </a:lnSpc>
              <a:spcBef>
                <a:spcPts val="600"/>
              </a:spcBef>
              <a:spcAft>
                <a:spcPts val="1000"/>
              </a:spcAft>
            </a:pPr>
            <a:endParaRPr lang="fr-FR" sz="3200" b="1">
              <a:solidFill>
                <a:schemeClr val="bg1"/>
              </a:solidFill>
            </a:endParaRPr>
          </a:p>
          <a:p>
            <a:pPr>
              <a:lnSpc>
                <a:spcPct val="110000"/>
              </a:lnSpc>
              <a:spcBef>
                <a:spcPts val="600"/>
              </a:spcBef>
              <a:spcAft>
                <a:spcPts val="1000"/>
              </a:spcAft>
            </a:pPr>
            <a:endParaRPr lang="fr-FR" sz="3200" b="1">
              <a:solidFill>
                <a:schemeClr val="bg1"/>
              </a:solidFill>
            </a:endParaRPr>
          </a:p>
          <a:p>
            <a:pPr>
              <a:lnSpc>
                <a:spcPct val="110000"/>
              </a:lnSpc>
              <a:spcBef>
                <a:spcPts val="600"/>
              </a:spcBef>
              <a:spcAft>
                <a:spcPts val="1000"/>
              </a:spcAft>
            </a:pPr>
            <a:endParaRPr lang="fr-FR" sz="3200" b="1">
              <a:solidFill>
                <a:schemeClr val="bg1"/>
              </a:solidFill>
            </a:endParaRPr>
          </a:p>
          <a:p>
            <a:pPr>
              <a:lnSpc>
                <a:spcPct val="110000"/>
              </a:lnSpc>
              <a:spcBef>
                <a:spcPts val="600"/>
              </a:spcBef>
              <a:spcAft>
                <a:spcPts val="1000"/>
              </a:spcAft>
            </a:pPr>
            <a:endParaRPr lang="en-GB" sz="3200" b="1">
              <a:solidFill>
                <a:schemeClr val="bg1"/>
              </a:solidFill>
            </a:endParaRPr>
          </a:p>
        </p:txBody>
      </p:sp>
      <p:sp>
        <p:nvSpPr>
          <p:cNvPr id="6" name="Footer Placeholder 3">
            <a:extLst>
              <a:ext uri="{FF2B5EF4-FFF2-40B4-BE49-F238E27FC236}">
                <a16:creationId xmlns:a16="http://schemas.microsoft.com/office/drawing/2014/main" id="{E8790C6F-6294-3A95-7B0D-84674E002D8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226686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E633-B27D-4A66-1A7C-39876596A69F}"/>
              </a:ext>
            </a:extLst>
          </p:cNvPr>
          <p:cNvSpPr>
            <a:spLocks noGrp="1"/>
          </p:cNvSpPr>
          <p:nvPr>
            <p:ph type="title"/>
          </p:nvPr>
        </p:nvSpPr>
        <p:spPr/>
        <p:txBody>
          <a:bodyPr/>
          <a:lstStyle/>
          <a:p>
            <a:r>
              <a:rPr lang="en-GB" err="1"/>
              <a:t>Scénario</a:t>
            </a:r>
            <a:r>
              <a:rPr lang="en-GB"/>
              <a:t> 6:  </a:t>
            </a:r>
            <a:r>
              <a:rPr lang="en-GB" err="1"/>
              <a:t>L’histoire</a:t>
            </a:r>
            <a:r>
              <a:rPr lang="en-GB"/>
              <a:t> de </a:t>
            </a:r>
            <a:r>
              <a:rPr lang="en-GB" err="1"/>
              <a:t>Libianca</a:t>
            </a:r>
            <a:r>
              <a:rPr lang="en-GB"/>
              <a:t>	</a:t>
            </a:r>
          </a:p>
        </p:txBody>
      </p:sp>
      <p:sp>
        <p:nvSpPr>
          <p:cNvPr id="3" name="Content Placeholder 2">
            <a:extLst>
              <a:ext uri="{FF2B5EF4-FFF2-40B4-BE49-F238E27FC236}">
                <a16:creationId xmlns:a16="http://schemas.microsoft.com/office/drawing/2014/main" id="{AE636D36-DA89-ED46-9E90-AB3C534099F0}"/>
              </a:ext>
            </a:extLst>
          </p:cNvPr>
          <p:cNvSpPr>
            <a:spLocks noGrp="1"/>
          </p:cNvSpPr>
          <p:nvPr>
            <p:ph idx="1"/>
          </p:nvPr>
        </p:nvSpPr>
        <p:spPr>
          <a:xfrm>
            <a:off x="371473" y="1724025"/>
            <a:ext cx="9391363" cy="4768849"/>
          </a:xfrm>
        </p:spPr>
        <p:txBody>
          <a:bodyPr/>
          <a:lstStyle/>
          <a:p>
            <a:pPr>
              <a:lnSpc>
                <a:spcPct val="107000"/>
              </a:lnSpc>
              <a:spcAft>
                <a:spcPts val="800"/>
              </a:spcAft>
            </a:pPr>
            <a:r>
              <a:rPr lang="fr-FR" sz="2400" b="0" kern="100" err="1">
                <a:effectLst/>
                <a:latin typeface="Arial" panose="020B0604020202020204" pitchFamily="34" charset="0"/>
                <a:ea typeface="Calibri" panose="020F0502020204030204" pitchFamily="34" charset="0"/>
              </a:rPr>
              <a:t>Libianca</a:t>
            </a:r>
            <a:r>
              <a:rPr lang="fr-FR" sz="2400" b="0" kern="100">
                <a:effectLst/>
                <a:latin typeface="Arial" panose="020B0604020202020204" pitchFamily="34" charset="0"/>
                <a:ea typeface="Calibri" panose="020F0502020204030204" pitchFamily="34" charset="0"/>
              </a:rPr>
              <a:t> est une fille de 17 ans qui présente un albinisme.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Son voisin âgé aime faire des commentaires à caractère sexuel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sur son apparence à chaque fois qu’elle passe devant chez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lui en allant à l’école ou au retour. Son voisin fait des plaisanteries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à connotation sexuelle qui la mettent très mal à l’aise donc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ces derniers temps, elle prend un chemin différent pour aller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et revenir de l’école pour éviter de passer devant chez lui. </a:t>
            </a:r>
          </a:p>
        </p:txBody>
      </p:sp>
      <p:sp>
        <p:nvSpPr>
          <p:cNvPr id="5" name="Footer Placeholder 3">
            <a:extLst>
              <a:ext uri="{FF2B5EF4-FFF2-40B4-BE49-F238E27FC236}">
                <a16:creationId xmlns:a16="http://schemas.microsoft.com/office/drawing/2014/main" id="{3B619044-4941-F7DA-5A8C-43CDBA8E7488}"/>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790866241"/>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E633-B27D-4A66-1A7C-39876596A69F}"/>
              </a:ext>
            </a:extLst>
          </p:cNvPr>
          <p:cNvSpPr>
            <a:spLocks noGrp="1"/>
          </p:cNvSpPr>
          <p:nvPr>
            <p:ph type="title"/>
          </p:nvPr>
        </p:nvSpPr>
        <p:spPr/>
        <p:txBody>
          <a:bodyPr/>
          <a:lstStyle/>
          <a:p>
            <a:r>
              <a:rPr lang="en-GB" err="1"/>
              <a:t>Scénario</a:t>
            </a:r>
            <a:r>
              <a:rPr lang="en-GB"/>
              <a:t> 6:  </a:t>
            </a:r>
            <a:r>
              <a:rPr lang="en-GB" err="1"/>
              <a:t>L’histoire</a:t>
            </a:r>
            <a:r>
              <a:rPr lang="en-GB"/>
              <a:t> de </a:t>
            </a:r>
            <a:r>
              <a:rPr lang="en-GB" err="1"/>
              <a:t>Libianca</a:t>
            </a:r>
            <a:r>
              <a:rPr lang="en-GB"/>
              <a:t>	</a:t>
            </a:r>
          </a:p>
        </p:txBody>
      </p:sp>
      <p:sp>
        <p:nvSpPr>
          <p:cNvPr id="3" name="Content Placeholder 2">
            <a:extLst>
              <a:ext uri="{FF2B5EF4-FFF2-40B4-BE49-F238E27FC236}">
                <a16:creationId xmlns:a16="http://schemas.microsoft.com/office/drawing/2014/main" id="{AE636D36-DA89-ED46-9E90-AB3C534099F0}"/>
              </a:ext>
            </a:extLst>
          </p:cNvPr>
          <p:cNvSpPr>
            <a:spLocks noGrp="1"/>
          </p:cNvSpPr>
          <p:nvPr>
            <p:ph idx="1"/>
          </p:nvPr>
        </p:nvSpPr>
        <p:spPr>
          <a:xfrm>
            <a:off x="371473" y="1724025"/>
            <a:ext cx="9391363" cy="4768849"/>
          </a:xfrm>
        </p:spPr>
        <p:txBody>
          <a:bodyPr/>
          <a:lstStyle/>
          <a:p>
            <a:pPr>
              <a:lnSpc>
                <a:spcPct val="107000"/>
              </a:lnSpc>
              <a:spcAft>
                <a:spcPts val="800"/>
              </a:spcAft>
            </a:pPr>
            <a:r>
              <a:rPr lang="fr-FR" sz="2400" b="0" kern="100">
                <a:effectLst/>
                <a:latin typeface="Arial" panose="020B0604020202020204" pitchFamily="34" charset="0"/>
                <a:ea typeface="Calibri" panose="020F0502020204030204" pitchFamily="34" charset="0"/>
              </a:rPr>
              <a:t>Un jour, sur le chemin du retour de l’école, elle le trouve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l’attendant devant chez elle. Sachant que personne n’était chez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elle, il l’empêche de rentrer et tout en lui faisant des gestes à caractère sexuel, il insiste en lui disant qu’il ne la laissera passer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que si elle le laisse entrer et « lui donne du bon temps ». À ce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moment-là, le père de </a:t>
            </a:r>
            <a:r>
              <a:rPr lang="fr-FR" sz="2400" b="0" kern="100" err="1">
                <a:effectLst/>
                <a:latin typeface="Arial" panose="020B0604020202020204" pitchFamily="34" charset="0"/>
                <a:ea typeface="Calibri" panose="020F0502020204030204" pitchFamily="34" charset="0"/>
              </a:rPr>
              <a:t>Libianca</a:t>
            </a:r>
            <a:r>
              <a:rPr lang="fr-FR" sz="2400" b="0" kern="100">
                <a:effectLst/>
                <a:latin typeface="Arial" panose="020B0604020202020204" pitchFamily="34" charset="0"/>
                <a:ea typeface="Calibri" panose="020F0502020204030204" pitchFamily="34" charset="0"/>
              </a:rPr>
              <a:t> arrive en voiture et le voisin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quitte précipitamment les lieux. </a:t>
            </a:r>
            <a:endParaRPr lang="en-GB" sz="5400"/>
          </a:p>
        </p:txBody>
      </p:sp>
      <p:sp>
        <p:nvSpPr>
          <p:cNvPr id="5" name="Footer Placeholder 3">
            <a:extLst>
              <a:ext uri="{FF2B5EF4-FFF2-40B4-BE49-F238E27FC236}">
                <a16:creationId xmlns:a16="http://schemas.microsoft.com/office/drawing/2014/main" id="{3B619044-4941-F7DA-5A8C-43CDBA8E7488}"/>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4434147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en-GB" err="1"/>
              <a:t>Approche</a:t>
            </a:r>
            <a:r>
              <a:rPr lang="en-GB"/>
              <a:t> </a:t>
            </a:r>
            <a:r>
              <a:rPr lang="en-GB" err="1"/>
              <a:t>sociale</a:t>
            </a:r>
            <a:r>
              <a:rPr lang="en-GB"/>
              <a:t> du handicap</a:t>
            </a:r>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5619965" y="1413158"/>
            <a:ext cx="6200560" cy="4597750"/>
          </a:xfrm>
        </p:spPr>
        <p:txBody>
          <a:bodyPr/>
          <a:lstStyle/>
          <a:p>
            <a:pPr lvl="4"/>
            <a:r>
              <a:rPr lang="en-GB" sz="2400" err="1"/>
              <a:t>EIles</a:t>
            </a:r>
            <a:r>
              <a:rPr lang="en-GB" sz="2400"/>
              <a:t> </a:t>
            </a:r>
            <a:r>
              <a:rPr lang="fr-FR" sz="2400"/>
              <a:t>sont l’objet d’une stigmatisation et d’une discrimination en raison de leur handicap</a:t>
            </a:r>
            <a:r>
              <a:rPr lang="en-GB" sz="2400"/>
              <a:t>.</a:t>
            </a:r>
          </a:p>
          <a:p>
            <a:pPr lvl="4"/>
            <a:r>
              <a:rPr lang="fr-FR" sz="2400"/>
              <a:t>Services inaccessibles/manque d'interprètes en langue des signes ou d'informations accessibles</a:t>
            </a:r>
          </a:p>
          <a:p>
            <a:pPr lvl="4">
              <a:buFont typeface="Arial" panose="020B0604020202020204" pitchFamily="34" charset="0"/>
              <a:buChar char="•"/>
            </a:pPr>
            <a:r>
              <a:rPr lang="fr-FR" sz="2400"/>
              <a:t>Par exemple, dans ce modèle, nous ne nous concentrons pas sur le fait que la personne ne peut pas marcher, mais plutôt sur le fait que les bâtiments sont inaccessibles. </a:t>
            </a:r>
          </a:p>
          <a:p>
            <a:pPr marL="216000" lvl="4" indent="0">
              <a:buNone/>
            </a:pPr>
            <a:endParaRPr lang="en-GB" sz="2400"/>
          </a:p>
        </p:txBody>
      </p:sp>
      <p:graphicFrame>
        <p:nvGraphicFramePr>
          <p:cNvPr id="8" name="Diagram 7" descr="A chart representing the medical model of disability. ">
            <a:extLst>
              <a:ext uri="{FF2B5EF4-FFF2-40B4-BE49-F238E27FC236}">
                <a16:creationId xmlns:a16="http://schemas.microsoft.com/office/drawing/2014/main" id="{386B43B5-9E06-D404-3C44-F752D27BFBCD}"/>
              </a:ext>
            </a:extLst>
          </p:cNvPr>
          <p:cNvGraphicFramePr/>
          <p:nvPr/>
        </p:nvGraphicFramePr>
        <p:xfrm>
          <a:off x="6652687" y="7269531"/>
          <a:ext cx="5539313" cy="4353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Une femme en fauteuil roulant devant un centre de soins. À côté des marches de la clinique, il y a une rampe qu'elle peut utiliser pour accéder à la clinique.">
            <a:extLst>
              <a:ext uri="{FF2B5EF4-FFF2-40B4-BE49-F238E27FC236}">
                <a16:creationId xmlns:a16="http://schemas.microsoft.com/office/drawing/2014/main" id="{1E7E2378-D70E-F36A-2180-6370B3A7865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1105"/>
          <a:stretch/>
        </p:blipFill>
        <p:spPr bwMode="auto">
          <a:xfrm>
            <a:off x="371475" y="1413158"/>
            <a:ext cx="5147615" cy="4081094"/>
          </a:xfrm>
          <a:prstGeom prst="rect">
            <a:avLst/>
          </a:prstGeom>
          <a:noFill/>
          <a:ln>
            <a:noFill/>
          </a:ln>
        </p:spPr>
      </p:pic>
      <p:sp>
        <p:nvSpPr>
          <p:cNvPr id="6" name="Footer Placeholder 4">
            <a:extLst>
              <a:ext uri="{FF2B5EF4-FFF2-40B4-BE49-F238E27FC236}">
                <a16:creationId xmlns:a16="http://schemas.microsoft.com/office/drawing/2014/main" id="{982B3D7A-54CD-B6E8-707A-831ED027E781}"/>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3845084"/>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a:xfrm>
            <a:off x="383719" y="260350"/>
            <a:ext cx="11449050" cy="1048032"/>
          </a:xfrm>
        </p:spPr>
        <p:txBody>
          <a:bodyPr/>
          <a:lstStyle/>
          <a:p>
            <a:r>
              <a:rPr lang="en-GB" err="1"/>
              <a:t>L'histoire</a:t>
            </a:r>
            <a:r>
              <a:rPr lang="en-GB"/>
              <a:t> de </a:t>
            </a:r>
            <a:r>
              <a:rPr lang="en-GB" err="1"/>
              <a:t>Libianca</a:t>
            </a:r>
            <a:r>
              <a:rPr lang="en-GB"/>
              <a:t> :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71475" y="1081853"/>
            <a:ext cx="9766440" cy="4356097"/>
          </a:xfrm>
        </p:spPr>
        <p:txBody>
          <a:bodyPr/>
          <a:lstStyle/>
          <a:p>
            <a:r>
              <a:rPr lang="fr-FR" b="0"/>
              <a:t>Cela pourrait-il constituer une (ou plusieurs forme(s) de violence ? Si oui, lesquelles?</a:t>
            </a:r>
            <a:endParaRPr lang="en-GB" b="0"/>
          </a:p>
        </p:txBody>
      </p:sp>
      <p:sp>
        <p:nvSpPr>
          <p:cNvPr id="5" name="TextBox 4" descr="Oui&#10;Harcèlement sexuel&#10;&#10;">
            <a:extLst>
              <a:ext uri="{FF2B5EF4-FFF2-40B4-BE49-F238E27FC236}">
                <a16:creationId xmlns:a16="http://schemas.microsoft.com/office/drawing/2014/main" id="{172514A3-7103-555A-1B48-440E8147CC46}"/>
              </a:ext>
            </a:extLst>
          </p:cNvPr>
          <p:cNvSpPr txBox="1"/>
          <p:nvPr/>
        </p:nvSpPr>
        <p:spPr>
          <a:xfrm>
            <a:off x="5189381" y="2141057"/>
            <a:ext cx="6552000" cy="3850689"/>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en-GB" sz="3200" b="1" err="1">
                <a:solidFill>
                  <a:schemeClr val="bg1"/>
                </a:solidFill>
              </a:rPr>
              <a:t>Oui</a:t>
            </a:r>
            <a:r>
              <a:rPr lang="en-GB" sz="3200" b="1">
                <a:solidFill>
                  <a:schemeClr val="bg1"/>
                </a:solidFill>
              </a:rPr>
              <a:t>. </a:t>
            </a:r>
            <a:r>
              <a:rPr lang="en-GB" sz="3200" b="1" err="1">
                <a:solidFill>
                  <a:schemeClr val="bg1"/>
                </a:solidFill>
              </a:rPr>
              <a:t>Harcèlement</a:t>
            </a:r>
            <a:r>
              <a:rPr lang="en-GB" sz="3200" b="1">
                <a:solidFill>
                  <a:schemeClr val="bg1"/>
                </a:solidFill>
              </a:rPr>
              <a:t> </a:t>
            </a:r>
            <a:r>
              <a:rPr lang="en-GB" sz="3200" b="1" err="1">
                <a:solidFill>
                  <a:schemeClr val="bg1"/>
                </a:solidFill>
              </a:rPr>
              <a:t>sexuel</a:t>
            </a: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p:txBody>
      </p:sp>
      <p:pic>
        <p:nvPicPr>
          <p:cNvPr id="6" name="Picture 5" descr="Libianca, une jeune fille présentant un albinisme, semble inquiète lorsqu'un homme au sourire vicieux se tient devant la porte de sa maison.">
            <a:extLst>
              <a:ext uri="{FF2B5EF4-FFF2-40B4-BE49-F238E27FC236}">
                <a16:creationId xmlns:a16="http://schemas.microsoft.com/office/drawing/2014/main" id="{EF33A51B-9683-D0DE-3A9C-D2C6A6B03D4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1473" y="2141057"/>
            <a:ext cx="4618589" cy="3843817"/>
          </a:xfrm>
          <a:prstGeom prst="rect">
            <a:avLst/>
          </a:prstGeom>
          <a:noFill/>
          <a:ln>
            <a:noFill/>
          </a:ln>
        </p:spPr>
      </p:pic>
      <p:sp>
        <p:nvSpPr>
          <p:cNvPr id="8" name="Footer Placeholder 3">
            <a:extLst>
              <a:ext uri="{FF2B5EF4-FFF2-40B4-BE49-F238E27FC236}">
                <a16:creationId xmlns:a16="http://schemas.microsoft.com/office/drawing/2014/main" id="{28D2625A-6A87-6881-952D-554A5B18794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16046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E633-B27D-4A66-1A7C-39876596A69F}"/>
              </a:ext>
            </a:extLst>
          </p:cNvPr>
          <p:cNvSpPr>
            <a:spLocks noGrp="1"/>
          </p:cNvSpPr>
          <p:nvPr>
            <p:ph type="title"/>
          </p:nvPr>
        </p:nvSpPr>
        <p:spPr/>
        <p:txBody>
          <a:bodyPr/>
          <a:lstStyle/>
          <a:p>
            <a:r>
              <a:rPr lang="fr-FR"/>
              <a:t>Scénario 7:  L’histoire de Mercy</a:t>
            </a:r>
            <a:r>
              <a:rPr lang="en-GB"/>
              <a:t>	</a:t>
            </a:r>
          </a:p>
        </p:txBody>
      </p:sp>
      <p:sp>
        <p:nvSpPr>
          <p:cNvPr id="3" name="Content Placeholder 2">
            <a:extLst>
              <a:ext uri="{FF2B5EF4-FFF2-40B4-BE49-F238E27FC236}">
                <a16:creationId xmlns:a16="http://schemas.microsoft.com/office/drawing/2014/main" id="{AE636D36-DA89-ED46-9E90-AB3C534099F0}"/>
              </a:ext>
            </a:extLst>
          </p:cNvPr>
          <p:cNvSpPr>
            <a:spLocks noGrp="1"/>
          </p:cNvSpPr>
          <p:nvPr>
            <p:ph idx="1"/>
          </p:nvPr>
        </p:nvSpPr>
        <p:spPr>
          <a:xfrm>
            <a:off x="371475" y="1628778"/>
            <a:ext cx="9622270" cy="4356097"/>
          </a:xfrm>
        </p:spPr>
        <p:txBody>
          <a:bodyPr/>
          <a:lstStyle/>
          <a:p>
            <a:pPr>
              <a:lnSpc>
                <a:spcPct val="107000"/>
              </a:lnSpc>
              <a:spcAft>
                <a:spcPts val="800"/>
              </a:spcAft>
            </a:pPr>
            <a:r>
              <a:rPr lang="fr-FR" sz="2400" b="0" kern="100">
                <a:effectLst/>
                <a:latin typeface="Arial" panose="020B0604020202020204" pitchFamily="34" charset="0"/>
                <a:ea typeface="Calibri" panose="020F0502020204030204" pitchFamily="34" charset="0"/>
              </a:rPr>
              <a:t>Mercy a un handicap physique et utilise un fauteuil roulant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pour se déplacer, mais il a une pièce défectueuse ce qui fait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qu’il lui est très difficile de se pousser. Elle a rencontré un homme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qui pousse son fauteuil roulant pour qu’elle puisse aller et venir,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en échange de rapports sexuels. </a:t>
            </a:r>
          </a:p>
          <a:p>
            <a:pPr>
              <a:lnSpc>
                <a:spcPct val="107000"/>
              </a:lnSpc>
              <a:spcAft>
                <a:spcPts val="800"/>
              </a:spcAft>
            </a:pPr>
            <a:r>
              <a:rPr lang="fr-FR" sz="2400" b="0" kern="100">
                <a:effectLst/>
                <a:latin typeface="Arial" panose="020B0604020202020204" pitchFamily="34" charset="0"/>
                <a:ea typeface="Calibri" panose="020F0502020204030204" pitchFamily="34" charset="0"/>
              </a:rPr>
              <a:t>Même si ce n’est pas ce qu’elle voulait faire, Mercy a le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sentiment qu’elle n’a pas le choix car il a été très clair lorsqu’il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lui a dit qu’il ne l’aiderait pas à moins qu’elle cède à ses exigences sexuelles. </a:t>
            </a:r>
            <a:r>
              <a:rPr lang="en-GB" sz="1800">
                <a:effectLst/>
                <a:latin typeface="Arial" panose="020B0604020202020204" pitchFamily="34" charset="0"/>
                <a:ea typeface="Arial" panose="020B0604020202020204" pitchFamily="34" charset="0"/>
                <a:cs typeface="Arial" panose="020B0604020202020204" pitchFamily="34" charset="0"/>
              </a:rPr>
              <a:t> </a:t>
            </a:r>
            <a:endParaRPr lang="en-GB" sz="2400" kern="100">
              <a:effectLst/>
              <a:latin typeface="Arial" panose="020B0604020202020204" pitchFamily="34" charset="0"/>
              <a:ea typeface="Calibri" panose="020F0502020204030204" pitchFamily="34" charset="0"/>
            </a:endParaRPr>
          </a:p>
          <a:p>
            <a:endParaRPr lang="en-GB" sz="5400"/>
          </a:p>
        </p:txBody>
      </p:sp>
      <p:sp>
        <p:nvSpPr>
          <p:cNvPr id="5" name="Footer Placeholder 3">
            <a:extLst>
              <a:ext uri="{FF2B5EF4-FFF2-40B4-BE49-F238E27FC236}">
                <a16:creationId xmlns:a16="http://schemas.microsoft.com/office/drawing/2014/main" id="{9A5A50E1-5A6F-8DD3-5DD3-5D39FC379F83}"/>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664915227"/>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p:txBody>
          <a:bodyPr/>
          <a:lstStyle/>
          <a:p>
            <a:r>
              <a:rPr lang="en-GB" err="1"/>
              <a:t>L'histoire</a:t>
            </a:r>
            <a:r>
              <a:rPr lang="en-GB"/>
              <a:t> de Mercy: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71475" y="1081853"/>
            <a:ext cx="9766440" cy="4356097"/>
          </a:xfrm>
        </p:spPr>
        <p:txBody>
          <a:bodyPr/>
          <a:lstStyle/>
          <a:p>
            <a:r>
              <a:rPr lang="fr-FR" b="0"/>
              <a:t>Cela pourrait-il constituer une (ou plusieurs forme(s) de violence ? Si oui, lesquelles?</a:t>
            </a:r>
            <a:endParaRPr lang="en-GB" b="0"/>
          </a:p>
        </p:txBody>
      </p:sp>
      <p:sp>
        <p:nvSpPr>
          <p:cNvPr id="5" name="TextBox 4" descr="Oui&#10;Exploitation sexuelle&#10;&#10;">
            <a:extLst>
              <a:ext uri="{FF2B5EF4-FFF2-40B4-BE49-F238E27FC236}">
                <a16:creationId xmlns:a16="http://schemas.microsoft.com/office/drawing/2014/main" id="{172514A3-7103-555A-1B48-440E8147CC46}"/>
              </a:ext>
            </a:extLst>
          </p:cNvPr>
          <p:cNvSpPr txBox="1"/>
          <p:nvPr/>
        </p:nvSpPr>
        <p:spPr>
          <a:xfrm>
            <a:off x="371473" y="2141058"/>
            <a:ext cx="11443250" cy="3850689"/>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en-GB" sz="3200" b="1" err="1">
                <a:solidFill>
                  <a:schemeClr val="bg1"/>
                </a:solidFill>
              </a:rPr>
              <a:t>Oui</a:t>
            </a:r>
            <a:r>
              <a:rPr lang="en-GB" sz="3200" b="1">
                <a:solidFill>
                  <a:schemeClr val="bg1"/>
                </a:solidFill>
              </a:rPr>
              <a:t>. Exploitation </a:t>
            </a:r>
            <a:r>
              <a:rPr lang="en-GB" sz="3200" b="1" err="1">
                <a:solidFill>
                  <a:schemeClr val="bg1"/>
                </a:solidFill>
              </a:rPr>
              <a:t>sexuelle</a:t>
            </a: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p:txBody>
      </p:sp>
      <p:sp>
        <p:nvSpPr>
          <p:cNvPr id="6" name="Footer Placeholder 3">
            <a:extLst>
              <a:ext uri="{FF2B5EF4-FFF2-40B4-BE49-F238E27FC236}">
                <a16:creationId xmlns:a16="http://schemas.microsoft.com/office/drawing/2014/main" id="{DD8F3D6B-EDCA-6916-E274-9B3370616227}"/>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59864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5E633-B27D-4A66-1A7C-39876596A69F}"/>
              </a:ext>
            </a:extLst>
          </p:cNvPr>
          <p:cNvSpPr>
            <a:spLocks noGrp="1"/>
          </p:cNvSpPr>
          <p:nvPr>
            <p:ph type="title"/>
          </p:nvPr>
        </p:nvSpPr>
        <p:spPr/>
        <p:txBody>
          <a:bodyPr/>
          <a:lstStyle/>
          <a:p>
            <a:r>
              <a:rPr lang="fr-FR"/>
              <a:t>Scénario 8:  L’histoire de </a:t>
            </a:r>
            <a:r>
              <a:rPr lang="fr-FR" err="1"/>
              <a:t>Nwanne</a:t>
            </a:r>
            <a:r>
              <a:rPr lang="en-GB"/>
              <a:t>	</a:t>
            </a:r>
          </a:p>
        </p:txBody>
      </p:sp>
      <p:sp>
        <p:nvSpPr>
          <p:cNvPr id="3" name="Content Placeholder 2">
            <a:extLst>
              <a:ext uri="{FF2B5EF4-FFF2-40B4-BE49-F238E27FC236}">
                <a16:creationId xmlns:a16="http://schemas.microsoft.com/office/drawing/2014/main" id="{AE636D36-DA89-ED46-9E90-AB3C534099F0}"/>
              </a:ext>
            </a:extLst>
          </p:cNvPr>
          <p:cNvSpPr>
            <a:spLocks noGrp="1"/>
          </p:cNvSpPr>
          <p:nvPr>
            <p:ph idx="1"/>
          </p:nvPr>
        </p:nvSpPr>
        <p:spPr>
          <a:xfrm>
            <a:off x="371475" y="1628778"/>
            <a:ext cx="9391361" cy="4356097"/>
          </a:xfrm>
        </p:spPr>
        <p:txBody>
          <a:bodyPr/>
          <a:lstStyle/>
          <a:p>
            <a:pPr>
              <a:lnSpc>
                <a:spcPct val="107000"/>
              </a:lnSpc>
              <a:spcAft>
                <a:spcPts val="800"/>
              </a:spcAft>
            </a:pPr>
            <a:r>
              <a:rPr lang="fr-FR" sz="2400" b="0" kern="100">
                <a:effectLst/>
                <a:latin typeface="Arial" panose="020B0604020202020204" pitchFamily="34" charset="0"/>
                <a:ea typeface="Calibri" panose="020F0502020204030204" pitchFamily="34" charset="0"/>
              </a:rPr>
              <a:t>Le père de </a:t>
            </a:r>
            <a:r>
              <a:rPr lang="fr-FR" sz="2400" b="0" kern="100" err="1">
                <a:effectLst/>
                <a:latin typeface="Arial" panose="020B0604020202020204" pitchFamily="34" charset="0"/>
                <a:ea typeface="Calibri" panose="020F0502020204030204" pitchFamily="34" charset="0"/>
              </a:rPr>
              <a:t>Nwanne</a:t>
            </a:r>
            <a:r>
              <a:rPr lang="fr-FR" sz="2400" b="0" kern="100">
                <a:effectLst/>
                <a:latin typeface="Arial" panose="020B0604020202020204" pitchFamily="34" charset="0"/>
                <a:ea typeface="Calibri" panose="020F0502020204030204" pitchFamily="34" charset="0"/>
              </a:rPr>
              <a:t> fait spontanément des remarques à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connotation sexuelle sur les changements physiques de </a:t>
            </a:r>
            <a:br>
              <a:rPr lang="fr-FR" sz="2400" b="0" kern="100">
                <a:effectLst/>
                <a:latin typeface="Arial" panose="020B0604020202020204" pitchFamily="34" charset="0"/>
                <a:ea typeface="Calibri" panose="020F0502020204030204" pitchFamily="34" charset="0"/>
              </a:rPr>
            </a:br>
            <a:r>
              <a:rPr lang="fr-FR" sz="2400" b="0" kern="100" err="1">
                <a:effectLst/>
                <a:latin typeface="Arial" panose="020B0604020202020204" pitchFamily="34" charset="0"/>
                <a:ea typeface="Calibri" panose="020F0502020204030204" pitchFamily="34" charset="0"/>
              </a:rPr>
              <a:t>Nwanne</a:t>
            </a:r>
            <a:r>
              <a:rPr lang="fr-FR" sz="2400" b="0" kern="100">
                <a:effectLst/>
                <a:latin typeface="Arial" panose="020B0604020202020204" pitchFamily="34" charset="0"/>
                <a:ea typeface="Calibri" panose="020F0502020204030204" pitchFamily="34" charset="0"/>
              </a:rPr>
              <a:t> depuis qu’elle a atteint l’âge de la puberté. Un soir,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le père de </a:t>
            </a:r>
            <a:r>
              <a:rPr lang="fr-FR" sz="2400" b="0" kern="100" err="1">
                <a:effectLst/>
                <a:latin typeface="Arial" panose="020B0604020202020204" pitchFamily="34" charset="0"/>
                <a:ea typeface="Calibri" panose="020F0502020204030204" pitchFamily="34" charset="0"/>
              </a:rPr>
              <a:t>Nwanne</a:t>
            </a:r>
            <a:r>
              <a:rPr lang="fr-FR" sz="2400" b="0" kern="100">
                <a:effectLst/>
                <a:latin typeface="Arial" panose="020B0604020202020204" pitchFamily="34" charset="0"/>
                <a:ea typeface="Calibri" panose="020F0502020204030204" pitchFamily="34" charset="0"/>
              </a:rPr>
              <a:t> vient secrètement dans sa chambre </a:t>
            </a:r>
            <a:br>
              <a:rPr lang="fr-FR" sz="2400" b="0" kern="100">
                <a:effectLst/>
                <a:latin typeface="Arial" panose="020B0604020202020204" pitchFamily="34" charset="0"/>
                <a:ea typeface="Calibri" panose="020F0502020204030204" pitchFamily="34" charset="0"/>
              </a:rPr>
            </a:br>
            <a:r>
              <a:rPr lang="fr-FR" sz="2400" b="0" kern="100">
                <a:effectLst/>
                <a:latin typeface="Arial" panose="020B0604020202020204" pitchFamily="34" charset="0"/>
                <a:ea typeface="Calibri" panose="020F0502020204030204" pitchFamily="34" charset="0"/>
              </a:rPr>
              <a:t>et la viole.</a:t>
            </a:r>
            <a:endParaRPr lang="en-GB" sz="2400" kern="100">
              <a:effectLst/>
              <a:latin typeface="Arial" panose="020B0604020202020204" pitchFamily="34" charset="0"/>
              <a:ea typeface="Calibri" panose="020F0502020204030204" pitchFamily="34" charset="0"/>
            </a:endParaRPr>
          </a:p>
          <a:p>
            <a:endParaRPr lang="en-GB" sz="5400"/>
          </a:p>
        </p:txBody>
      </p:sp>
      <p:sp>
        <p:nvSpPr>
          <p:cNvPr id="5" name="Footer Placeholder 3">
            <a:extLst>
              <a:ext uri="{FF2B5EF4-FFF2-40B4-BE49-F238E27FC236}">
                <a16:creationId xmlns:a16="http://schemas.microsoft.com/office/drawing/2014/main" id="{C40BB359-ED07-7B73-3DD2-D0FC0D1307A2}"/>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3629595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21ECA-41D0-75CE-DB68-5CEFB8671590}"/>
              </a:ext>
            </a:extLst>
          </p:cNvPr>
          <p:cNvSpPr>
            <a:spLocks noGrp="1"/>
          </p:cNvSpPr>
          <p:nvPr>
            <p:ph type="title"/>
          </p:nvPr>
        </p:nvSpPr>
        <p:spPr/>
        <p:txBody>
          <a:bodyPr/>
          <a:lstStyle/>
          <a:p>
            <a:r>
              <a:rPr lang="en-GB" err="1"/>
              <a:t>L'histoire</a:t>
            </a:r>
            <a:r>
              <a:rPr lang="en-GB"/>
              <a:t> de </a:t>
            </a:r>
            <a:r>
              <a:rPr lang="en-GB" err="1"/>
              <a:t>Nwanne</a:t>
            </a:r>
            <a:r>
              <a:rPr lang="en-GB"/>
              <a:t>: </a:t>
            </a:r>
            <a:r>
              <a:rPr lang="en-GB" err="1"/>
              <a:t>réponse</a:t>
            </a:r>
            <a:endParaRPr lang="en-GB"/>
          </a:p>
        </p:txBody>
      </p:sp>
      <p:sp>
        <p:nvSpPr>
          <p:cNvPr id="3" name="Content Placeholder 2">
            <a:extLst>
              <a:ext uri="{FF2B5EF4-FFF2-40B4-BE49-F238E27FC236}">
                <a16:creationId xmlns:a16="http://schemas.microsoft.com/office/drawing/2014/main" id="{F6CDB969-5F8E-B03F-5639-CBC953DF4240}"/>
              </a:ext>
            </a:extLst>
          </p:cNvPr>
          <p:cNvSpPr>
            <a:spLocks noGrp="1"/>
          </p:cNvSpPr>
          <p:nvPr>
            <p:ph idx="1"/>
          </p:nvPr>
        </p:nvSpPr>
        <p:spPr>
          <a:xfrm>
            <a:off x="371475" y="1081853"/>
            <a:ext cx="9766440" cy="4356097"/>
          </a:xfrm>
        </p:spPr>
        <p:txBody>
          <a:bodyPr/>
          <a:lstStyle/>
          <a:p>
            <a:r>
              <a:rPr lang="fr-FR" b="0"/>
              <a:t>Cela pourrait-il constituer une (ou plusieurs forme(s) de violence ? Si oui, lesquelles?</a:t>
            </a:r>
            <a:endParaRPr lang="en-GB" b="0"/>
          </a:p>
        </p:txBody>
      </p:sp>
      <p:sp>
        <p:nvSpPr>
          <p:cNvPr id="5" name="TextBox 4" descr="Oui&#10;Violence sexuelle&#10;&#10;">
            <a:extLst>
              <a:ext uri="{FF2B5EF4-FFF2-40B4-BE49-F238E27FC236}">
                <a16:creationId xmlns:a16="http://schemas.microsoft.com/office/drawing/2014/main" id="{172514A3-7103-555A-1B48-440E8147CC46}"/>
              </a:ext>
            </a:extLst>
          </p:cNvPr>
          <p:cNvSpPr txBox="1"/>
          <p:nvPr/>
        </p:nvSpPr>
        <p:spPr>
          <a:xfrm>
            <a:off x="371473" y="2141058"/>
            <a:ext cx="11443250" cy="3850689"/>
          </a:xfrm>
          <a:prstGeom prst="rect">
            <a:avLst/>
          </a:prstGeom>
          <a:solidFill>
            <a:schemeClr val="accent3"/>
          </a:solidFill>
        </p:spPr>
        <p:txBody>
          <a:bodyPr wrap="square" lIns="180000" tIns="180000" rIns="180000" bIns="180000" rtlCol="0">
            <a:spAutoFit/>
          </a:bodyPr>
          <a:lstStyle/>
          <a:p>
            <a:pPr>
              <a:lnSpc>
                <a:spcPct val="110000"/>
              </a:lnSpc>
              <a:spcBef>
                <a:spcPts val="600"/>
              </a:spcBef>
              <a:spcAft>
                <a:spcPts val="1000"/>
              </a:spcAft>
            </a:pPr>
            <a:r>
              <a:rPr lang="en-GB" sz="3200" b="1" err="1">
                <a:solidFill>
                  <a:schemeClr val="bg1"/>
                </a:solidFill>
              </a:rPr>
              <a:t>Oui</a:t>
            </a:r>
            <a:r>
              <a:rPr lang="en-GB" sz="3200" b="1">
                <a:solidFill>
                  <a:schemeClr val="bg1"/>
                </a:solidFill>
              </a:rPr>
              <a:t>. Violence </a:t>
            </a:r>
            <a:r>
              <a:rPr lang="en-GB" sz="3200" b="1" err="1">
                <a:solidFill>
                  <a:schemeClr val="bg1"/>
                </a:solidFill>
              </a:rPr>
              <a:t>sexuelle</a:t>
            </a: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a:p>
            <a:pPr>
              <a:lnSpc>
                <a:spcPct val="110000"/>
              </a:lnSpc>
              <a:spcBef>
                <a:spcPts val="600"/>
              </a:spcBef>
              <a:spcAft>
                <a:spcPts val="1000"/>
              </a:spcAft>
            </a:pPr>
            <a:endParaRPr lang="en-GB" sz="3200" b="1">
              <a:solidFill>
                <a:schemeClr val="bg1"/>
              </a:solidFill>
            </a:endParaRPr>
          </a:p>
        </p:txBody>
      </p:sp>
      <p:sp>
        <p:nvSpPr>
          <p:cNvPr id="6" name="Footer Placeholder 3">
            <a:extLst>
              <a:ext uri="{FF2B5EF4-FFF2-40B4-BE49-F238E27FC236}">
                <a16:creationId xmlns:a16="http://schemas.microsoft.com/office/drawing/2014/main" id="{B5B8982C-A422-D73B-972C-27B0C6EA2099}"/>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821456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65F4AB9-EAAF-CB66-BC5D-3995A238BC8B}"/>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B0E11E6D-C720-84D1-9058-4FE07D757E01}"/>
              </a:ext>
            </a:extLst>
          </p:cNvPr>
          <p:cNvSpPr>
            <a:spLocks noGrp="1"/>
          </p:cNvSpPr>
          <p:nvPr>
            <p:ph type="title"/>
          </p:nvPr>
        </p:nvSpPr>
        <p:spPr>
          <a:xfrm>
            <a:off x="371475" y="368300"/>
            <a:ext cx="10454815" cy="860170"/>
          </a:xfrm>
        </p:spPr>
        <p:txBody>
          <a:bodyPr/>
          <a:lstStyle/>
          <a:p>
            <a:r>
              <a:rPr lang="fr-FR">
                <a:solidFill>
                  <a:schemeClr val="accent2"/>
                </a:solidFill>
                <a:cs typeface="Arial"/>
              </a:rPr>
              <a:t>Coup de projecteur sur les types de violences basées sur le genre</a:t>
            </a:r>
            <a:endParaRPr lang="en-GB">
              <a:solidFill>
                <a:schemeClr val="accent2"/>
              </a:solidFill>
            </a:endParaRPr>
          </a:p>
        </p:txBody>
      </p:sp>
      <p:sp>
        <p:nvSpPr>
          <p:cNvPr id="3" name="Content Placeholder 2">
            <a:extLst>
              <a:ext uri="{FF2B5EF4-FFF2-40B4-BE49-F238E27FC236}">
                <a16:creationId xmlns:a16="http://schemas.microsoft.com/office/drawing/2014/main" id="{F4DAD72F-59DA-F980-313C-72ED1B87F96A}"/>
              </a:ext>
            </a:extLst>
          </p:cNvPr>
          <p:cNvSpPr>
            <a:spLocks noGrp="1"/>
          </p:cNvSpPr>
          <p:nvPr>
            <p:ph idx="1"/>
          </p:nvPr>
        </p:nvSpPr>
        <p:spPr>
          <a:xfrm>
            <a:off x="371475" y="1628775"/>
            <a:ext cx="9372297" cy="4768850"/>
          </a:xfrm>
        </p:spPr>
        <p:txBody>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On sait que le handicap est un facteur de risque significatif de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violence et de maltraitance pour toutes les personnes en situation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handicap. Des études montrent néanmoins que les femmes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en situation de handicap subissent des violences à des taux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plus élevés que les hommes en situation de handicap et les femmes sans handicap (FNUAP, 2018).</a:t>
            </a:r>
            <a:endParaRPr lang="en-GB" sz="2400">
              <a:latin typeface="Arial" panose="020B0604020202020204" pitchFamily="34" charset="0"/>
              <a:cs typeface="Times New Roman" panose="02020603050405020304" pitchFamily="18" charset="0"/>
            </a:endParaRPr>
          </a:p>
          <a:p>
            <a:pPr lvl="3">
              <a:lnSpc>
                <a:spcPct val="105000"/>
              </a:lnSpc>
              <a:spcAft>
                <a:spcPts val="1000"/>
              </a:spcAft>
              <a:defRPr/>
            </a:pPr>
            <a:r>
              <a:rPr lang="fr-FR" sz="2400">
                <a:latin typeface="Arial" panose="020B0604020202020204" pitchFamily="34" charset="0"/>
                <a:cs typeface="Times New Roman" panose="02020603050405020304" pitchFamily="18" charset="0"/>
              </a:rPr>
              <a:t>Les caractéristiques démographiques comme le type de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handicap peuvent accroître le risque de violence. Les femmes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en situation de handicap intellectuel sont particulièrement vulnérables face à la violence. </a:t>
            </a:r>
          </a:p>
          <a:p>
            <a:pPr marL="179705" lvl="3" indent="-179705"/>
            <a:endParaRPr lang="en-GB" sz="2400" b="1">
              <a:ea typeface="+mn-lt"/>
              <a:cs typeface="+mn-lt"/>
            </a:endParaRPr>
          </a:p>
        </p:txBody>
      </p:sp>
      <p:sp>
        <p:nvSpPr>
          <p:cNvPr id="9" name="Footer Placeholder 3">
            <a:extLst>
              <a:ext uri="{FF2B5EF4-FFF2-40B4-BE49-F238E27FC236}">
                <a16:creationId xmlns:a16="http://schemas.microsoft.com/office/drawing/2014/main" id="{2F0ACDE3-FB58-9A4C-44D8-4855F2008A4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722621072"/>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A44735-0295-2B76-1E47-FD53C05BA6FE}"/>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B0E11E6D-C720-84D1-9058-4FE07D757E01}"/>
              </a:ext>
            </a:extLst>
          </p:cNvPr>
          <p:cNvSpPr>
            <a:spLocks noGrp="1"/>
          </p:cNvSpPr>
          <p:nvPr>
            <p:ph type="title"/>
          </p:nvPr>
        </p:nvSpPr>
        <p:spPr>
          <a:xfrm>
            <a:off x="371475" y="378791"/>
            <a:ext cx="10454815" cy="1249984"/>
          </a:xfrm>
        </p:spPr>
        <p:txBody>
          <a:bodyPr/>
          <a:lstStyle/>
          <a:p>
            <a:r>
              <a:rPr lang="fr-FR">
                <a:solidFill>
                  <a:schemeClr val="accent2"/>
                </a:solidFill>
                <a:cs typeface="Arial"/>
              </a:rPr>
              <a:t>Coup de projecteur sur les types de </a:t>
            </a:r>
            <a:br>
              <a:rPr lang="fr-FR">
                <a:solidFill>
                  <a:schemeClr val="accent2"/>
                </a:solidFill>
                <a:cs typeface="Arial"/>
              </a:rPr>
            </a:br>
            <a:r>
              <a:rPr lang="fr-FR">
                <a:solidFill>
                  <a:schemeClr val="accent2"/>
                </a:solidFill>
                <a:cs typeface="Arial"/>
              </a:rPr>
              <a:t>violences basées sur le genre</a:t>
            </a:r>
            <a:endParaRPr lang="en-GB">
              <a:solidFill>
                <a:schemeClr val="accent2"/>
              </a:solidFill>
            </a:endParaRPr>
          </a:p>
        </p:txBody>
      </p:sp>
      <p:sp>
        <p:nvSpPr>
          <p:cNvPr id="3" name="Content Placeholder 2">
            <a:extLst>
              <a:ext uri="{FF2B5EF4-FFF2-40B4-BE49-F238E27FC236}">
                <a16:creationId xmlns:a16="http://schemas.microsoft.com/office/drawing/2014/main" id="{F4DAD72F-59DA-F980-313C-72ED1B87F96A}"/>
              </a:ext>
            </a:extLst>
          </p:cNvPr>
          <p:cNvSpPr>
            <a:spLocks noGrp="1"/>
          </p:cNvSpPr>
          <p:nvPr>
            <p:ph idx="1"/>
          </p:nvPr>
        </p:nvSpPr>
        <p:spPr>
          <a:xfrm>
            <a:off x="371473" y="1628775"/>
            <a:ext cx="9557616" cy="3122734"/>
          </a:xfrm>
        </p:spPr>
        <p:txBody>
          <a:bodyPr/>
          <a:lstStyle/>
          <a:p>
            <a:pPr marL="0" lvl="3" indent="0">
              <a:buNone/>
            </a:pPr>
            <a:r>
              <a:rPr lang="fr-FR" sz="2400">
                <a:latin typeface="Arial" panose="020B0604020202020204" pitchFamily="34" charset="0"/>
              </a:rPr>
              <a:t>« Parmi les femmes en situation de handicap, on estime que </a:t>
            </a:r>
            <a:br>
              <a:rPr lang="fr-FR" sz="2400">
                <a:latin typeface="Arial" panose="020B0604020202020204" pitchFamily="34" charset="0"/>
              </a:rPr>
            </a:br>
            <a:r>
              <a:rPr lang="fr-FR" sz="2400">
                <a:latin typeface="Arial" panose="020B0604020202020204" pitchFamily="34" charset="0"/>
              </a:rPr>
              <a:t>83 % subiront des violences sexuelles au cours de leur vie. Parmi </a:t>
            </a:r>
            <a:br>
              <a:rPr lang="fr-FR" sz="2400">
                <a:latin typeface="Arial" panose="020B0604020202020204" pitchFamily="34" charset="0"/>
              </a:rPr>
            </a:br>
            <a:r>
              <a:rPr lang="fr-FR" sz="2400">
                <a:latin typeface="Arial" panose="020B0604020202020204" pitchFamily="34" charset="0"/>
              </a:rPr>
              <a:t>les filles en situation de handicap intellectuel, on estime que </a:t>
            </a:r>
            <a:br>
              <a:rPr lang="fr-FR" sz="2400">
                <a:latin typeface="Arial" panose="020B0604020202020204" pitchFamily="34" charset="0"/>
              </a:rPr>
            </a:br>
            <a:r>
              <a:rPr lang="fr-FR" sz="2400">
                <a:latin typeface="Arial" panose="020B0604020202020204" pitchFamily="34" charset="0"/>
              </a:rPr>
              <a:t>40 à 70 % subiront des violences sexuelles avant l’âge de 18 ans. Parmi les patientes psychiatriques hospitalisées, 80 % ont subi </a:t>
            </a:r>
            <a:br>
              <a:rPr lang="fr-FR" sz="2400">
                <a:latin typeface="Arial" panose="020B0604020202020204" pitchFamily="34" charset="0"/>
              </a:rPr>
            </a:br>
            <a:r>
              <a:rPr lang="fr-FR" sz="2400">
                <a:latin typeface="Arial" panose="020B0604020202020204" pitchFamily="34" charset="0"/>
              </a:rPr>
              <a:t>des violences physiques ou sexuelles au cours de leur vie » </a:t>
            </a:r>
            <a:br>
              <a:rPr lang="fr-FR" sz="2400">
                <a:latin typeface="Arial" panose="020B0604020202020204" pitchFamily="34" charset="0"/>
              </a:rPr>
            </a:br>
            <a:r>
              <a:rPr lang="fr-FR" sz="2400">
                <a:latin typeface="Arial" panose="020B0604020202020204" pitchFamily="34" charset="0"/>
              </a:rPr>
              <a:t>(</a:t>
            </a:r>
            <a:r>
              <a:rPr lang="fr-FR" sz="2400" err="1">
                <a:latin typeface="Arial" panose="020B0604020202020204" pitchFamily="34" charset="0"/>
              </a:rPr>
              <a:t>Roeher</a:t>
            </a:r>
            <a:r>
              <a:rPr lang="fr-FR" sz="2400">
                <a:latin typeface="Arial" panose="020B0604020202020204" pitchFamily="34" charset="0"/>
              </a:rPr>
              <a:t> Institute, 2004).</a:t>
            </a:r>
            <a:endParaRPr lang="en-GB" sz="2400">
              <a:latin typeface="Arial" panose="020B0604020202020204" pitchFamily="34" charset="0"/>
            </a:endParaRPr>
          </a:p>
        </p:txBody>
      </p:sp>
      <p:sp>
        <p:nvSpPr>
          <p:cNvPr id="9" name="Footer Placeholder 3">
            <a:extLst>
              <a:ext uri="{FF2B5EF4-FFF2-40B4-BE49-F238E27FC236}">
                <a16:creationId xmlns:a16="http://schemas.microsoft.com/office/drawing/2014/main" id="{9463F76A-38C1-501A-9D7E-A4305922D707}"/>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312262874"/>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65F4AB9-EAAF-CB66-BC5D-3995A238BC8B}"/>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B0E11E6D-C720-84D1-9058-4FE07D757E01}"/>
              </a:ext>
            </a:extLst>
          </p:cNvPr>
          <p:cNvSpPr>
            <a:spLocks noGrp="1"/>
          </p:cNvSpPr>
          <p:nvPr>
            <p:ph type="title"/>
          </p:nvPr>
        </p:nvSpPr>
        <p:spPr>
          <a:xfrm>
            <a:off x="371475" y="368300"/>
            <a:ext cx="10454815" cy="860170"/>
          </a:xfrm>
        </p:spPr>
        <p:txBody>
          <a:bodyPr/>
          <a:lstStyle/>
          <a:p>
            <a:r>
              <a:rPr lang="fr-FR">
                <a:solidFill>
                  <a:schemeClr val="accent2"/>
                </a:solidFill>
                <a:cs typeface="Arial"/>
              </a:rPr>
              <a:t>Coup de projecteur sur les types de violences basées sur le genre</a:t>
            </a:r>
            <a:endParaRPr lang="en-GB">
              <a:solidFill>
                <a:schemeClr val="accent2"/>
              </a:solidFill>
            </a:endParaRPr>
          </a:p>
        </p:txBody>
      </p:sp>
      <p:sp>
        <p:nvSpPr>
          <p:cNvPr id="3" name="Content Placeholder 2">
            <a:extLst>
              <a:ext uri="{FF2B5EF4-FFF2-40B4-BE49-F238E27FC236}">
                <a16:creationId xmlns:a16="http://schemas.microsoft.com/office/drawing/2014/main" id="{F4DAD72F-59DA-F980-313C-72ED1B87F96A}"/>
              </a:ext>
            </a:extLst>
          </p:cNvPr>
          <p:cNvSpPr>
            <a:spLocks noGrp="1"/>
          </p:cNvSpPr>
          <p:nvPr>
            <p:ph idx="1"/>
          </p:nvPr>
        </p:nvSpPr>
        <p:spPr>
          <a:xfrm>
            <a:off x="371475" y="1612900"/>
            <a:ext cx="9492961" cy="4768850"/>
          </a:xfrm>
        </p:spPr>
        <p:txBody>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Des études ont montré que les femmes handicapées sont plus sujettes à la violence que les hommes handicapés (Plan, 2013).</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Les femmes handicapées ont tendance à être victimes d'abus bien plus que les femmes non handicapées</a:t>
            </a:r>
            <a:endParaRPr lang="en-GB" sz="2400" b="0">
              <a:latin typeface="Arial" panose="020B0604020202020204" pitchFamily="34" charset="0"/>
            </a:endParaRPr>
          </a:p>
          <a:p>
            <a:pPr marL="179705" lvl="3" indent="-179705"/>
            <a:endParaRPr lang="en-GB" sz="2400" b="1">
              <a:ea typeface="+mn-lt"/>
              <a:cs typeface="+mn-lt"/>
            </a:endParaRPr>
          </a:p>
        </p:txBody>
      </p:sp>
      <p:sp>
        <p:nvSpPr>
          <p:cNvPr id="9" name="Footer Placeholder 3">
            <a:extLst>
              <a:ext uri="{FF2B5EF4-FFF2-40B4-BE49-F238E27FC236}">
                <a16:creationId xmlns:a16="http://schemas.microsoft.com/office/drawing/2014/main" id="{2F0ACDE3-FB58-9A4C-44D8-4855F2008A4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82470479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3" y="1648504"/>
            <a:ext cx="9483725" cy="5209496"/>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La protection implique de promouvoir et de protéger la santé,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 bien-être et les droits humains des personnes et de leur permettre de vivre sans danger, exemptes d’exploitation et de violence.</a:t>
            </a:r>
          </a:p>
          <a:p>
            <a:pPr lvl="3">
              <a:lnSpc>
                <a:spcPct val="105000"/>
              </a:lnSpc>
              <a:spcAft>
                <a:spcPts val="1000"/>
              </a:spcAft>
              <a:defRPr/>
            </a:pPr>
            <a:r>
              <a:rPr lang="fr-FR" sz="2400">
                <a:latin typeface="Arial" panose="020B0604020202020204" pitchFamily="34" charset="0"/>
                <a:cs typeface="Times New Roman" panose="02020603050405020304" pitchFamily="18" charset="0"/>
              </a:rPr>
              <a:t>Il est important de comprendre et de savoir comment détecter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les signes de violence.</a:t>
            </a:r>
          </a:p>
          <a:p>
            <a:pPr lvl="3">
              <a:lnSpc>
                <a:spcPct val="105000"/>
              </a:lnSpc>
              <a:spcAft>
                <a:spcPts val="1000"/>
              </a:spcAft>
              <a:defRPr/>
            </a:pPr>
            <a:r>
              <a:rPr lang="fr-FR" sz="2400">
                <a:latin typeface="Arial" panose="020B0604020202020204" pitchFamily="34" charset="0"/>
                <a:cs typeface="Times New Roman" panose="02020603050405020304" pitchFamily="18" charset="0"/>
              </a:rPr>
              <a:t>Nous devons faire tout ce qui est en notre pouvoir pour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assurer la sécurité des personnes qui sont impactées par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notre travail et les protéger contre toutes les formes de violence,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blessure, d’exploitation, de maltraitance, de négligence,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mauvais traitements et de violences sexuelles. </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3">
            <a:extLst>
              <a:ext uri="{FF2B5EF4-FFF2-40B4-BE49-F238E27FC236}">
                <a16:creationId xmlns:a16="http://schemas.microsoft.com/office/drawing/2014/main" id="{94A263D0-CA21-D802-E977-A509C66E3D64}"/>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856783223"/>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3" y="1648504"/>
            <a:ext cx="9502200" cy="5209496"/>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Nous devons toujours apporter une réponse adaptée aux préoccupations relatives à la protection au sein de notre organisation, parmi nos partenaires ou dans les communautés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où nous travaillons.</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3">
            <a:extLst>
              <a:ext uri="{FF2B5EF4-FFF2-40B4-BE49-F238E27FC236}">
                <a16:creationId xmlns:a16="http://schemas.microsoft.com/office/drawing/2014/main" id="{94A263D0-CA21-D802-E977-A509C66E3D64}"/>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29191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en-GB" err="1"/>
              <a:t>Approche</a:t>
            </a:r>
            <a:r>
              <a:rPr lang="en-GB"/>
              <a:t> </a:t>
            </a:r>
            <a:r>
              <a:rPr lang="en-GB" err="1"/>
              <a:t>sociale</a:t>
            </a:r>
            <a:r>
              <a:rPr lang="en-GB"/>
              <a:t> du handicap</a:t>
            </a:r>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5619965" y="1412875"/>
            <a:ext cx="6200560" cy="4597750"/>
          </a:xfrm>
        </p:spPr>
        <p:txBody>
          <a:bodyPr/>
          <a:lstStyle/>
          <a:p>
            <a:pPr lvl="3"/>
            <a:r>
              <a:rPr lang="fr-FR" sz="2400"/>
              <a:t>Nous nous concentrons sur les obstacles auxquels les personnes en situation de handicap sont confrontées et sur la manière de les surmonter ou de les réduire.</a:t>
            </a:r>
          </a:p>
          <a:p>
            <a:pPr lvl="3"/>
            <a:r>
              <a:rPr lang="fr-FR" sz="2400"/>
              <a:t>L'objectif n'est pas de mettre en place des services spécialisés, mais de développer une approche inclusive des personnes en situation de handicap. C'est ce modèle qui constitue la base de la Convention des Nations unies relative aux droits en situation de handicap.</a:t>
            </a:r>
            <a:endParaRPr lang="en-GB" sz="2400"/>
          </a:p>
        </p:txBody>
      </p:sp>
      <p:graphicFrame>
        <p:nvGraphicFramePr>
          <p:cNvPr id="8" name="Diagram 7" descr="A chart representing the medical model of disability. ">
            <a:extLst>
              <a:ext uri="{FF2B5EF4-FFF2-40B4-BE49-F238E27FC236}">
                <a16:creationId xmlns:a16="http://schemas.microsoft.com/office/drawing/2014/main" id="{386B43B5-9E06-D404-3C44-F752D27BFBCD}"/>
              </a:ext>
            </a:extLst>
          </p:cNvPr>
          <p:cNvGraphicFramePr/>
          <p:nvPr/>
        </p:nvGraphicFramePr>
        <p:xfrm>
          <a:off x="6652687" y="7269531"/>
          <a:ext cx="5539313" cy="4353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Une femme en fauteuil roulant devant un centre de soins. À côté des marches de la clinique, il y a une rampe qu'elle peut utiliser pour accéder à la clinique.">
            <a:extLst>
              <a:ext uri="{FF2B5EF4-FFF2-40B4-BE49-F238E27FC236}">
                <a16:creationId xmlns:a16="http://schemas.microsoft.com/office/drawing/2014/main" id="{1E7E2378-D70E-F36A-2180-6370B3A78651}"/>
              </a:ext>
              <a:ext uri="{C183D7F6-B498-43B3-948B-1728B52AA6E4}">
                <adec:decorative xmlns:adec="http://schemas.microsoft.com/office/drawing/2017/decorative" val="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1105"/>
          <a:stretch/>
        </p:blipFill>
        <p:spPr bwMode="auto">
          <a:xfrm>
            <a:off x="371473" y="1412876"/>
            <a:ext cx="5147615" cy="4081094"/>
          </a:xfrm>
          <a:prstGeom prst="rect">
            <a:avLst/>
          </a:prstGeom>
          <a:noFill/>
          <a:ln>
            <a:noFill/>
          </a:ln>
        </p:spPr>
      </p:pic>
      <p:sp>
        <p:nvSpPr>
          <p:cNvPr id="6" name="Footer Placeholder 4">
            <a:extLst>
              <a:ext uri="{FF2B5EF4-FFF2-40B4-BE49-F238E27FC236}">
                <a16:creationId xmlns:a16="http://schemas.microsoft.com/office/drawing/2014/main" id="{70132CD5-FEF3-BDDD-E815-B50A184D30AE}"/>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074754981"/>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516909"/>
            <a:ext cx="10115997" cy="1672523"/>
          </a:xfrm>
        </p:spPr>
        <p:txBody>
          <a:bodyPr/>
          <a:lstStyle/>
          <a:p>
            <a:r>
              <a:rPr lang="fr-FR" sz="4400"/>
              <a:t>Identifier les préoccupations en matière de protection</a:t>
            </a:r>
            <a:endParaRPr lang="en-GB" sz="4400"/>
          </a:p>
        </p:txBody>
      </p:sp>
    </p:spTree>
    <p:extLst>
      <p:ext uri="{BB962C8B-B14F-4D97-AF65-F5344CB8AC3E}">
        <p14:creationId xmlns:p14="http://schemas.microsoft.com/office/powerpoint/2010/main" val="44423173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A8279-97DB-C7AF-6459-85FAE903E673}"/>
              </a:ext>
            </a:extLst>
          </p:cNvPr>
          <p:cNvSpPr>
            <a:spLocks noGrp="1"/>
          </p:cNvSpPr>
          <p:nvPr>
            <p:ph type="title"/>
          </p:nvPr>
        </p:nvSpPr>
        <p:spPr/>
        <p:txBody>
          <a:bodyPr/>
          <a:lstStyle/>
          <a:p>
            <a:r>
              <a:rPr lang="en-GB" sz="4000"/>
              <a:t>Discussion de </a:t>
            </a:r>
            <a:r>
              <a:rPr lang="en-GB" sz="4000" err="1"/>
              <a:t>groupe</a:t>
            </a:r>
            <a:r>
              <a:rPr lang="en-GB" sz="4000"/>
              <a:t> (cinq minutes) </a:t>
            </a:r>
            <a:r>
              <a:rPr lang="en-GB"/>
              <a:t>		</a:t>
            </a:r>
          </a:p>
        </p:txBody>
      </p:sp>
      <p:sp>
        <p:nvSpPr>
          <p:cNvPr id="3" name="Content Placeholder 2">
            <a:extLst>
              <a:ext uri="{FF2B5EF4-FFF2-40B4-BE49-F238E27FC236}">
                <a16:creationId xmlns:a16="http://schemas.microsoft.com/office/drawing/2014/main" id="{9ED838E7-057A-C5BE-DC05-D757BE2E68E8}"/>
              </a:ext>
            </a:extLst>
          </p:cNvPr>
          <p:cNvSpPr>
            <a:spLocks noGrp="1"/>
          </p:cNvSpPr>
          <p:nvPr>
            <p:ph idx="1"/>
          </p:nvPr>
        </p:nvSpPr>
        <p:spPr>
          <a:xfrm>
            <a:off x="371473" y="1628775"/>
            <a:ext cx="9576089" cy="2548978"/>
          </a:xfrm>
        </p:spPr>
        <p:txBody>
          <a:bodyPr/>
          <a:lstStyle/>
          <a:p>
            <a:r>
              <a:rPr lang="fr-FR" sz="3200" b="0"/>
              <a:t>Comment pouvez-vous identifier les problèmes </a:t>
            </a:r>
            <a:br>
              <a:rPr lang="fr-FR" sz="3200" b="0"/>
            </a:br>
            <a:r>
              <a:rPr lang="fr-FR" sz="3200" b="0"/>
              <a:t>de protection (par exemple de la maltraitance </a:t>
            </a:r>
            <a:br>
              <a:rPr lang="fr-FR" sz="3200" b="0"/>
            </a:br>
            <a:r>
              <a:rPr lang="fr-FR" sz="3200" b="0"/>
              <a:t>ou négligence) concernant un client en situation </a:t>
            </a:r>
            <a:br>
              <a:rPr lang="fr-FR" sz="3200" b="0"/>
            </a:br>
            <a:r>
              <a:rPr lang="fr-FR" sz="3200" b="0"/>
              <a:t>de handicap qui se rend dans un centre de santé sexuelle et reproductive ?</a:t>
            </a:r>
            <a:endParaRPr lang="en-GB" sz="3200" b="0"/>
          </a:p>
        </p:txBody>
      </p:sp>
      <p:sp>
        <p:nvSpPr>
          <p:cNvPr id="4" name="Footer Placeholder 3">
            <a:extLst>
              <a:ext uri="{FF2B5EF4-FFF2-40B4-BE49-F238E27FC236}">
                <a16:creationId xmlns:a16="http://schemas.microsoft.com/office/drawing/2014/main" id="{DBDE218A-5D99-921B-FBDC-56C18CC09BB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717792878"/>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F52C0-95E2-7432-D0A6-AC988A43F0C7}"/>
              </a:ext>
            </a:extLst>
          </p:cNvPr>
          <p:cNvSpPr>
            <a:spLocks noGrp="1"/>
          </p:cNvSpPr>
          <p:nvPr>
            <p:ph type="title"/>
          </p:nvPr>
        </p:nvSpPr>
        <p:spPr/>
        <p:txBody>
          <a:bodyPr>
            <a:normAutofit/>
          </a:bodyPr>
          <a:lstStyle/>
          <a:p>
            <a:r>
              <a:rPr lang="fr-FR"/>
              <a:t>Signes d'abus potentiels</a:t>
            </a:r>
            <a:endParaRPr lang="en-GB"/>
          </a:p>
        </p:txBody>
      </p:sp>
      <p:sp>
        <p:nvSpPr>
          <p:cNvPr id="7" name="Rectangle: Rounded Corners 6" descr="Changements inexpliqués de la santé physique (par ex., la malnutrition) &#10;">
            <a:extLst>
              <a:ext uri="{FF2B5EF4-FFF2-40B4-BE49-F238E27FC236}">
                <a16:creationId xmlns:a16="http://schemas.microsoft.com/office/drawing/2014/main" id="{6F19B5EE-3FC2-1E91-7321-1E2C07B7D854}"/>
              </a:ext>
            </a:extLst>
          </p:cNvPr>
          <p:cNvSpPr/>
          <p:nvPr/>
        </p:nvSpPr>
        <p:spPr>
          <a:xfrm>
            <a:off x="371474" y="1933906"/>
            <a:ext cx="11449050" cy="1048032"/>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fr-FR" sz="2400"/>
              <a:t>Changements inexpliqués de la santé physique (par ex., la malnutrition) </a:t>
            </a:r>
            <a:endParaRPr lang="en-GB" sz="2400"/>
          </a:p>
        </p:txBody>
      </p:sp>
      <p:sp>
        <p:nvSpPr>
          <p:cNvPr id="13" name="Rectangle: Rounded Corners 12" descr="Changements inexpliqués de la santé mentale (par exemple, anxiété, dépression)&#10;">
            <a:extLst>
              <a:ext uri="{FF2B5EF4-FFF2-40B4-BE49-F238E27FC236}">
                <a16:creationId xmlns:a16="http://schemas.microsoft.com/office/drawing/2014/main" id="{4DC646A4-674B-A927-A635-5B3D75CC5497}"/>
              </a:ext>
            </a:extLst>
          </p:cNvPr>
          <p:cNvSpPr/>
          <p:nvPr/>
        </p:nvSpPr>
        <p:spPr>
          <a:xfrm>
            <a:off x="371475" y="3107805"/>
            <a:ext cx="11449049" cy="1048032"/>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fr-FR" sz="2400"/>
              <a:t>Changements inexpliqués de la santé mentale (par exemple, anxiété, dépression)</a:t>
            </a:r>
            <a:endParaRPr lang="en-GB" sz="2400"/>
          </a:p>
        </p:txBody>
      </p:sp>
      <p:sp>
        <p:nvSpPr>
          <p:cNvPr id="16" name="Rectangle: Rounded Corners 15" descr="Changements de comportement (par exemple, repli sur soi)&#10;&#10;">
            <a:extLst>
              <a:ext uri="{FF2B5EF4-FFF2-40B4-BE49-F238E27FC236}">
                <a16:creationId xmlns:a16="http://schemas.microsoft.com/office/drawing/2014/main" id="{AFC0BDFF-A005-34F0-8B39-425E097B3D61}"/>
              </a:ext>
            </a:extLst>
          </p:cNvPr>
          <p:cNvSpPr/>
          <p:nvPr/>
        </p:nvSpPr>
        <p:spPr>
          <a:xfrm>
            <a:off x="371475" y="4281704"/>
            <a:ext cx="11449050" cy="1048032"/>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fr-FR" sz="2400"/>
              <a:t>Changements de comportement (par exemple, repli sur soi)</a:t>
            </a:r>
            <a:endParaRPr lang="en-GB" sz="2400"/>
          </a:p>
        </p:txBody>
      </p:sp>
      <p:sp>
        <p:nvSpPr>
          <p:cNvPr id="3" name="Footer Placeholder 3">
            <a:extLst>
              <a:ext uri="{FF2B5EF4-FFF2-40B4-BE49-F238E27FC236}">
                <a16:creationId xmlns:a16="http://schemas.microsoft.com/office/drawing/2014/main" id="{E6FAB232-F297-5DFC-99E5-48F0BBCB1C02}"/>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716686062"/>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F52C0-95E2-7432-D0A6-AC988A43F0C7}"/>
              </a:ext>
            </a:extLst>
          </p:cNvPr>
          <p:cNvSpPr>
            <a:spLocks noGrp="1"/>
          </p:cNvSpPr>
          <p:nvPr>
            <p:ph type="title"/>
          </p:nvPr>
        </p:nvSpPr>
        <p:spPr/>
        <p:txBody>
          <a:bodyPr>
            <a:normAutofit/>
          </a:bodyPr>
          <a:lstStyle/>
          <a:p>
            <a:r>
              <a:rPr lang="fr-FR"/>
              <a:t>Signes d'abus potentiels</a:t>
            </a:r>
            <a:endParaRPr lang="en-GB"/>
          </a:p>
        </p:txBody>
      </p:sp>
      <p:sp>
        <p:nvSpPr>
          <p:cNvPr id="8" name="Rectangle: Rounded Corners 7" descr="Schéma récurrent de soins inadéquats&#10;">
            <a:extLst>
              <a:ext uri="{FF2B5EF4-FFF2-40B4-BE49-F238E27FC236}">
                <a16:creationId xmlns:a16="http://schemas.microsoft.com/office/drawing/2014/main" id="{E9C31085-E3DD-1CCF-D46E-12FD966CB2DF}"/>
              </a:ext>
            </a:extLst>
          </p:cNvPr>
          <p:cNvSpPr/>
          <p:nvPr/>
        </p:nvSpPr>
        <p:spPr>
          <a:xfrm>
            <a:off x="371475" y="1575105"/>
            <a:ext cx="11494389" cy="763314"/>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fr-FR" sz="2400"/>
              <a:t>Schéma récurrent de soins inadéquats</a:t>
            </a:r>
            <a:endParaRPr lang="en-GB" sz="2400"/>
          </a:p>
        </p:txBody>
      </p:sp>
      <p:sp>
        <p:nvSpPr>
          <p:cNvPr id="12" name="Rectangle: Rounded Corners 11" descr="Des rendez-vous manqués&#10;&#10;">
            <a:extLst>
              <a:ext uri="{FF2B5EF4-FFF2-40B4-BE49-F238E27FC236}">
                <a16:creationId xmlns:a16="http://schemas.microsoft.com/office/drawing/2014/main" id="{B2DC32EB-7EA5-72C3-913C-86F7BE8638EB}"/>
              </a:ext>
            </a:extLst>
          </p:cNvPr>
          <p:cNvSpPr/>
          <p:nvPr/>
        </p:nvSpPr>
        <p:spPr>
          <a:xfrm>
            <a:off x="371473" y="2497574"/>
            <a:ext cx="11449052" cy="763313"/>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Des </a:t>
            </a:r>
            <a:r>
              <a:rPr lang="en-GB" sz="2400" err="1"/>
              <a:t>rendez-vous</a:t>
            </a:r>
            <a:r>
              <a:rPr lang="en-GB" sz="2400"/>
              <a:t> </a:t>
            </a:r>
            <a:r>
              <a:rPr lang="en-GB" sz="2400" err="1"/>
              <a:t>manqués</a:t>
            </a:r>
            <a:endParaRPr lang="en-GB" sz="2400"/>
          </a:p>
        </p:txBody>
      </p:sp>
      <p:sp>
        <p:nvSpPr>
          <p:cNvPr id="15" name="Rectangle: Rounded Corners 14" descr="Un manque d’engagement &#10;&#10;">
            <a:extLst>
              <a:ext uri="{FF2B5EF4-FFF2-40B4-BE49-F238E27FC236}">
                <a16:creationId xmlns:a16="http://schemas.microsoft.com/office/drawing/2014/main" id="{A69F326B-70EF-D192-4DD2-822DDCEE447B}"/>
              </a:ext>
            </a:extLst>
          </p:cNvPr>
          <p:cNvSpPr/>
          <p:nvPr/>
        </p:nvSpPr>
        <p:spPr>
          <a:xfrm>
            <a:off x="371473" y="3399162"/>
            <a:ext cx="11449052" cy="763313"/>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Un manque </a:t>
            </a:r>
            <a:r>
              <a:rPr lang="en-GB" sz="2400" err="1"/>
              <a:t>d’engagement</a:t>
            </a:r>
            <a:r>
              <a:rPr lang="en-GB" sz="2400"/>
              <a:t> </a:t>
            </a:r>
          </a:p>
        </p:txBody>
      </p:sp>
      <p:sp>
        <p:nvSpPr>
          <p:cNvPr id="18" name="Rectangle: Rounded Corners 17" descr="Le non-respect, comme par exemple, le fait de ne pas suivre les conseils médicaux &#10;">
            <a:extLst>
              <a:ext uri="{FF2B5EF4-FFF2-40B4-BE49-F238E27FC236}">
                <a16:creationId xmlns:a16="http://schemas.microsoft.com/office/drawing/2014/main" id="{37E41B67-BAFC-5D07-312E-E38EF3094C88}"/>
              </a:ext>
            </a:extLst>
          </p:cNvPr>
          <p:cNvSpPr/>
          <p:nvPr/>
        </p:nvSpPr>
        <p:spPr>
          <a:xfrm>
            <a:off x="371475" y="4341794"/>
            <a:ext cx="11449052" cy="1131905"/>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fr-FR" sz="2400"/>
              <a:t>Le non-respect, comme par exemple, le fait de ne pas suivre les conseils médicaux </a:t>
            </a:r>
            <a:endParaRPr lang="en-GB" sz="2400"/>
          </a:p>
        </p:txBody>
      </p:sp>
      <p:sp>
        <p:nvSpPr>
          <p:cNvPr id="6" name="Footer Placeholder 3">
            <a:extLst>
              <a:ext uri="{FF2B5EF4-FFF2-40B4-BE49-F238E27FC236}">
                <a16:creationId xmlns:a16="http://schemas.microsoft.com/office/drawing/2014/main" id="{80CEEFBB-3E99-4F78-1DE2-DCE0BCF4BE3B}"/>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434733284"/>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03D5C-1AB8-30F6-304C-2D8ADF828D3D}"/>
              </a:ext>
            </a:extLst>
          </p:cNvPr>
          <p:cNvSpPr>
            <a:spLocks noGrp="1"/>
          </p:cNvSpPr>
          <p:nvPr>
            <p:ph type="title"/>
          </p:nvPr>
        </p:nvSpPr>
        <p:spPr>
          <a:xfrm>
            <a:off x="383058" y="260351"/>
            <a:ext cx="10515600" cy="742950"/>
          </a:xfrm>
        </p:spPr>
        <p:txBody>
          <a:bodyPr vert="horz" wrap="square" lIns="0" tIns="0" rIns="0" bIns="0" rtlCol="0" anchor="t" anchorCtr="0">
            <a:noAutofit/>
          </a:bodyPr>
          <a:lstStyle/>
          <a:p>
            <a:r>
              <a:rPr lang="en-GB"/>
              <a:t>Identifier les </a:t>
            </a:r>
            <a:r>
              <a:rPr lang="en-GB" err="1"/>
              <a:t>préoccupations</a:t>
            </a:r>
            <a:endParaRPr lang="en-US"/>
          </a:p>
        </p:txBody>
      </p:sp>
      <p:sp>
        <p:nvSpPr>
          <p:cNvPr id="3" name="Content Placeholder 2">
            <a:extLst>
              <a:ext uri="{FF2B5EF4-FFF2-40B4-BE49-F238E27FC236}">
                <a16:creationId xmlns:a16="http://schemas.microsoft.com/office/drawing/2014/main" id="{CFC1EAD9-7C17-3C16-1749-5B82EAA10F7D}"/>
              </a:ext>
            </a:extLst>
          </p:cNvPr>
          <p:cNvSpPr>
            <a:spLocks noGrp="1"/>
          </p:cNvSpPr>
          <p:nvPr>
            <p:ph idx="1"/>
          </p:nvPr>
        </p:nvSpPr>
        <p:spPr>
          <a:xfrm>
            <a:off x="371473" y="1633537"/>
            <a:ext cx="9529909" cy="4351338"/>
          </a:xfrm>
        </p:spPr>
        <p:txBody>
          <a:bodyPr vert="horz" wrap="square" lIns="0" tIns="0" rIns="0" bIns="0" rtlCol="0" anchor="t" anchorCtr="0">
            <a:normAutofit fontScale="92500"/>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Êtes-vous préoccupé par le fait qu’</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soit à risque ou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subisse des maltraitances ou des négligences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Quels sont les types d'abus ou de négligence qui vous préoccupent ?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Avez-vous eu une conversation avec le client au sujet de vos préoccupations ? Avez-vous demandé son avis et ses souhaits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Existe-t-il des risques immédiats pour le client ou pour d'autres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personnes, y compris des enfants ? Avez-vous discuté et convenu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des prochaines étapes avec le client ?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Avez-vous fourni des conseils, fourni des informations ou communiqué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par signes avec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 </a:t>
            </a:r>
          </a:p>
          <a:p>
            <a:pPr lvl="3">
              <a:lnSpc>
                <a:spcPct val="105000"/>
              </a:lnSpc>
              <a:spcAft>
                <a:spcPts val="1000"/>
              </a:spcAft>
              <a:defRPr/>
            </a:pPr>
            <a:endParaRPr lang="en-GB" sz="2400">
              <a:latin typeface="Arial" panose="020B0604020202020204" pitchFamily="34" charset="0"/>
              <a:cs typeface="Times New Roman" panose="02020603050405020304" pitchFamily="18" charset="0"/>
            </a:endParaRPr>
          </a:p>
        </p:txBody>
      </p:sp>
      <p:sp>
        <p:nvSpPr>
          <p:cNvPr id="7" name="Footer Placeholder 3">
            <a:extLst>
              <a:ext uri="{FF2B5EF4-FFF2-40B4-BE49-F238E27FC236}">
                <a16:creationId xmlns:a16="http://schemas.microsoft.com/office/drawing/2014/main" id="{B2EE162D-EE74-8B47-873C-D606F981ECA7}"/>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31735652"/>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descr="Communication">
            <a:extLst>
              <a:ext uri="{FF2B5EF4-FFF2-40B4-BE49-F238E27FC236}">
                <a16:creationId xmlns:a16="http://schemas.microsoft.com/office/drawing/2014/main" id="{88CB3B36-7CC9-C422-28E4-D85C15847707}"/>
              </a:ext>
            </a:extLst>
          </p:cNvPr>
          <p:cNvSpPr/>
          <p:nvPr/>
        </p:nvSpPr>
        <p:spPr>
          <a:xfrm>
            <a:off x="371476" y="1628774"/>
            <a:ext cx="5027992" cy="2120265"/>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Communication</a:t>
            </a:r>
          </a:p>
        </p:txBody>
      </p:sp>
      <p:sp>
        <p:nvSpPr>
          <p:cNvPr id="10" name="Rectangle: Rounded Corners 9" descr="Implication de l’aidant-e &#10;">
            <a:extLst>
              <a:ext uri="{FF2B5EF4-FFF2-40B4-BE49-F238E27FC236}">
                <a16:creationId xmlns:a16="http://schemas.microsoft.com/office/drawing/2014/main" id="{B86253B6-A36E-90A7-8A70-3A5B32423AA7}"/>
              </a:ext>
            </a:extLst>
          </p:cNvPr>
          <p:cNvSpPr/>
          <p:nvPr/>
        </p:nvSpPr>
        <p:spPr>
          <a:xfrm>
            <a:off x="6096000" y="1628775"/>
            <a:ext cx="3969639" cy="1800225"/>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Implication de </a:t>
            </a:r>
            <a:r>
              <a:rPr lang="en-GB" sz="2400" err="1"/>
              <a:t>l’aidant</a:t>
            </a:r>
            <a:r>
              <a:rPr lang="en-GB" sz="2400"/>
              <a:t>-e </a:t>
            </a:r>
          </a:p>
        </p:txBody>
      </p:sp>
      <p:sp>
        <p:nvSpPr>
          <p:cNvPr id="2" name="Title 1">
            <a:extLst>
              <a:ext uri="{FF2B5EF4-FFF2-40B4-BE49-F238E27FC236}">
                <a16:creationId xmlns:a16="http://schemas.microsoft.com/office/drawing/2014/main" id="{72904180-1A3E-5F85-3402-0016E0BF1CEB}"/>
              </a:ext>
            </a:extLst>
          </p:cNvPr>
          <p:cNvSpPr>
            <a:spLocks noGrp="1"/>
          </p:cNvSpPr>
          <p:nvPr>
            <p:ph type="title"/>
          </p:nvPr>
        </p:nvSpPr>
        <p:spPr/>
        <p:txBody>
          <a:bodyPr vert="horz" wrap="square" lIns="0" tIns="0" rIns="0" bIns="0" rtlCol="0" anchor="t" anchorCtr="0">
            <a:noAutofit/>
          </a:bodyPr>
          <a:lstStyle/>
          <a:p>
            <a:r>
              <a:rPr lang="fr-FR"/>
              <a:t>Garantir la sécurité physique et </a:t>
            </a:r>
            <a:br>
              <a:rPr lang="fr-FR"/>
            </a:br>
            <a:r>
              <a:rPr lang="fr-FR"/>
              <a:t>émotionnelle de le/la </a:t>
            </a:r>
            <a:r>
              <a:rPr lang="fr-FR" err="1"/>
              <a:t>client-e</a:t>
            </a:r>
            <a:endParaRPr lang="en-GB"/>
          </a:p>
        </p:txBody>
      </p:sp>
      <p:pic>
        <p:nvPicPr>
          <p:cNvPr id="7" name="Picture 6" descr="Une femme avec une déficience intellectuelle s'entretenant avec un médecin">
            <a:extLst>
              <a:ext uri="{FF2B5EF4-FFF2-40B4-BE49-F238E27FC236}">
                <a16:creationId xmlns:a16="http://schemas.microsoft.com/office/drawing/2014/main" id="{486706AC-BDEF-227C-6A4E-F4D06A390C4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473" y="3103654"/>
            <a:ext cx="5027994" cy="2881221"/>
          </a:xfrm>
          <a:prstGeom prst="rect">
            <a:avLst/>
          </a:prstGeom>
          <a:noFill/>
          <a:ln>
            <a:noFill/>
          </a:ln>
        </p:spPr>
      </p:pic>
      <p:pic>
        <p:nvPicPr>
          <p:cNvPr id="8" name="Picture 7" descr="Un homme tient la main d'une femme avec des lunettes et une canne. Ils sont assis dans la salle d'attente d'une clinique et une infirmière se tient devant eux.">
            <a:extLst>
              <a:ext uri="{FF2B5EF4-FFF2-40B4-BE49-F238E27FC236}">
                <a16:creationId xmlns:a16="http://schemas.microsoft.com/office/drawing/2014/main" id="{ED5A58C9-4779-E438-22C0-BFD5C15E1BE0}"/>
              </a:ext>
            </a:extLst>
          </p:cNvPr>
          <p:cNvPicPr>
            <a:picLocks noChangeAspect="1"/>
          </p:cNvPicPr>
          <p:nvPr/>
        </p:nvPicPr>
        <p:blipFill rotWithShape="1">
          <a:blip r:embed="rId4">
            <a:extLst>
              <a:ext uri="{28A0092B-C50C-407E-A947-70E740481C1C}">
                <a14:useLocalDpi xmlns:a14="http://schemas.microsoft.com/office/drawing/2010/main" val="0"/>
              </a:ext>
            </a:extLst>
          </a:blip>
          <a:srcRect b="15044"/>
          <a:stretch/>
        </p:blipFill>
        <p:spPr bwMode="auto">
          <a:xfrm>
            <a:off x="6096000" y="3040541"/>
            <a:ext cx="3969639" cy="2944334"/>
          </a:xfrm>
          <a:prstGeom prst="rect">
            <a:avLst/>
          </a:prstGeom>
          <a:noFill/>
          <a:ln>
            <a:noFill/>
          </a:ln>
        </p:spPr>
      </p:pic>
      <p:sp>
        <p:nvSpPr>
          <p:cNvPr id="11" name="Footer Placeholder 3">
            <a:extLst>
              <a:ext uri="{FF2B5EF4-FFF2-40B4-BE49-F238E27FC236}">
                <a16:creationId xmlns:a16="http://schemas.microsoft.com/office/drawing/2014/main" id="{E0160996-9A6D-8A50-A0A2-2F13D1FC1C80}"/>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36103675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69" y="1866900"/>
            <a:ext cx="10115997" cy="2933700"/>
          </a:xfrm>
        </p:spPr>
        <p:txBody>
          <a:bodyPr/>
          <a:lstStyle/>
          <a:p>
            <a:r>
              <a:rPr lang="fr-FR" sz="4400"/>
              <a:t>Soulever des préoccupations </a:t>
            </a:r>
            <a:br>
              <a:rPr lang="fr-FR" sz="4400"/>
            </a:br>
            <a:r>
              <a:rPr lang="fr-FR" sz="4400"/>
              <a:t>en matière de protection et </a:t>
            </a:r>
            <a:br>
              <a:rPr lang="fr-FR" sz="4400"/>
            </a:br>
            <a:r>
              <a:rPr lang="fr-FR" sz="4400"/>
              <a:t>dispenser des soins tenant </a:t>
            </a:r>
            <a:br>
              <a:rPr lang="fr-FR" sz="4400"/>
            </a:br>
            <a:r>
              <a:rPr lang="fr-FR" sz="4400"/>
              <a:t>compte des traumatismes</a:t>
            </a:r>
            <a:endParaRPr lang="en-GB" sz="4400"/>
          </a:p>
        </p:txBody>
      </p:sp>
    </p:spTree>
    <p:extLst>
      <p:ext uri="{BB962C8B-B14F-4D97-AF65-F5344CB8AC3E}">
        <p14:creationId xmlns:p14="http://schemas.microsoft.com/office/powerpoint/2010/main" val="2363404922"/>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C454BD-6895-1E94-90F9-DC9D11878DA3}"/>
              </a:ext>
            </a:extLst>
          </p:cNvPr>
          <p:cNvSpPr>
            <a:spLocks noGrp="1"/>
          </p:cNvSpPr>
          <p:nvPr>
            <p:ph type="title"/>
          </p:nvPr>
        </p:nvSpPr>
        <p:spPr/>
        <p:txBody>
          <a:bodyPr/>
          <a:lstStyle/>
          <a:p>
            <a:r>
              <a:rPr lang="en-GB"/>
              <a:t>Discussion de </a:t>
            </a:r>
            <a:r>
              <a:rPr lang="en-GB" err="1"/>
              <a:t>groupe</a:t>
            </a:r>
            <a:r>
              <a:rPr lang="en-GB"/>
              <a:t> (cinq minutes)</a:t>
            </a:r>
          </a:p>
        </p:txBody>
      </p:sp>
      <p:sp>
        <p:nvSpPr>
          <p:cNvPr id="4" name="Content Placeholder 3">
            <a:extLst>
              <a:ext uri="{FF2B5EF4-FFF2-40B4-BE49-F238E27FC236}">
                <a16:creationId xmlns:a16="http://schemas.microsoft.com/office/drawing/2014/main" id="{4DABF5D7-DCC3-B855-2482-B3F0B2778962}"/>
              </a:ext>
            </a:extLst>
          </p:cNvPr>
          <p:cNvSpPr>
            <a:spLocks noGrp="1"/>
          </p:cNvSpPr>
          <p:nvPr>
            <p:ph idx="1"/>
          </p:nvPr>
        </p:nvSpPr>
        <p:spPr>
          <a:xfrm>
            <a:off x="371473" y="1755776"/>
            <a:ext cx="8874127" cy="4356097"/>
          </a:xfrm>
        </p:spPr>
        <p:txBody>
          <a:bodyPr vert="horz" wrap="square" lIns="0" tIns="0" rIns="0" bIns="0" rtlCol="0" anchor="t" anchorCtr="0">
            <a:normAutofit/>
          </a:bodyPr>
          <a:lstStyle/>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Selon vous, que devez-vous faire si vous avez un problème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de protection et que vous souhaitez le soulever ?</a:t>
            </a:r>
          </a:p>
          <a:p>
            <a:pPr lvl="3">
              <a:lnSpc>
                <a:spcPct val="105000"/>
              </a:lnSpc>
              <a:spcAft>
                <a:spcPts val="1000"/>
              </a:spcAft>
              <a:defRPr/>
            </a:pPr>
            <a:r>
              <a:rPr lang="fr-FR" sz="2400">
                <a:solidFill>
                  <a:schemeClr val="accent3"/>
                </a:solidFill>
                <a:latin typeface="Arial" panose="020B0604020202020204" pitchFamily="34" charset="0"/>
                <a:cs typeface="Times New Roman" panose="02020603050405020304" pitchFamily="18" charset="0"/>
              </a:rPr>
              <a:t>Quel type de soutien un prestataire de soins de santé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doit-il apporter à un client qui a été victime d'une forme quelconque d'abus et/ou de négligence ?</a:t>
            </a:r>
            <a:endParaRPr lang="en-GB" sz="2400">
              <a:latin typeface="Arial" panose="020B0604020202020204" pitchFamily="34" charset="0"/>
              <a:cs typeface="Vrinda" panose="020B0502040204020203" pitchFamily="34" charset="0"/>
            </a:endParaRPr>
          </a:p>
        </p:txBody>
      </p:sp>
      <p:sp>
        <p:nvSpPr>
          <p:cNvPr id="5" name="Footer Placeholder 3">
            <a:extLst>
              <a:ext uri="{FF2B5EF4-FFF2-40B4-BE49-F238E27FC236}">
                <a16:creationId xmlns:a16="http://schemas.microsoft.com/office/drawing/2014/main" id="{A2EFD53B-DEB1-C33B-04A8-3328D09DE118}"/>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160113584"/>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506C0-D833-8C73-DBF2-427AC7321EF6}"/>
              </a:ext>
            </a:extLst>
          </p:cNvPr>
          <p:cNvSpPr>
            <a:spLocks noGrp="1"/>
          </p:cNvSpPr>
          <p:nvPr>
            <p:ph type="title"/>
          </p:nvPr>
        </p:nvSpPr>
        <p:spPr>
          <a:xfrm>
            <a:off x="371475" y="365126"/>
            <a:ext cx="11449050" cy="600074"/>
          </a:xfrm>
        </p:spPr>
        <p:txBody>
          <a:bodyPr/>
          <a:lstStyle/>
          <a:p>
            <a:r>
              <a:rPr lang="fr-FR"/>
              <a:t>Signaler une préoccupation en matière de protection</a:t>
            </a:r>
            <a:r>
              <a:rPr lang="en-GB"/>
              <a:t>	</a:t>
            </a:r>
          </a:p>
        </p:txBody>
      </p:sp>
      <p:sp>
        <p:nvSpPr>
          <p:cNvPr id="3" name="Content Placeholder 2">
            <a:extLst>
              <a:ext uri="{FF2B5EF4-FFF2-40B4-BE49-F238E27FC236}">
                <a16:creationId xmlns:a16="http://schemas.microsoft.com/office/drawing/2014/main" id="{5A41B428-BC93-5670-5484-6B4099217970}"/>
              </a:ext>
            </a:extLst>
          </p:cNvPr>
          <p:cNvSpPr>
            <a:spLocks noGrp="1"/>
          </p:cNvSpPr>
          <p:nvPr>
            <p:ph idx="1"/>
          </p:nvPr>
        </p:nvSpPr>
        <p:spPr>
          <a:xfrm>
            <a:off x="372525" y="1639268"/>
            <a:ext cx="11448000" cy="958298"/>
          </a:xfrm>
        </p:spPr>
        <p:txBody>
          <a:bodyPr/>
          <a:lstStyle/>
          <a:p>
            <a:r>
              <a:rPr lang="en-GB" sz="2400" b="0" err="1">
                <a:solidFill>
                  <a:schemeClr val="tx1"/>
                </a:solidFill>
              </a:rPr>
              <a:t>Signalez</a:t>
            </a:r>
            <a:r>
              <a:rPr lang="en-GB" sz="2400" b="0">
                <a:solidFill>
                  <a:schemeClr val="tx1"/>
                </a:solidFill>
              </a:rPr>
              <a:t> </a:t>
            </a:r>
            <a:r>
              <a:rPr lang="en-GB" sz="2400" b="0" err="1">
                <a:solidFill>
                  <a:schemeClr val="tx1"/>
                </a:solidFill>
              </a:rPr>
              <a:t>une</a:t>
            </a:r>
            <a:r>
              <a:rPr lang="en-GB" sz="2400" b="0">
                <a:solidFill>
                  <a:schemeClr val="tx1"/>
                </a:solidFill>
              </a:rPr>
              <a:t> </a:t>
            </a:r>
            <a:r>
              <a:rPr lang="en-GB" sz="2400" b="0" err="1">
                <a:solidFill>
                  <a:schemeClr val="tx1"/>
                </a:solidFill>
              </a:rPr>
              <a:t>préoccupation</a:t>
            </a:r>
            <a:r>
              <a:rPr lang="en-GB" sz="2400" b="0">
                <a:solidFill>
                  <a:schemeClr val="tx1"/>
                </a:solidFill>
              </a:rPr>
              <a:t> </a:t>
            </a:r>
            <a:r>
              <a:rPr lang="fr-FR" sz="2400" b="0">
                <a:solidFill>
                  <a:schemeClr val="tx1"/>
                </a:solidFill>
              </a:rPr>
              <a:t>conformément aux procédures de votre organisation</a:t>
            </a:r>
            <a:r>
              <a:rPr lang="en-GB" sz="2400" b="0">
                <a:solidFill>
                  <a:schemeClr val="tx1"/>
                </a:solidFill>
              </a:rPr>
              <a:t>, et </a:t>
            </a:r>
            <a:r>
              <a:rPr lang="en-GB" sz="2400" b="0" err="1">
                <a:solidFill>
                  <a:schemeClr val="tx1"/>
                </a:solidFill>
              </a:rPr>
              <a:t>orientez</a:t>
            </a:r>
            <a:r>
              <a:rPr lang="en-GB" sz="2400" b="0">
                <a:solidFill>
                  <a:schemeClr val="tx1"/>
                </a:solidFill>
              </a:rPr>
              <a:t> le/la client-e (avec </a:t>
            </a:r>
            <a:r>
              <a:rPr lang="en-GB" sz="2400" b="0" err="1">
                <a:solidFill>
                  <a:schemeClr val="tx1"/>
                </a:solidFill>
              </a:rPr>
              <a:t>leur</a:t>
            </a:r>
            <a:r>
              <a:rPr lang="en-GB" sz="2400" b="0">
                <a:solidFill>
                  <a:schemeClr val="tx1"/>
                </a:solidFill>
              </a:rPr>
              <a:t> </a:t>
            </a:r>
            <a:r>
              <a:rPr lang="en-GB" sz="2400" b="0" err="1">
                <a:solidFill>
                  <a:schemeClr val="tx1"/>
                </a:solidFill>
              </a:rPr>
              <a:t>consentement</a:t>
            </a:r>
            <a:r>
              <a:rPr lang="en-GB" sz="2400" b="0">
                <a:solidFill>
                  <a:schemeClr val="tx1"/>
                </a:solidFill>
              </a:rPr>
              <a:t>)</a:t>
            </a:r>
          </a:p>
        </p:txBody>
      </p:sp>
      <p:sp>
        <p:nvSpPr>
          <p:cNvPr id="5" name="Content Placeholder 2">
            <a:extLst>
              <a:ext uri="{FF2B5EF4-FFF2-40B4-BE49-F238E27FC236}">
                <a16:creationId xmlns:a16="http://schemas.microsoft.com/office/drawing/2014/main" id="{CCF81259-F8A1-D554-0CC4-74AE22654661}"/>
              </a:ext>
            </a:extLst>
          </p:cNvPr>
          <p:cNvSpPr txBox="1">
            <a:spLocks/>
          </p:cNvSpPr>
          <p:nvPr/>
        </p:nvSpPr>
        <p:spPr>
          <a:xfrm>
            <a:off x="371061" y="2692014"/>
            <a:ext cx="6758998" cy="4778374"/>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a:t>Si </a:t>
            </a:r>
            <a:r>
              <a:rPr lang="fr-FR" sz="2400" err="1"/>
              <a:t>un-e</a:t>
            </a:r>
            <a:r>
              <a:rPr lang="fr-FR" sz="2400"/>
              <a:t> </a:t>
            </a:r>
            <a:r>
              <a:rPr lang="fr-FR" sz="2400" err="1"/>
              <a:t>soignant-e</a:t>
            </a:r>
            <a:r>
              <a:rPr lang="fr-FR" sz="2400"/>
              <a:t> est surprotecteur-</a:t>
            </a:r>
            <a:r>
              <a:rPr lang="fr-FR" sz="2400" err="1"/>
              <a:t>trice</a:t>
            </a:r>
            <a:r>
              <a:rPr lang="fr-FR" sz="2400"/>
              <a:t> </a:t>
            </a:r>
            <a:r>
              <a:rPr lang="fr-FR" sz="2400" b="0">
                <a:solidFill>
                  <a:schemeClr val="tx1"/>
                </a:solidFill>
              </a:rPr>
              <a:t>: prodiguez des conseils, des droits et des </a:t>
            </a:r>
            <a:br>
              <a:rPr lang="fr-FR" sz="2400" b="0">
                <a:solidFill>
                  <a:schemeClr val="tx1"/>
                </a:solidFill>
              </a:rPr>
            </a:br>
            <a:r>
              <a:rPr lang="fr-FR" sz="2400" b="0">
                <a:solidFill>
                  <a:schemeClr val="tx1"/>
                </a:solidFill>
              </a:rPr>
              <a:t>principes à la disposition des soignant-e-s. </a:t>
            </a:r>
            <a:r>
              <a:rPr lang="en-GB" sz="2400" b="0">
                <a:solidFill>
                  <a:schemeClr val="tx1"/>
                </a:solidFill>
              </a:rPr>
              <a:t> </a:t>
            </a:r>
          </a:p>
          <a:p>
            <a:r>
              <a:rPr lang="fr-FR" sz="2400"/>
              <a:t>Si une personne soignante agit de manière coercitive, abusive ou violente : </a:t>
            </a:r>
            <a:r>
              <a:rPr lang="fr-FR" sz="2400" b="0">
                <a:solidFill>
                  <a:schemeClr val="tx1"/>
                </a:solidFill>
              </a:rPr>
              <a:t>suivez les protocoles de protection et de signalement de </a:t>
            </a:r>
            <a:br>
              <a:rPr lang="fr-FR" sz="2400" b="0">
                <a:solidFill>
                  <a:schemeClr val="tx1"/>
                </a:solidFill>
              </a:rPr>
            </a:br>
            <a:r>
              <a:rPr lang="fr-FR" sz="2400" b="0">
                <a:solidFill>
                  <a:schemeClr val="tx1"/>
                </a:solidFill>
              </a:rPr>
              <a:t>votre organisation.</a:t>
            </a:r>
          </a:p>
        </p:txBody>
      </p:sp>
      <p:pic>
        <p:nvPicPr>
          <p:cNvPr id="6" name="Picture 5" descr="Une femme médecin et son superviseur discutent">
            <a:extLst>
              <a:ext uri="{FF2B5EF4-FFF2-40B4-BE49-F238E27FC236}">
                <a16:creationId xmlns:a16="http://schemas.microsoft.com/office/drawing/2014/main" id="{3758274A-E0BC-99BF-328E-81C03C84D82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286" r="19113"/>
          <a:stretch/>
        </p:blipFill>
        <p:spPr bwMode="auto">
          <a:xfrm>
            <a:off x="7689513" y="2648366"/>
            <a:ext cx="4131426" cy="3336509"/>
          </a:xfrm>
          <a:prstGeom prst="rect">
            <a:avLst/>
          </a:prstGeom>
          <a:noFill/>
          <a:ln>
            <a:noFill/>
          </a:ln>
        </p:spPr>
      </p:pic>
      <p:sp>
        <p:nvSpPr>
          <p:cNvPr id="7" name="Footer Placeholder 3">
            <a:extLst>
              <a:ext uri="{FF2B5EF4-FFF2-40B4-BE49-F238E27FC236}">
                <a16:creationId xmlns:a16="http://schemas.microsoft.com/office/drawing/2014/main" id="{3A238534-E9BC-EB4A-C772-FADF2C0047D3}"/>
              </a:ext>
            </a:extLst>
          </p:cNvPr>
          <p:cNvSpPr>
            <a:spLocks noGrp="1"/>
          </p:cNvSpPr>
          <p:nvPr>
            <p:ph type="ftr" sz="quarter" idx="11"/>
          </p:nvPr>
        </p:nvSpPr>
        <p:spPr>
          <a:xfrm>
            <a:off x="371475"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489077789"/>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506C0-D833-8C73-DBF2-427AC7321EF6}"/>
              </a:ext>
            </a:extLst>
          </p:cNvPr>
          <p:cNvSpPr>
            <a:spLocks noGrp="1"/>
          </p:cNvSpPr>
          <p:nvPr>
            <p:ph type="title"/>
          </p:nvPr>
        </p:nvSpPr>
        <p:spPr>
          <a:xfrm>
            <a:off x="371475" y="365126"/>
            <a:ext cx="11449050" cy="600074"/>
          </a:xfrm>
        </p:spPr>
        <p:txBody>
          <a:bodyPr/>
          <a:lstStyle/>
          <a:p>
            <a:r>
              <a:rPr lang="fr-FR"/>
              <a:t>Signaler une préoccupation en matière de protection</a:t>
            </a:r>
            <a:r>
              <a:rPr lang="en-GB"/>
              <a:t>	</a:t>
            </a:r>
          </a:p>
        </p:txBody>
      </p:sp>
      <p:sp>
        <p:nvSpPr>
          <p:cNvPr id="5" name="Content Placeholder 2">
            <a:extLst>
              <a:ext uri="{FF2B5EF4-FFF2-40B4-BE49-F238E27FC236}">
                <a16:creationId xmlns:a16="http://schemas.microsoft.com/office/drawing/2014/main" id="{CCF81259-F8A1-D554-0CC4-74AE22654661}"/>
              </a:ext>
            </a:extLst>
          </p:cNvPr>
          <p:cNvSpPr txBox="1">
            <a:spLocks/>
          </p:cNvSpPr>
          <p:nvPr/>
        </p:nvSpPr>
        <p:spPr>
          <a:xfrm>
            <a:off x="371061" y="2648366"/>
            <a:ext cx="6758998" cy="4778374"/>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a:t>Si vous vous sentez en danger: </a:t>
            </a:r>
            <a:r>
              <a:rPr lang="fr-FR" sz="2400" b="0">
                <a:solidFill>
                  <a:schemeClr val="tx1"/>
                </a:solidFill>
              </a:rPr>
              <a:t>alertez </a:t>
            </a:r>
            <a:r>
              <a:rPr lang="fr-FR" sz="2400" b="0" err="1">
                <a:solidFill>
                  <a:schemeClr val="tx1"/>
                </a:solidFill>
              </a:rPr>
              <a:t>un-e</a:t>
            </a:r>
            <a:r>
              <a:rPr lang="fr-FR" sz="2400" b="0">
                <a:solidFill>
                  <a:schemeClr val="tx1"/>
                </a:solidFill>
              </a:rPr>
              <a:t> collègue et prenez des mesures de suivi avec votre supérieur après la consultation, si nécessaire.</a:t>
            </a:r>
            <a:endParaRPr lang="en-GB" sz="2000" b="0">
              <a:solidFill>
                <a:schemeClr val="tx1"/>
              </a:solidFill>
            </a:endParaRPr>
          </a:p>
        </p:txBody>
      </p:sp>
      <p:pic>
        <p:nvPicPr>
          <p:cNvPr id="6" name="Picture 5" descr="Une femme médecin et son superviseur discutent">
            <a:extLst>
              <a:ext uri="{FF2B5EF4-FFF2-40B4-BE49-F238E27FC236}">
                <a16:creationId xmlns:a16="http://schemas.microsoft.com/office/drawing/2014/main" id="{3758274A-E0BC-99BF-328E-81C03C84D82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286" r="19113"/>
          <a:stretch/>
        </p:blipFill>
        <p:spPr bwMode="auto">
          <a:xfrm>
            <a:off x="7689513" y="2648366"/>
            <a:ext cx="4131426" cy="3336509"/>
          </a:xfrm>
          <a:prstGeom prst="rect">
            <a:avLst/>
          </a:prstGeom>
          <a:noFill/>
          <a:ln>
            <a:noFill/>
          </a:ln>
        </p:spPr>
      </p:pic>
      <p:sp>
        <p:nvSpPr>
          <p:cNvPr id="7" name="Footer Placeholder 3">
            <a:extLst>
              <a:ext uri="{FF2B5EF4-FFF2-40B4-BE49-F238E27FC236}">
                <a16:creationId xmlns:a16="http://schemas.microsoft.com/office/drawing/2014/main" id="{3A238534-E9BC-EB4A-C772-FADF2C0047D3}"/>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5264732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fr-FR"/>
              <a:t>Approche du handicap axée sur les droits humains </a:t>
            </a:r>
            <a:endParaRPr lang="en-GB"/>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6800850" y="1670050"/>
            <a:ext cx="5019675" cy="4314825"/>
          </a:xfrm>
        </p:spPr>
        <p:txBody>
          <a:bodyPr/>
          <a:lstStyle/>
          <a:p>
            <a:pPr lvl="3"/>
            <a:r>
              <a:rPr lang="en-GB" sz="2400" err="1"/>
              <a:t>L’approche</a:t>
            </a:r>
            <a:r>
              <a:rPr lang="en-GB" sz="2400"/>
              <a:t> </a:t>
            </a:r>
            <a:r>
              <a:rPr lang="fr-FR" sz="2400"/>
              <a:t>axée sur les droits humains a été développé à partir du modèle social au cours de la dernière décennie </a:t>
            </a:r>
            <a:r>
              <a:rPr lang="en-GB" sz="2400"/>
              <a:t>.</a:t>
            </a:r>
          </a:p>
          <a:p>
            <a:pPr lvl="3"/>
            <a:r>
              <a:rPr lang="fr-FR" sz="2400"/>
              <a:t>Les personnes en situation de handicap font une partie intégrante d’une société humaine et de cultures diverses et les droits s’appliquent à </a:t>
            </a:r>
            <a:r>
              <a:rPr lang="fr-FR" sz="2400" b="1">
                <a:solidFill>
                  <a:schemeClr val="tx2"/>
                </a:solidFill>
              </a:rPr>
              <a:t>tous les êtres humains</a:t>
            </a:r>
            <a:r>
              <a:rPr lang="fr-FR" sz="2400"/>
              <a:t>.</a:t>
            </a:r>
            <a:endParaRPr lang="en-GB" sz="2400"/>
          </a:p>
          <a:p>
            <a:pPr marL="0" lvl="3" indent="0">
              <a:buNone/>
            </a:pPr>
            <a:endParaRPr lang="en-GB" sz="2200"/>
          </a:p>
        </p:txBody>
      </p:sp>
      <p:graphicFrame>
        <p:nvGraphicFramePr>
          <p:cNvPr id="8" name="Diagram 7" descr="A chart representing the medical model of disability. ">
            <a:extLst>
              <a:ext uri="{FF2B5EF4-FFF2-40B4-BE49-F238E27FC236}">
                <a16:creationId xmlns:a16="http://schemas.microsoft.com/office/drawing/2014/main" id="{386B43B5-9E06-D404-3C44-F752D27BFBCD}"/>
              </a:ext>
            </a:extLst>
          </p:cNvPr>
          <p:cNvGraphicFramePr/>
          <p:nvPr/>
        </p:nvGraphicFramePr>
        <p:xfrm>
          <a:off x="6652687" y="7269531"/>
          <a:ext cx="5539313" cy="4353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6BB1EB1C-1E10-CE06-E600-AE6A05B26DE8}"/>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5" name="Picture 4" descr="Une femme en fauteuil roulant devant un centre de soins. À côté des marches de la clinique, il y a une rampe qu'elle peut utiliser pour accéder à la clinique. La femme dit : &quot;C'est mon droit d'accéder à cette clinique comme n'importe qui d'autre. Une autre femme se dirige également vers la clinique.">
            <a:extLst>
              <a:ext uri="{FF2B5EF4-FFF2-40B4-BE49-F238E27FC236}">
                <a16:creationId xmlns:a16="http://schemas.microsoft.com/office/drawing/2014/main" id="{AF0C2F81-395A-FE3D-A9D7-024B31058A2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371473" y="1628775"/>
            <a:ext cx="6224270" cy="4383405"/>
          </a:xfrm>
          <a:prstGeom prst="rect">
            <a:avLst/>
          </a:prstGeom>
          <a:noFill/>
          <a:ln>
            <a:noFill/>
          </a:ln>
        </p:spPr>
      </p:pic>
    </p:spTree>
    <p:extLst>
      <p:ext uri="{BB962C8B-B14F-4D97-AF65-F5344CB8AC3E}">
        <p14:creationId xmlns:p14="http://schemas.microsoft.com/office/powerpoint/2010/main" val="2881966548"/>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7904B-24DC-7B0E-C472-444BB69B20F0}"/>
              </a:ext>
            </a:extLst>
          </p:cNvPr>
          <p:cNvSpPr>
            <a:spLocks noGrp="1"/>
          </p:cNvSpPr>
          <p:nvPr>
            <p:ph type="title"/>
          </p:nvPr>
        </p:nvSpPr>
        <p:spPr/>
        <p:txBody>
          <a:bodyPr/>
          <a:lstStyle/>
          <a:p>
            <a:r>
              <a:rPr lang="en-GB" sz="4000"/>
              <a:t>Question au </a:t>
            </a:r>
            <a:r>
              <a:rPr lang="en-GB" sz="4000" err="1"/>
              <a:t>groupe</a:t>
            </a:r>
            <a:endParaRPr lang="en-GB" sz="4000"/>
          </a:p>
        </p:txBody>
      </p:sp>
      <p:sp>
        <p:nvSpPr>
          <p:cNvPr id="3" name="Content Placeholder 2">
            <a:extLst>
              <a:ext uri="{FF2B5EF4-FFF2-40B4-BE49-F238E27FC236}">
                <a16:creationId xmlns:a16="http://schemas.microsoft.com/office/drawing/2014/main" id="{160AFC0E-6823-105A-AED1-AF8899F66920}"/>
              </a:ext>
            </a:extLst>
          </p:cNvPr>
          <p:cNvSpPr>
            <a:spLocks noGrp="1"/>
          </p:cNvSpPr>
          <p:nvPr>
            <p:ph idx="1"/>
          </p:nvPr>
        </p:nvSpPr>
        <p:spPr>
          <a:xfrm>
            <a:off x="371473" y="2422525"/>
            <a:ext cx="11117998" cy="1511300"/>
          </a:xfrm>
        </p:spPr>
        <p:txBody>
          <a:bodyPr/>
          <a:lstStyle/>
          <a:p>
            <a:r>
              <a:rPr lang="fr-FR" sz="4000" b="0"/>
              <a:t>Que signifie pour vous les soins tenant </a:t>
            </a:r>
            <a:br>
              <a:rPr lang="fr-FR" sz="4000" b="0"/>
            </a:br>
            <a:r>
              <a:rPr lang="fr-FR" sz="4000" b="0"/>
              <a:t>compte des traumatismes?</a:t>
            </a:r>
            <a:endParaRPr lang="en-GB" sz="4000" b="0"/>
          </a:p>
        </p:txBody>
      </p:sp>
      <p:sp>
        <p:nvSpPr>
          <p:cNvPr id="5" name="Footer Placeholder 3">
            <a:extLst>
              <a:ext uri="{FF2B5EF4-FFF2-40B4-BE49-F238E27FC236}">
                <a16:creationId xmlns:a16="http://schemas.microsoft.com/office/drawing/2014/main" id="{BCEE69F4-1048-3331-1493-114142AD6C93}"/>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54998716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nline Media 9" descr="Une introduction aux soins tenant compte des traumatismes">
            <a:hlinkClick r:id="" action="ppaction://media"/>
            <a:extLst>
              <a:ext uri="{FF2B5EF4-FFF2-40B4-BE49-F238E27FC236}">
                <a16:creationId xmlns:a16="http://schemas.microsoft.com/office/drawing/2014/main" id="{A3A43A62-28EA-522E-B5A9-E521928210BC}"/>
              </a:ext>
              <a:ext uri="{C183D7F6-B498-43B3-948B-1728B52AA6E4}">
                <adec:decorative xmlns:adec="http://schemas.microsoft.com/office/drawing/2017/decorative" val="0"/>
              </a:ext>
            </a:extLst>
          </p:cNvPr>
          <p:cNvPicPr>
            <a:picLocks noRot="1" noChangeAspect="1"/>
          </p:cNvPicPr>
          <p:nvPr>
            <a:videoFile r:link="rId1"/>
          </p:nvPr>
        </p:nvPicPr>
        <p:blipFill>
          <a:blip r:embed="rId4"/>
          <a:stretch>
            <a:fillRect/>
          </a:stretch>
        </p:blipFill>
        <p:spPr>
          <a:xfrm>
            <a:off x="1129238" y="368300"/>
            <a:ext cx="9933524" cy="5612440"/>
          </a:xfrm>
          <a:prstGeom prst="rect">
            <a:avLst/>
          </a:prstGeom>
        </p:spPr>
      </p:pic>
      <p:sp>
        <p:nvSpPr>
          <p:cNvPr id="2" name="Footer Placeholder 3">
            <a:extLst>
              <a:ext uri="{FF2B5EF4-FFF2-40B4-BE49-F238E27FC236}">
                <a16:creationId xmlns:a16="http://schemas.microsoft.com/office/drawing/2014/main" id="{CDD58D16-7D90-6326-0F93-6D30FAFEECDC}"/>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95035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BECF4-1B67-774F-89F5-4AA50208FFC5}"/>
              </a:ext>
            </a:extLst>
          </p:cNvPr>
          <p:cNvSpPr>
            <a:spLocks noGrp="1"/>
          </p:cNvSpPr>
          <p:nvPr>
            <p:ph type="title"/>
          </p:nvPr>
        </p:nvSpPr>
        <p:spPr/>
        <p:txBody>
          <a:bodyPr/>
          <a:lstStyle/>
          <a:p>
            <a:r>
              <a:rPr lang="fr-FR"/>
              <a:t>Soins tenant compte des traumatismes: Définition</a:t>
            </a:r>
            <a:endParaRPr lang="en-GB"/>
          </a:p>
        </p:txBody>
      </p:sp>
      <p:sp>
        <p:nvSpPr>
          <p:cNvPr id="3" name="Content Placeholder 2">
            <a:extLst>
              <a:ext uri="{FF2B5EF4-FFF2-40B4-BE49-F238E27FC236}">
                <a16:creationId xmlns:a16="http://schemas.microsoft.com/office/drawing/2014/main" id="{7A48CC37-9E7F-CBCF-EDF5-C01D82FC726A}"/>
              </a:ext>
            </a:extLst>
          </p:cNvPr>
          <p:cNvSpPr>
            <a:spLocks noGrp="1"/>
          </p:cNvSpPr>
          <p:nvPr>
            <p:ph idx="1"/>
          </p:nvPr>
        </p:nvSpPr>
        <p:spPr>
          <a:xfrm>
            <a:off x="371472" y="1665513"/>
            <a:ext cx="11449049" cy="5259161"/>
          </a:xfrm>
        </p:spPr>
        <p:txBody>
          <a:bodyPr vert="horz" wrap="square" lIns="0" tIns="0" rIns="0" bIns="0" rtlCol="0" anchor="t" anchorCtr="0">
            <a:noAutofit/>
          </a:bodyPr>
          <a:lstStyle/>
          <a:p>
            <a:r>
              <a:rPr lang="fr-FR" sz="2600" b="0"/>
              <a:t>Les soins tenant compte des traumatismes et de la </a:t>
            </a:r>
            <a:br>
              <a:rPr lang="fr-FR" sz="2600" b="0"/>
            </a:br>
            <a:r>
              <a:rPr lang="fr-FR" sz="2600" b="0"/>
              <a:t>violence reposent sur une approche des soins de </a:t>
            </a:r>
            <a:br>
              <a:rPr lang="fr-FR" sz="2600" b="0"/>
            </a:br>
            <a:r>
              <a:rPr lang="fr-FR" sz="2600" b="0"/>
              <a:t>santé dans lesquels les prestaires connaissent et comprennent les impacts que les traumatismes et les violences peuvent avoir sur la santé et le bien-être physique, mental et émotionnel des client-e-s. </a:t>
            </a:r>
          </a:p>
          <a:p>
            <a:r>
              <a:rPr lang="fr-FR" sz="2600" b="0"/>
              <a:t>Les soins tenant compte des traumatismes et de la </a:t>
            </a:r>
            <a:br>
              <a:rPr lang="fr-FR" sz="2600" b="0"/>
            </a:br>
            <a:r>
              <a:rPr lang="fr-FR" sz="2600" b="0"/>
              <a:t>violence reconnaissent toutes les formes de violence. Ils ont pour but de sécuriser les espaces où sont dispensés les services. </a:t>
            </a:r>
            <a:endParaRPr lang="en-GB" sz="2600" b="0"/>
          </a:p>
        </p:txBody>
      </p:sp>
      <p:sp>
        <p:nvSpPr>
          <p:cNvPr id="5" name="Footer Placeholder 3">
            <a:extLst>
              <a:ext uri="{FF2B5EF4-FFF2-40B4-BE49-F238E27FC236}">
                <a16:creationId xmlns:a16="http://schemas.microsoft.com/office/drawing/2014/main" id="{53FFC0E4-6D1F-2A35-F98F-B933E1AD9EB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122760967"/>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BECF4-1B67-774F-89F5-4AA50208FFC5}"/>
              </a:ext>
            </a:extLst>
          </p:cNvPr>
          <p:cNvSpPr>
            <a:spLocks noGrp="1"/>
          </p:cNvSpPr>
          <p:nvPr>
            <p:ph type="title"/>
          </p:nvPr>
        </p:nvSpPr>
        <p:spPr/>
        <p:txBody>
          <a:bodyPr/>
          <a:lstStyle/>
          <a:p>
            <a:r>
              <a:rPr lang="fr-FR"/>
              <a:t>Soins tenant compte des traumatismes: Définition</a:t>
            </a:r>
            <a:endParaRPr lang="en-GB"/>
          </a:p>
        </p:txBody>
      </p:sp>
      <p:sp>
        <p:nvSpPr>
          <p:cNvPr id="3" name="Content Placeholder 2">
            <a:extLst>
              <a:ext uri="{FF2B5EF4-FFF2-40B4-BE49-F238E27FC236}">
                <a16:creationId xmlns:a16="http://schemas.microsoft.com/office/drawing/2014/main" id="{7A48CC37-9E7F-CBCF-EDF5-C01D82FC726A}"/>
              </a:ext>
            </a:extLst>
          </p:cNvPr>
          <p:cNvSpPr>
            <a:spLocks noGrp="1"/>
          </p:cNvSpPr>
          <p:nvPr>
            <p:ph idx="1"/>
          </p:nvPr>
        </p:nvSpPr>
        <p:spPr>
          <a:xfrm>
            <a:off x="371473" y="1817914"/>
            <a:ext cx="9464202" cy="5106760"/>
          </a:xfrm>
        </p:spPr>
        <p:txBody>
          <a:bodyPr vert="horz" wrap="square" lIns="0" tIns="0" rIns="0" bIns="0" rtlCol="0" anchor="t" anchorCtr="0">
            <a:noAutofit/>
          </a:bodyPr>
          <a:lstStyle/>
          <a:p>
            <a:r>
              <a:rPr lang="fr-FR" sz="2600" b="0"/>
              <a:t>Les soins tenant compte des traumatismes et de la violence reconnaissent les client-e-s comme étant aussi des expert-e-s, de leurs soins et ils respectent leurs priorités et leurs préférences.</a:t>
            </a:r>
          </a:p>
          <a:p>
            <a:endParaRPr lang="en-GB" sz="2000" b="0"/>
          </a:p>
        </p:txBody>
      </p:sp>
      <p:sp>
        <p:nvSpPr>
          <p:cNvPr id="5" name="Footer Placeholder 3">
            <a:extLst>
              <a:ext uri="{FF2B5EF4-FFF2-40B4-BE49-F238E27FC236}">
                <a16:creationId xmlns:a16="http://schemas.microsoft.com/office/drawing/2014/main" id="{53FFC0E4-6D1F-2A35-F98F-B933E1AD9EB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578414432"/>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D9E4F-EC11-55D4-DC57-F0B2BAFC3CAB}"/>
              </a:ext>
            </a:extLst>
          </p:cNvPr>
          <p:cNvSpPr>
            <a:spLocks noGrp="1"/>
          </p:cNvSpPr>
          <p:nvPr>
            <p:ph type="title"/>
          </p:nvPr>
        </p:nvSpPr>
        <p:spPr/>
        <p:txBody>
          <a:bodyPr vert="horz" wrap="square" lIns="0" tIns="0" rIns="0" bIns="0" rtlCol="0" anchor="t" anchorCtr="0">
            <a:noAutofit/>
          </a:bodyPr>
          <a:lstStyle/>
          <a:p>
            <a:r>
              <a:rPr lang="fr-FR"/>
              <a:t>Soins tenant compte des traumatismes et de la violence ont trait à :</a:t>
            </a:r>
            <a:endParaRPr lang="en-GB"/>
          </a:p>
        </p:txBody>
      </p:sp>
      <p:sp>
        <p:nvSpPr>
          <p:cNvPr id="6" name="Rectangle: Rounded Corners 5" descr="L’autonomisation&#10;&#10;">
            <a:extLst>
              <a:ext uri="{FF2B5EF4-FFF2-40B4-BE49-F238E27FC236}">
                <a16:creationId xmlns:a16="http://schemas.microsoft.com/office/drawing/2014/main" id="{D43F48B3-C989-84F1-1DD9-EDAF0C85987E}"/>
              </a:ext>
            </a:extLst>
          </p:cNvPr>
          <p:cNvSpPr/>
          <p:nvPr/>
        </p:nvSpPr>
        <p:spPr>
          <a:xfrm>
            <a:off x="371471" y="1678156"/>
            <a:ext cx="11449052" cy="763313"/>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err="1"/>
              <a:t>L’autonomisation</a:t>
            </a:r>
            <a:endParaRPr lang="en-GB" sz="2400"/>
          </a:p>
        </p:txBody>
      </p:sp>
      <p:sp>
        <p:nvSpPr>
          <p:cNvPr id="7" name="Rectangle: Rounded Corners 6" descr="La sécurité &#10;&#10;">
            <a:extLst>
              <a:ext uri="{FF2B5EF4-FFF2-40B4-BE49-F238E27FC236}">
                <a16:creationId xmlns:a16="http://schemas.microsoft.com/office/drawing/2014/main" id="{9F2B7FB5-81F1-26B5-8D59-9A9776ADAD77}"/>
              </a:ext>
            </a:extLst>
          </p:cNvPr>
          <p:cNvSpPr/>
          <p:nvPr/>
        </p:nvSpPr>
        <p:spPr>
          <a:xfrm>
            <a:off x="371471" y="2530500"/>
            <a:ext cx="11449052" cy="763313"/>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La </a:t>
            </a:r>
            <a:r>
              <a:rPr lang="en-GB" sz="2400" err="1"/>
              <a:t>sécurité</a:t>
            </a:r>
            <a:r>
              <a:rPr lang="en-GB" sz="2400"/>
              <a:t> </a:t>
            </a:r>
          </a:p>
        </p:txBody>
      </p:sp>
      <p:sp>
        <p:nvSpPr>
          <p:cNvPr id="8" name="Rectangle: Rounded Corners 7" descr="La collaboration &#10;&#10;">
            <a:extLst>
              <a:ext uri="{FF2B5EF4-FFF2-40B4-BE49-F238E27FC236}">
                <a16:creationId xmlns:a16="http://schemas.microsoft.com/office/drawing/2014/main" id="{51196112-41FC-48F2-8018-E549495B34AE}"/>
              </a:ext>
            </a:extLst>
          </p:cNvPr>
          <p:cNvSpPr/>
          <p:nvPr/>
        </p:nvSpPr>
        <p:spPr>
          <a:xfrm>
            <a:off x="371471" y="3391962"/>
            <a:ext cx="11449052" cy="763312"/>
          </a:xfrm>
          <a:prstGeom prst="roundRect">
            <a:avLst>
              <a:gd name="adj" fmla="val 669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La collaboration </a:t>
            </a:r>
          </a:p>
        </p:txBody>
      </p:sp>
      <p:sp>
        <p:nvSpPr>
          <p:cNvPr id="9" name="Rectangle: Rounded Corners 8" descr="Au choix éclairé &#10;&#10;">
            <a:extLst>
              <a:ext uri="{FF2B5EF4-FFF2-40B4-BE49-F238E27FC236}">
                <a16:creationId xmlns:a16="http://schemas.microsoft.com/office/drawing/2014/main" id="{CC700538-8A20-3D44-031F-9784670E66C0}"/>
              </a:ext>
            </a:extLst>
          </p:cNvPr>
          <p:cNvSpPr/>
          <p:nvPr/>
        </p:nvSpPr>
        <p:spPr>
          <a:xfrm>
            <a:off x="371471" y="4244304"/>
            <a:ext cx="11449052" cy="763313"/>
          </a:xfrm>
          <a:prstGeom prst="roundRect">
            <a:avLst>
              <a:gd name="adj" fmla="val 669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Au choix </a:t>
            </a:r>
            <a:r>
              <a:rPr lang="en-GB" sz="2400" err="1"/>
              <a:t>éclairé</a:t>
            </a:r>
            <a:r>
              <a:rPr lang="en-GB" sz="2400"/>
              <a:t> </a:t>
            </a:r>
          </a:p>
        </p:txBody>
      </p:sp>
      <p:sp>
        <p:nvSpPr>
          <p:cNvPr id="10" name="Rectangle: Rounded Corners 9" descr="À la fiabilité &#10;&#10;">
            <a:extLst>
              <a:ext uri="{FF2B5EF4-FFF2-40B4-BE49-F238E27FC236}">
                <a16:creationId xmlns:a16="http://schemas.microsoft.com/office/drawing/2014/main" id="{819A43C3-FD2A-BB63-56E0-D2971F17FE08}"/>
              </a:ext>
            </a:extLst>
          </p:cNvPr>
          <p:cNvSpPr/>
          <p:nvPr/>
        </p:nvSpPr>
        <p:spPr>
          <a:xfrm>
            <a:off x="371471" y="5185678"/>
            <a:ext cx="11449052" cy="763312"/>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lvl="0"/>
            <a:r>
              <a:rPr lang="en-GB" sz="2400"/>
              <a:t>À la </a:t>
            </a:r>
            <a:r>
              <a:rPr lang="en-GB" sz="2400" err="1"/>
              <a:t>fiabilité</a:t>
            </a:r>
            <a:r>
              <a:rPr lang="en-GB" sz="2400"/>
              <a:t> </a:t>
            </a:r>
          </a:p>
        </p:txBody>
      </p:sp>
      <p:sp>
        <p:nvSpPr>
          <p:cNvPr id="13" name="Footer Placeholder 3">
            <a:extLst>
              <a:ext uri="{FF2B5EF4-FFF2-40B4-BE49-F238E27FC236}">
                <a16:creationId xmlns:a16="http://schemas.microsoft.com/office/drawing/2014/main" id="{28DDF07A-8BFC-792E-0E67-F15B3E3B0E4A}"/>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887403580"/>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157DD-9218-5DCD-10C3-0A4F308B9DB1}"/>
              </a:ext>
            </a:extLst>
          </p:cNvPr>
          <p:cNvSpPr>
            <a:spLocks noGrp="1"/>
          </p:cNvSpPr>
          <p:nvPr>
            <p:ph type="title"/>
          </p:nvPr>
        </p:nvSpPr>
        <p:spPr/>
        <p:txBody>
          <a:bodyPr/>
          <a:lstStyle/>
          <a:p>
            <a:r>
              <a:rPr lang="fr-FR"/>
              <a:t>Aider les client-e-s en </a:t>
            </a:r>
            <a:r>
              <a:rPr lang="fr-FR" err="1"/>
              <a:t>applicant</a:t>
            </a:r>
            <a:r>
              <a:rPr lang="fr-FR"/>
              <a:t> des soins tenant compte des traumatismes</a:t>
            </a:r>
            <a:endParaRPr lang="en-GB"/>
          </a:p>
        </p:txBody>
      </p:sp>
      <p:sp>
        <p:nvSpPr>
          <p:cNvPr id="3" name="Content Placeholder 2">
            <a:extLst>
              <a:ext uri="{FF2B5EF4-FFF2-40B4-BE49-F238E27FC236}">
                <a16:creationId xmlns:a16="http://schemas.microsoft.com/office/drawing/2014/main" id="{BF3BB24E-3BD6-DF3D-6274-EFD0920C0026}"/>
              </a:ext>
            </a:extLst>
          </p:cNvPr>
          <p:cNvSpPr>
            <a:spLocks noGrp="1"/>
          </p:cNvSpPr>
          <p:nvPr>
            <p:ph idx="1"/>
          </p:nvPr>
        </p:nvSpPr>
        <p:spPr>
          <a:xfrm>
            <a:off x="371476" y="1628775"/>
            <a:ext cx="9751580" cy="4356097"/>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Écouter attentivement avec empathie et sans jugement.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Interroger sur les besoins et les préoccupations </a:t>
            </a:r>
            <a:r>
              <a:rPr lang="en-GB" sz="2400">
                <a:latin typeface="Arial" panose="020B0604020202020204" pitchFamily="34" charset="0"/>
                <a:cs typeface="Times New Roman" panose="02020603050405020304" pitchFamily="18" charset="0"/>
              </a:rPr>
              <a:t>.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Garantir la sécurité émotionnelle et le respect des limites personnelles.</a:t>
            </a:r>
          </a:p>
          <a:p>
            <a:pPr lvl="3">
              <a:lnSpc>
                <a:spcPct val="105000"/>
              </a:lnSpc>
              <a:spcAft>
                <a:spcPts val="1000"/>
              </a:spcAft>
              <a:defRPr/>
            </a:pPr>
            <a:r>
              <a:rPr lang="fr-FR" sz="2400">
                <a:latin typeface="Arial" panose="020B0604020202020204" pitchFamily="34" charset="0"/>
                <a:cs typeface="Times New Roman" panose="02020603050405020304" pitchFamily="18" charset="0"/>
              </a:rPr>
              <a:t>Valider leur expérience, montrer que vous comprenez</a:t>
            </a:r>
          </a:p>
          <a:p>
            <a:pPr lvl="3">
              <a:lnSpc>
                <a:spcPct val="105000"/>
              </a:lnSpc>
              <a:spcAft>
                <a:spcPts val="1000"/>
              </a:spcAft>
              <a:defRPr/>
            </a:pPr>
            <a:r>
              <a:rPr lang="fr-FR" sz="2400">
                <a:latin typeface="Arial" panose="020B0604020202020204" pitchFamily="34" charset="0"/>
                <a:cs typeface="Times New Roman" panose="02020603050405020304" pitchFamily="18" charset="0"/>
              </a:rPr>
              <a:t>Améliorer leur sécurité et ne pas nuire</a:t>
            </a:r>
          </a:p>
          <a:p>
            <a:pPr lvl="3">
              <a:lnSpc>
                <a:spcPct val="105000"/>
              </a:lnSpc>
              <a:spcAft>
                <a:spcPts val="1000"/>
              </a:spcAft>
              <a:defRPr/>
            </a:pPr>
            <a:r>
              <a:rPr lang="fr-FR" sz="2400">
                <a:latin typeface="Arial" panose="020B0604020202020204" pitchFamily="34" charset="0"/>
                <a:cs typeface="Times New Roman" panose="02020603050405020304" pitchFamily="18" charset="0"/>
              </a:rPr>
              <a:t>Les aider et les mettre en relation avec d’autres services.</a:t>
            </a:r>
          </a:p>
          <a:p>
            <a:pPr lvl="3">
              <a:lnSpc>
                <a:spcPct val="105000"/>
              </a:lnSpc>
              <a:spcAft>
                <a:spcPts val="1000"/>
              </a:spcAft>
              <a:defRPr/>
            </a:pPr>
            <a:r>
              <a:rPr lang="fr-FR" sz="2400">
                <a:latin typeface="Arial" panose="020B0604020202020204" pitchFamily="34" charset="0"/>
                <a:cs typeface="Times New Roman" panose="02020603050405020304" pitchFamily="18" charset="0"/>
              </a:rPr>
              <a:t>Orienter les client-e-s vers des spécialistes, comme par exemple, l’aide psychosociale, l’aide juridique, les soins de suivi et bien d’autres.</a:t>
            </a:r>
          </a:p>
        </p:txBody>
      </p:sp>
      <p:sp>
        <p:nvSpPr>
          <p:cNvPr id="4" name="Footer Placeholder 3">
            <a:extLst>
              <a:ext uri="{FF2B5EF4-FFF2-40B4-BE49-F238E27FC236}">
                <a16:creationId xmlns:a16="http://schemas.microsoft.com/office/drawing/2014/main" id="{DA3214BE-B594-2C55-A155-332E3C141A2D}"/>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4250930062"/>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157DD-9218-5DCD-10C3-0A4F308B9DB1}"/>
              </a:ext>
            </a:extLst>
          </p:cNvPr>
          <p:cNvSpPr>
            <a:spLocks noGrp="1"/>
          </p:cNvSpPr>
          <p:nvPr>
            <p:ph type="title"/>
          </p:nvPr>
        </p:nvSpPr>
        <p:spPr/>
        <p:txBody>
          <a:bodyPr/>
          <a:lstStyle/>
          <a:p>
            <a:r>
              <a:rPr lang="fr-FR"/>
              <a:t>Aider les client-e-s en </a:t>
            </a:r>
            <a:r>
              <a:rPr lang="fr-FR" err="1"/>
              <a:t>applicant</a:t>
            </a:r>
            <a:r>
              <a:rPr lang="fr-FR"/>
              <a:t> des soins tenant compte des traumatismes</a:t>
            </a:r>
            <a:r>
              <a:rPr lang="en-GB"/>
              <a:t>:</a:t>
            </a:r>
          </a:p>
        </p:txBody>
      </p:sp>
      <p:sp>
        <p:nvSpPr>
          <p:cNvPr id="3" name="Content Placeholder 2">
            <a:extLst>
              <a:ext uri="{FF2B5EF4-FFF2-40B4-BE49-F238E27FC236}">
                <a16:creationId xmlns:a16="http://schemas.microsoft.com/office/drawing/2014/main" id="{BF3BB24E-3BD6-DF3D-6274-EFD0920C0026}"/>
              </a:ext>
            </a:extLst>
          </p:cNvPr>
          <p:cNvSpPr>
            <a:spLocks noGrp="1"/>
          </p:cNvSpPr>
          <p:nvPr>
            <p:ph idx="1"/>
          </p:nvPr>
        </p:nvSpPr>
        <p:spPr>
          <a:xfrm>
            <a:off x="371476" y="1628778"/>
            <a:ext cx="9400598" cy="4356097"/>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Être sensibles aux éventuelles inégalités de pouvoir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entre vous et les client-e-s, les membres des communautés,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les collègues ou les partenaires ; et ne pas chercher à abuser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votre pouvoir.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Reconnaître le fait que tout le monde peut être en proie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à la vulnérabilité, et par conséquent traiter tout le monde de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la même manière et avec respect indépendamment de son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âge, de son handicap, de son statut socio-économique, de la religion, de la race, de la caste, de l’indigénéité, du groupe ethnique, du sexe, de l’identité de genre, de l’orientation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sexuelle ou d’autres caractéristiques. </a:t>
            </a:r>
          </a:p>
        </p:txBody>
      </p:sp>
      <p:sp>
        <p:nvSpPr>
          <p:cNvPr id="4" name="Footer Placeholder 3">
            <a:extLst>
              <a:ext uri="{FF2B5EF4-FFF2-40B4-BE49-F238E27FC236}">
                <a16:creationId xmlns:a16="http://schemas.microsoft.com/office/drawing/2014/main" id="{20F675BF-6B0C-5812-749C-229258D42231}"/>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4120135900"/>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157DD-9218-5DCD-10C3-0A4F308B9DB1}"/>
              </a:ext>
            </a:extLst>
          </p:cNvPr>
          <p:cNvSpPr>
            <a:spLocks noGrp="1"/>
          </p:cNvSpPr>
          <p:nvPr>
            <p:ph type="title"/>
          </p:nvPr>
        </p:nvSpPr>
        <p:spPr/>
        <p:txBody>
          <a:bodyPr/>
          <a:lstStyle/>
          <a:p>
            <a:r>
              <a:rPr lang="fr-FR"/>
              <a:t>Aider les client-e-s en </a:t>
            </a:r>
            <a:r>
              <a:rPr lang="fr-FR" err="1"/>
              <a:t>applicant</a:t>
            </a:r>
            <a:r>
              <a:rPr lang="fr-FR"/>
              <a:t> des soins tenant compte des traumatismes</a:t>
            </a:r>
            <a:r>
              <a:rPr lang="en-GB"/>
              <a:t>:</a:t>
            </a:r>
          </a:p>
        </p:txBody>
      </p:sp>
      <p:sp>
        <p:nvSpPr>
          <p:cNvPr id="3" name="Content Placeholder 2">
            <a:extLst>
              <a:ext uri="{FF2B5EF4-FFF2-40B4-BE49-F238E27FC236}">
                <a16:creationId xmlns:a16="http://schemas.microsoft.com/office/drawing/2014/main" id="{BF3BB24E-3BD6-DF3D-6274-EFD0920C0026}"/>
              </a:ext>
            </a:extLst>
          </p:cNvPr>
          <p:cNvSpPr>
            <a:spLocks noGrp="1"/>
          </p:cNvSpPr>
          <p:nvPr>
            <p:ph idx="1"/>
          </p:nvPr>
        </p:nvSpPr>
        <p:spPr>
          <a:xfrm>
            <a:off x="371476" y="1628778"/>
            <a:ext cx="9400598" cy="4356097"/>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Ne pas se livrer à des comportements pouvant être considérés comme de l’exploitation, du harcèlement ou des violences sexuels, de la discrimination, de la victimisation ou de la violence contre </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un membre de la communauté, </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collègue ou un partenaire, à n’importe quel moment.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Respecter les limites professionnelles avec les client-e-s et les adultes vulnérables à tout moment, notamment en s’abstenant de contacter les client-e-s en dehors des canaux de suivi client-e-s approuvés.</a:t>
            </a:r>
          </a:p>
          <a:p>
            <a:pPr lvl="3">
              <a:lnSpc>
                <a:spcPct val="105000"/>
              </a:lnSpc>
              <a:spcAft>
                <a:spcPts val="1000"/>
              </a:spcAft>
              <a:defRPr/>
            </a:pPr>
            <a:endParaRPr lang="en-GB" sz="2400">
              <a:latin typeface="Arial" panose="020B0604020202020204" pitchFamily="34" charset="0"/>
              <a:cs typeface="Times New Roman" panose="02020603050405020304" pitchFamily="18" charset="0"/>
            </a:endParaRPr>
          </a:p>
        </p:txBody>
      </p:sp>
      <p:sp>
        <p:nvSpPr>
          <p:cNvPr id="4" name="Footer Placeholder 3">
            <a:extLst>
              <a:ext uri="{FF2B5EF4-FFF2-40B4-BE49-F238E27FC236}">
                <a16:creationId xmlns:a16="http://schemas.microsoft.com/office/drawing/2014/main" id="{20F675BF-6B0C-5812-749C-229258D42231}"/>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949714217"/>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157DD-9218-5DCD-10C3-0A4F308B9DB1}"/>
              </a:ext>
            </a:extLst>
          </p:cNvPr>
          <p:cNvSpPr>
            <a:spLocks noGrp="1"/>
          </p:cNvSpPr>
          <p:nvPr>
            <p:ph type="title"/>
          </p:nvPr>
        </p:nvSpPr>
        <p:spPr/>
        <p:txBody>
          <a:bodyPr/>
          <a:lstStyle/>
          <a:p>
            <a:r>
              <a:rPr lang="fr-FR"/>
              <a:t>Aider les client-e-s en </a:t>
            </a:r>
            <a:r>
              <a:rPr lang="fr-FR" err="1"/>
              <a:t>applicant</a:t>
            </a:r>
            <a:r>
              <a:rPr lang="fr-FR"/>
              <a:t> des soins tenant compte des traumatismes</a:t>
            </a:r>
            <a:r>
              <a:rPr lang="en-GB"/>
              <a:t>:</a:t>
            </a:r>
          </a:p>
        </p:txBody>
      </p:sp>
      <p:sp>
        <p:nvSpPr>
          <p:cNvPr id="3" name="Content Placeholder 2">
            <a:extLst>
              <a:ext uri="{FF2B5EF4-FFF2-40B4-BE49-F238E27FC236}">
                <a16:creationId xmlns:a16="http://schemas.microsoft.com/office/drawing/2014/main" id="{BF3BB24E-3BD6-DF3D-6274-EFD0920C0026}"/>
              </a:ext>
            </a:extLst>
          </p:cNvPr>
          <p:cNvSpPr>
            <a:spLocks noGrp="1"/>
          </p:cNvSpPr>
          <p:nvPr>
            <p:ph idx="1"/>
          </p:nvPr>
        </p:nvSpPr>
        <p:spPr>
          <a:xfrm>
            <a:off x="371473" y="1628775"/>
            <a:ext cx="9511436" cy="3978555"/>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S’abstenir de fournir des services aux client-e-s avec </a:t>
            </a:r>
            <a:br>
              <a:rPr lang="fr-FR" sz="2400">
                <a:latin typeface="Arial" panose="020B0604020202020204" pitchFamily="34" charset="0"/>
                <a:cs typeface="Times New Roman" panose="02020603050405020304" pitchFamily="18" charset="0"/>
              </a:rPr>
            </a:br>
            <a:r>
              <a:rPr lang="fr-FR" sz="2400" err="1">
                <a:latin typeface="Arial" panose="020B0604020202020204" pitchFamily="34" charset="0"/>
                <a:cs typeface="Times New Roman" panose="02020603050405020304" pitchFamily="18" charset="0"/>
              </a:rPr>
              <a:t>lesquel</a:t>
            </a:r>
            <a:r>
              <a:rPr lang="fr-FR" sz="2400">
                <a:latin typeface="Arial" panose="020B0604020202020204" pitchFamily="34" charset="0"/>
                <a:cs typeface="Times New Roman" panose="02020603050405020304" pitchFamily="18" charset="0"/>
              </a:rPr>
              <a:t>-</a:t>
            </a:r>
            <a:r>
              <a:rPr lang="fr-FR" sz="2400" err="1">
                <a:latin typeface="Arial" panose="020B0604020202020204" pitchFamily="34" charset="0"/>
                <a:cs typeface="Times New Roman" panose="02020603050405020304" pitchFamily="18" charset="0"/>
              </a:rPr>
              <a:t>le-s</a:t>
            </a:r>
            <a:r>
              <a:rPr lang="fr-FR" sz="2400">
                <a:latin typeface="Arial" panose="020B0604020202020204" pitchFamily="34" charset="0"/>
                <a:cs typeface="Times New Roman" panose="02020603050405020304" pitchFamily="18" charset="0"/>
              </a:rPr>
              <a:t> ils ont des liens, à moins qu’ils soient reconnus comme un conflit d’intérêt et approuvés par le Programme du pays.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Offrir des services respectueux, axés sur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et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neutres, en utilisant un langage non technique. Veiller à ce que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les client-e-s vulnérables se sentent entendu-e-s et soutenu-e-s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pour prendre décisions autonomes concernant leurs soins.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Adapter les méthodes de communication si nécessaire. </a:t>
            </a:r>
          </a:p>
        </p:txBody>
      </p:sp>
      <p:sp>
        <p:nvSpPr>
          <p:cNvPr id="4" name="Footer Placeholder 3">
            <a:extLst>
              <a:ext uri="{FF2B5EF4-FFF2-40B4-BE49-F238E27FC236}">
                <a16:creationId xmlns:a16="http://schemas.microsoft.com/office/drawing/2014/main" id="{DE2FDBC7-33DF-EFBB-A32C-B2C6612C78FA}"/>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306153261"/>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157DD-9218-5DCD-10C3-0A4F308B9DB1}"/>
              </a:ext>
            </a:extLst>
          </p:cNvPr>
          <p:cNvSpPr>
            <a:spLocks noGrp="1"/>
          </p:cNvSpPr>
          <p:nvPr>
            <p:ph type="title"/>
          </p:nvPr>
        </p:nvSpPr>
        <p:spPr/>
        <p:txBody>
          <a:bodyPr/>
          <a:lstStyle/>
          <a:p>
            <a:r>
              <a:rPr lang="fr-FR"/>
              <a:t>Aider les client-e-s en </a:t>
            </a:r>
            <a:r>
              <a:rPr lang="fr-FR" err="1"/>
              <a:t>applicant</a:t>
            </a:r>
            <a:r>
              <a:rPr lang="fr-FR"/>
              <a:t> des soins tenant compte des traumatismes</a:t>
            </a:r>
            <a:r>
              <a:rPr lang="en-GB"/>
              <a:t>:</a:t>
            </a:r>
          </a:p>
        </p:txBody>
      </p:sp>
      <p:sp>
        <p:nvSpPr>
          <p:cNvPr id="3" name="Content Placeholder 2">
            <a:extLst>
              <a:ext uri="{FF2B5EF4-FFF2-40B4-BE49-F238E27FC236}">
                <a16:creationId xmlns:a16="http://schemas.microsoft.com/office/drawing/2014/main" id="{BF3BB24E-3BD6-DF3D-6274-EFD0920C0026}"/>
              </a:ext>
            </a:extLst>
          </p:cNvPr>
          <p:cNvSpPr>
            <a:spLocks noGrp="1"/>
          </p:cNvSpPr>
          <p:nvPr>
            <p:ph idx="1"/>
          </p:nvPr>
        </p:nvSpPr>
        <p:spPr>
          <a:xfrm>
            <a:off x="371475" y="1549400"/>
            <a:ext cx="9474489" cy="4219855"/>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Expliquer clairement aux client-e-s les implications d’un service, en utilisant un langage non-technique. Solliciter le consentement actif et continu et ne pas toucher les client-e-s sans leur permission. Se préparer à s’arrêter si </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est mal à l’aise. </a:t>
            </a:r>
          </a:p>
          <a:p>
            <a:pPr lvl="3">
              <a:lnSpc>
                <a:spcPct val="105000"/>
              </a:lnSpc>
              <a:spcAft>
                <a:spcPts val="1000"/>
              </a:spcAft>
              <a:defRPr/>
            </a:pPr>
            <a:r>
              <a:rPr lang="fr-FR" sz="2400">
                <a:latin typeface="Arial" panose="020B0604020202020204" pitchFamily="34" charset="0"/>
                <a:cs typeface="Times New Roman" panose="02020603050405020304" pitchFamily="18" charset="0"/>
              </a:rPr>
              <a:t>Garantir le respect de la vie privée et de la dignité par exemple, proposer d’utiliser un drap et des espaces de changement privés.</a:t>
            </a:r>
          </a:p>
          <a:p>
            <a:pPr lvl="3">
              <a:lnSpc>
                <a:spcPct val="105000"/>
              </a:lnSpc>
              <a:spcAft>
                <a:spcPts val="1000"/>
              </a:spcAft>
              <a:defRPr/>
            </a:pPr>
            <a:r>
              <a:rPr lang="fr-FR" sz="2400">
                <a:latin typeface="Arial" panose="020B0604020202020204" pitchFamily="34" charset="0"/>
                <a:cs typeface="Times New Roman" panose="02020603050405020304" pitchFamily="18" charset="0"/>
              </a:rPr>
              <a:t>Veiller à ce qu’un chaperon (à savoir un deuxième membre du personnel ou un fonctionnaire-agent de santé) soit présent ou soit proposé aux client-e-s du genre opposé pendant tous les examens et les procédures intimes.</a:t>
            </a:r>
          </a:p>
          <a:p>
            <a:pPr lvl="3">
              <a:lnSpc>
                <a:spcPct val="105000"/>
              </a:lnSpc>
              <a:spcAft>
                <a:spcPts val="1000"/>
              </a:spcAft>
              <a:defRPr/>
            </a:pPr>
            <a:endParaRPr lang="en-GB" sz="2400">
              <a:latin typeface="Arial" panose="020B0604020202020204" pitchFamily="34" charset="0"/>
              <a:cs typeface="Times New Roman" panose="02020603050405020304" pitchFamily="18" charset="0"/>
            </a:endParaRPr>
          </a:p>
          <a:p>
            <a:endParaRPr lang="en-GB" sz="2000" b="0"/>
          </a:p>
        </p:txBody>
      </p:sp>
      <p:sp>
        <p:nvSpPr>
          <p:cNvPr id="5" name="Footer Placeholder 3">
            <a:extLst>
              <a:ext uri="{FF2B5EF4-FFF2-40B4-BE49-F238E27FC236}">
                <a16:creationId xmlns:a16="http://schemas.microsoft.com/office/drawing/2014/main" id="{D696C946-2DD0-6558-31B2-A558ECD3F7E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065794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BA892-4770-6F27-747B-A348669E2CB3}"/>
              </a:ext>
            </a:extLst>
          </p:cNvPr>
          <p:cNvSpPr>
            <a:spLocks noGrp="1"/>
          </p:cNvSpPr>
          <p:nvPr>
            <p:ph type="title"/>
          </p:nvPr>
        </p:nvSpPr>
        <p:spPr/>
        <p:txBody>
          <a:bodyPr/>
          <a:lstStyle/>
          <a:p>
            <a:r>
              <a:rPr lang="fr-FR"/>
              <a:t>Approche du handicap axée sur les droits humains </a:t>
            </a:r>
            <a:endParaRPr lang="en-GB"/>
          </a:p>
        </p:txBody>
      </p:sp>
      <p:sp>
        <p:nvSpPr>
          <p:cNvPr id="3" name="Content Placeholder 2">
            <a:extLst>
              <a:ext uri="{FF2B5EF4-FFF2-40B4-BE49-F238E27FC236}">
                <a16:creationId xmlns:a16="http://schemas.microsoft.com/office/drawing/2014/main" id="{1A4E1449-81A4-0EEF-BDC7-C3EAAD206829}"/>
              </a:ext>
            </a:extLst>
          </p:cNvPr>
          <p:cNvSpPr>
            <a:spLocks noGrp="1"/>
          </p:cNvSpPr>
          <p:nvPr>
            <p:ph sz="half" idx="1"/>
          </p:nvPr>
        </p:nvSpPr>
        <p:spPr>
          <a:xfrm>
            <a:off x="6800849" y="1628775"/>
            <a:ext cx="5019675" cy="4356100"/>
          </a:xfrm>
        </p:spPr>
        <p:txBody>
          <a:bodyPr/>
          <a:lstStyle/>
          <a:p>
            <a:pPr lvl="3"/>
            <a:endParaRPr lang="en-GB" sz="2400"/>
          </a:p>
          <a:p>
            <a:pPr lvl="3"/>
            <a:r>
              <a:rPr lang="fr-FR" sz="2400"/>
              <a:t>L’exclusion de ces services constitue une </a:t>
            </a:r>
            <a:r>
              <a:rPr lang="fr-FR" sz="2400" b="1">
                <a:solidFill>
                  <a:schemeClr val="tx2"/>
                </a:solidFill>
              </a:rPr>
              <a:t>violation des droits humains d’une personne</a:t>
            </a:r>
            <a:r>
              <a:rPr lang="en-GB" sz="2400" b="1">
                <a:solidFill>
                  <a:schemeClr val="tx2"/>
                </a:solidFill>
              </a:rPr>
              <a:t>.</a:t>
            </a:r>
            <a:endParaRPr lang="en-GB" sz="2400"/>
          </a:p>
          <a:p>
            <a:pPr lvl="3"/>
            <a:r>
              <a:rPr lang="fr-FR" sz="2400"/>
              <a:t>Les personnes en situation de handicap sont titulaires de droits et </a:t>
            </a:r>
            <a:r>
              <a:rPr lang="fr-FR" sz="2400" b="1">
                <a:solidFill>
                  <a:schemeClr val="tx2"/>
                </a:solidFill>
              </a:rPr>
              <a:t>décideurs dans leur propre vie</a:t>
            </a:r>
            <a:r>
              <a:rPr lang="en-GB" sz="2400"/>
              <a:t>.</a:t>
            </a:r>
          </a:p>
          <a:p>
            <a:pPr marL="0" lvl="3" indent="0">
              <a:buNone/>
            </a:pPr>
            <a:endParaRPr lang="en-GB" sz="2200"/>
          </a:p>
        </p:txBody>
      </p:sp>
      <p:graphicFrame>
        <p:nvGraphicFramePr>
          <p:cNvPr id="8" name="Diagram 7" descr="A chart representing the medical model of disability. ">
            <a:extLst>
              <a:ext uri="{FF2B5EF4-FFF2-40B4-BE49-F238E27FC236}">
                <a16:creationId xmlns:a16="http://schemas.microsoft.com/office/drawing/2014/main" id="{386B43B5-9E06-D404-3C44-F752D27BFBCD}"/>
              </a:ext>
            </a:extLst>
          </p:cNvPr>
          <p:cNvGraphicFramePr/>
          <p:nvPr/>
        </p:nvGraphicFramePr>
        <p:xfrm>
          <a:off x="6652687" y="7269531"/>
          <a:ext cx="5539313" cy="4353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6BB1EB1C-1E10-CE06-E600-AE6A05B26DE8}"/>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5" name="Picture 4" descr="Une femme en fauteuil roulant devant un centre de soins. À côté des marches de la clinique, il y a une rampe qu'elle peut utiliser pour accéder à la clinique. La femme dit : &quot;C'est mon droit d'accéder à cette clinique comme n'importe qui d'autre. Une autre femme se dirige également vers la clinique.">
            <a:extLst>
              <a:ext uri="{FF2B5EF4-FFF2-40B4-BE49-F238E27FC236}">
                <a16:creationId xmlns:a16="http://schemas.microsoft.com/office/drawing/2014/main" id="{E7BED452-76FE-559C-B5EA-9ACBB14845C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428417" y="1628775"/>
            <a:ext cx="6224270" cy="4383405"/>
          </a:xfrm>
          <a:prstGeom prst="rect">
            <a:avLst/>
          </a:prstGeom>
          <a:noFill/>
          <a:ln>
            <a:noFill/>
          </a:ln>
        </p:spPr>
      </p:pic>
    </p:spTree>
    <p:extLst>
      <p:ext uri="{BB962C8B-B14F-4D97-AF65-F5344CB8AC3E}">
        <p14:creationId xmlns:p14="http://schemas.microsoft.com/office/powerpoint/2010/main" val="425712634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96EC44-8967-D889-9B00-A3296C61E2E7}"/>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B0E11E6D-C720-84D1-9058-4FE07D757E01}"/>
              </a:ext>
            </a:extLst>
          </p:cNvPr>
          <p:cNvSpPr>
            <a:spLocks noGrp="1"/>
          </p:cNvSpPr>
          <p:nvPr>
            <p:ph type="title"/>
          </p:nvPr>
        </p:nvSpPr>
        <p:spPr>
          <a:xfrm>
            <a:off x="371475" y="397247"/>
            <a:ext cx="10454815" cy="743661"/>
          </a:xfrm>
        </p:spPr>
        <p:txBody>
          <a:bodyPr/>
          <a:lstStyle/>
          <a:p>
            <a:r>
              <a:rPr lang="fr-FR">
                <a:cs typeface="Arial"/>
              </a:rPr>
              <a:t>Coup de projecteur sur les chaperons </a:t>
            </a:r>
            <a:endParaRPr lang="en-GB"/>
          </a:p>
        </p:txBody>
      </p:sp>
      <p:sp>
        <p:nvSpPr>
          <p:cNvPr id="3" name="Content Placeholder 2">
            <a:extLst>
              <a:ext uri="{FF2B5EF4-FFF2-40B4-BE49-F238E27FC236}">
                <a16:creationId xmlns:a16="http://schemas.microsoft.com/office/drawing/2014/main" id="{F4DAD72F-59DA-F980-313C-72ED1B87F96A}"/>
              </a:ext>
            </a:extLst>
          </p:cNvPr>
          <p:cNvSpPr>
            <a:spLocks noGrp="1"/>
          </p:cNvSpPr>
          <p:nvPr>
            <p:ph idx="1"/>
          </p:nvPr>
        </p:nvSpPr>
        <p:spPr>
          <a:xfrm>
            <a:off x="371475" y="1140908"/>
            <a:ext cx="8586995" cy="1244483"/>
          </a:xfrm>
        </p:spPr>
        <p:txBody>
          <a:bodyPr/>
          <a:lstStyle/>
          <a:p>
            <a:pPr lvl="2" fontAlgn="base">
              <a:lnSpc>
                <a:spcPct val="105000"/>
              </a:lnSpc>
              <a:spcAft>
                <a:spcPts val="1000"/>
              </a:spcAft>
              <a:defRPr/>
            </a:pPr>
            <a:r>
              <a:rPr lang="fr-FR" sz="2400">
                <a:latin typeface="Arial" panose="020B0604020202020204" pitchFamily="34" charset="0"/>
                <a:cs typeface="Times New Roman" panose="02020603050405020304" pitchFamily="18" charset="0"/>
              </a:rPr>
              <a:t>Un chaperon est idéalement un membre du personnel, qui apporte un soutien pendant l’examen et/ou l’intervention mais ne doit pas forcément pas être un prestataire de soins</a:t>
            </a:r>
            <a:r>
              <a:rPr lang="en-GB" sz="2400">
                <a:latin typeface="Arial" panose="020B0604020202020204" pitchFamily="34" charset="0"/>
                <a:cs typeface="Times New Roman" panose="02020603050405020304" pitchFamily="18" charset="0"/>
              </a:rPr>
              <a:t>.</a:t>
            </a:r>
            <a:r>
              <a:rPr lang="en-GB" sz="1600" b="0"/>
              <a:t> </a:t>
            </a:r>
          </a:p>
          <a:p>
            <a:pPr marL="342900" indent="-342900">
              <a:spcAft>
                <a:spcPct val="0"/>
              </a:spcAft>
              <a:buClr>
                <a:srgbClr val="C30E55"/>
              </a:buClr>
              <a:buChar char="•"/>
            </a:pPr>
            <a:endParaRPr lang="en-GB" sz="1600" b="0">
              <a:solidFill>
                <a:schemeClr val="tx1"/>
              </a:solidFill>
              <a:latin typeface="+mj-lt"/>
              <a:ea typeface="+mj-ea"/>
              <a:cs typeface="Arial"/>
            </a:endParaRPr>
          </a:p>
        </p:txBody>
      </p:sp>
      <p:pic>
        <p:nvPicPr>
          <p:cNvPr id="8" name="Picture 7" descr="Un médecin et son patient, une femme. Une infirmière, qui joue le rôle de chaperon, sourit et salue la patiente.">
            <a:extLst>
              <a:ext uri="{FF2B5EF4-FFF2-40B4-BE49-F238E27FC236}">
                <a16:creationId xmlns:a16="http://schemas.microsoft.com/office/drawing/2014/main" id="{4308D347-7875-8FBC-993B-FCADBE9286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82" r="-172"/>
          <a:stretch/>
        </p:blipFill>
        <p:spPr bwMode="auto">
          <a:xfrm>
            <a:off x="371475" y="2522220"/>
            <a:ext cx="6017260" cy="3462655"/>
          </a:xfrm>
          <a:prstGeom prst="rect">
            <a:avLst/>
          </a:prstGeom>
          <a:noFill/>
          <a:ln>
            <a:noFill/>
          </a:ln>
          <a:extLst>
            <a:ext uri="{53640926-AAD7-44D8-BBD7-CCE9431645EC}">
              <a14:shadowObscured xmlns:a14="http://schemas.microsoft.com/office/drawing/2010/main"/>
            </a:ext>
          </a:extLst>
        </p:spPr>
      </p:pic>
      <p:sp>
        <p:nvSpPr>
          <p:cNvPr id="11" name="Footer Placeholder 3">
            <a:extLst>
              <a:ext uri="{FF2B5EF4-FFF2-40B4-BE49-F238E27FC236}">
                <a16:creationId xmlns:a16="http://schemas.microsoft.com/office/drawing/2014/main" id="{B27C8E17-73A4-5F43-DCE5-E5730CE41A8A}"/>
              </a:ext>
            </a:extLst>
          </p:cNvPr>
          <p:cNvSpPr>
            <a:spLocks noGrp="1"/>
          </p:cNvSpPr>
          <p:nvPr>
            <p:ph type="ftr" sz="quarter" idx="11"/>
          </p:nvPr>
        </p:nvSpPr>
        <p:spPr>
          <a:xfrm>
            <a:off x="400048"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269980738"/>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B0ACAF2-F4CF-4D95-BCBB-95858A4E72CA}"/>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B0E11E6D-C720-84D1-9058-4FE07D757E01}"/>
              </a:ext>
            </a:extLst>
          </p:cNvPr>
          <p:cNvSpPr>
            <a:spLocks noGrp="1"/>
          </p:cNvSpPr>
          <p:nvPr>
            <p:ph type="title"/>
          </p:nvPr>
        </p:nvSpPr>
        <p:spPr>
          <a:xfrm>
            <a:off x="371475" y="397247"/>
            <a:ext cx="10454815" cy="860170"/>
          </a:xfrm>
        </p:spPr>
        <p:txBody>
          <a:bodyPr/>
          <a:lstStyle/>
          <a:p>
            <a:r>
              <a:rPr lang="fr-FR">
                <a:cs typeface="Arial"/>
              </a:rPr>
              <a:t>Coup de projecteur sur les chaperons </a:t>
            </a:r>
            <a:endParaRPr lang="en-GB"/>
          </a:p>
        </p:txBody>
      </p:sp>
      <p:sp>
        <p:nvSpPr>
          <p:cNvPr id="3" name="Content Placeholder 2">
            <a:extLst>
              <a:ext uri="{FF2B5EF4-FFF2-40B4-BE49-F238E27FC236}">
                <a16:creationId xmlns:a16="http://schemas.microsoft.com/office/drawing/2014/main" id="{F4DAD72F-59DA-F980-313C-72ED1B87F96A}"/>
              </a:ext>
            </a:extLst>
          </p:cNvPr>
          <p:cNvSpPr>
            <a:spLocks noGrp="1"/>
          </p:cNvSpPr>
          <p:nvPr>
            <p:ph idx="1"/>
          </p:nvPr>
        </p:nvSpPr>
        <p:spPr>
          <a:xfrm>
            <a:off x="371473" y="1654664"/>
            <a:ext cx="8632827" cy="4175125"/>
          </a:xfrm>
        </p:spPr>
        <p:txBody>
          <a:bodyPr/>
          <a:lstStyle/>
          <a:p>
            <a:pPr lvl="2" fontAlgn="base">
              <a:lnSpc>
                <a:spcPct val="105000"/>
              </a:lnSpc>
              <a:spcAft>
                <a:spcPts val="1000"/>
              </a:spcAft>
              <a:defRPr/>
            </a:pPr>
            <a:r>
              <a:rPr lang="en-GB" sz="2400">
                <a:latin typeface="Arial" panose="020B0604020202020204" pitchFamily="34" charset="0"/>
                <a:cs typeface="Times New Roman" panose="02020603050405020304" pitchFamily="18" charset="0"/>
              </a:rPr>
              <a:t>Un chaperon doit:</a:t>
            </a:r>
          </a:p>
          <a:p>
            <a:pPr lvl="3" fontAlgn="base">
              <a:lnSpc>
                <a:spcPct val="105000"/>
              </a:lnSpc>
              <a:spcAft>
                <a:spcPts val="1000"/>
              </a:spcAft>
              <a:tabLst>
                <a:tab pos="914400" algn="l"/>
              </a:tabLst>
              <a:defRPr/>
            </a:pPr>
            <a:r>
              <a:rPr lang="fr-FR" sz="2400">
                <a:latin typeface="Arial" panose="020B0604020202020204" pitchFamily="34" charset="0"/>
                <a:cs typeface="Times New Roman" panose="02020603050405020304" pitchFamily="18" charset="0"/>
              </a:rPr>
              <a:t>faire preuve de sensibilité et respecter la dignité du/de la </a:t>
            </a:r>
            <a:br>
              <a:rPr lang="fr-FR" sz="2400">
                <a:latin typeface="Arial" panose="020B0604020202020204" pitchFamily="34" charset="0"/>
                <a:cs typeface="Times New Roman" panose="02020603050405020304" pitchFamily="18" charset="0"/>
              </a:rPr>
            </a:b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et la confidentialité </a:t>
            </a:r>
          </a:p>
          <a:p>
            <a:pPr lvl="3" fontAlgn="base">
              <a:lnSpc>
                <a:spcPct val="105000"/>
              </a:lnSpc>
              <a:spcAft>
                <a:spcPts val="1000"/>
              </a:spcAft>
              <a:tabLst>
                <a:tab pos="914400" algn="l"/>
              </a:tabLst>
              <a:defRPr/>
            </a:pPr>
            <a:r>
              <a:rPr lang="fr-FR" sz="2400">
                <a:latin typeface="Arial" panose="020B0604020202020204" pitchFamily="34" charset="0"/>
                <a:cs typeface="Times New Roman" panose="02020603050405020304" pitchFamily="18" charset="0"/>
              </a:rPr>
              <a:t>rassurer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s’il/si elle montre des signes de souffrance/d’inconfort</a:t>
            </a:r>
          </a:p>
          <a:p>
            <a:pPr lvl="3" fontAlgn="base">
              <a:lnSpc>
                <a:spcPct val="105000"/>
              </a:lnSpc>
              <a:spcAft>
                <a:spcPts val="1000"/>
              </a:spcAft>
              <a:tabLst>
                <a:tab pos="914400" algn="l"/>
              </a:tabLst>
              <a:defRPr/>
            </a:pPr>
            <a:r>
              <a:rPr lang="fr-FR" sz="2400">
                <a:latin typeface="Arial" panose="020B0604020202020204" pitchFamily="34" charset="0"/>
                <a:cs typeface="Times New Roman" panose="02020603050405020304" pitchFamily="18" charset="0"/>
              </a:rPr>
              <a:t>rester dans la pièce pendant la totalité de l’examen/intervention</a:t>
            </a:r>
          </a:p>
          <a:p>
            <a:pPr lvl="3" fontAlgn="base">
              <a:lnSpc>
                <a:spcPct val="105000"/>
              </a:lnSpc>
              <a:spcAft>
                <a:spcPts val="1000"/>
              </a:spcAft>
              <a:tabLst>
                <a:tab pos="914400" algn="l"/>
              </a:tabLst>
              <a:defRPr/>
            </a:pPr>
            <a:r>
              <a:rPr lang="fr-FR" sz="2400">
                <a:latin typeface="Arial" panose="020B0604020202020204" pitchFamily="34" charset="0"/>
                <a:cs typeface="Times New Roman" panose="02020603050405020304" pitchFamily="18" charset="0"/>
              </a:rPr>
              <a:t>être </a:t>
            </a:r>
            <a:r>
              <a:rPr lang="fr-FR" sz="2400" err="1">
                <a:latin typeface="Arial" panose="020B0604020202020204" pitchFamily="34" charset="0"/>
                <a:cs typeface="Times New Roman" panose="02020603050405020304" pitchFamily="18" charset="0"/>
              </a:rPr>
              <a:t>prêt-e</a:t>
            </a:r>
            <a:r>
              <a:rPr lang="fr-FR" sz="2400">
                <a:latin typeface="Arial" panose="020B0604020202020204" pitchFamily="34" charset="0"/>
                <a:cs typeface="Times New Roman" panose="02020603050405020304" pitchFamily="18" charset="0"/>
              </a:rPr>
              <a:t> à évoquer les préoccupations concernant les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actions ou les comportements du prestataire</a:t>
            </a:r>
          </a:p>
          <a:p>
            <a:pPr marL="342900" indent="-342900">
              <a:spcAft>
                <a:spcPct val="0"/>
              </a:spcAft>
              <a:buClr>
                <a:srgbClr val="C30E55"/>
              </a:buClr>
              <a:buChar char="•"/>
            </a:pPr>
            <a:endParaRPr lang="en-GB" sz="2400" b="0">
              <a:solidFill>
                <a:schemeClr val="tx1"/>
              </a:solidFill>
              <a:latin typeface="+mj-lt"/>
              <a:ea typeface="+mj-ea"/>
              <a:cs typeface="Arial"/>
            </a:endParaRPr>
          </a:p>
        </p:txBody>
      </p:sp>
      <p:pic>
        <p:nvPicPr>
          <p:cNvPr id="4" name="Picture 3" descr=" Une infirmière, qui joue le rôle de chaperon, sourit et fait un signe de la main. ">
            <a:extLst>
              <a:ext uri="{FF2B5EF4-FFF2-40B4-BE49-F238E27FC236}">
                <a16:creationId xmlns:a16="http://schemas.microsoft.com/office/drawing/2014/main" id="{B436DF25-CBDE-B92D-9019-F76F6D372D9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0580" r="45683"/>
          <a:stretch/>
        </p:blipFill>
        <p:spPr bwMode="auto">
          <a:xfrm>
            <a:off x="9673673" y="796738"/>
            <a:ext cx="2146852" cy="5188137"/>
          </a:xfrm>
          <a:prstGeom prst="rect">
            <a:avLst/>
          </a:prstGeom>
          <a:noFill/>
          <a:ln>
            <a:noFill/>
          </a:ln>
          <a:extLst>
            <a:ext uri="{53640926-AAD7-44D8-BBD7-CCE9431645EC}">
              <a14:shadowObscured xmlns:a14="http://schemas.microsoft.com/office/drawing/2010/main"/>
            </a:ext>
          </a:extLst>
        </p:spPr>
      </p:pic>
      <p:sp>
        <p:nvSpPr>
          <p:cNvPr id="6" name="Footer Placeholder 3">
            <a:extLst>
              <a:ext uri="{FF2B5EF4-FFF2-40B4-BE49-F238E27FC236}">
                <a16:creationId xmlns:a16="http://schemas.microsoft.com/office/drawing/2014/main" id="{8293AE57-E0BC-CD3B-F372-98E8CEA15E02}"/>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7993946"/>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B139BE-8F74-B111-5CD5-6A2A0EEF57F9}"/>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B0E11E6D-C720-84D1-9058-4FE07D757E01}"/>
              </a:ext>
            </a:extLst>
          </p:cNvPr>
          <p:cNvSpPr>
            <a:spLocks noGrp="1"/>
          </p:cNvSpPr>
          <p:nvPr>
            <p:ph type="title"/>
          </p:nvPr>
        </p:nvSpPr>
        <p:spPr>
          <a:xfrm>
            <a:off x="371475" y="397247"/>
            <a:ext cx="10454815" cy="860170"/>
          </a:xfrm>
        </p:spPr>
        <p:txBody>
          <a:bodyPr/>
          <a:lstStyle/>
          <a:p>
            <a:r>
              <a:rPr lang="fr-FR">
                <a:cs typeface="Arial"/>
              </a:rPr>
              <a:t>Coup de projecteur sur les chaperons </a:t>
            </a:r>
            <a:endParaRPr lang="en-GB"/>
          </a:p>
        </p:txBody>
      </p:sp>
      <p:sp>
        <p:nvSpPr>
          <p:cNvPr id="3" name="Content Placeholder 2">
            <a:extLst>
              <a:ext uri="{FF2B5EF4-FFF2-40B4-BE49-F238E27FC236}">
                <a16:creationId xmlns:a16="http://schemas.microsoft.com/office/drawing/2014/main" id="{F4DAD72F-59DA-F980-313C-72ED1B87F96A}"/>
              </a:ext>
            </a:extLst>
          </p:cNvPr>
          <p:cNvSpPr>
            <a:spLocks noGrp="1"/>
          </p:cNvSpPr>
          <p:nvPr>
            <p:ph idx="1"/>
          </p:nvPr>
        </p:nvSpPr>
        <p:spPr>
          <a:xfrm>
            <a:off x="371475" y="1647239"/>
            <a:ext cx="5724525" cy="4826000"/>
          </a:xfrm>
        </p:spPr>
        <p:txBody>
          <a:bodyPr/>
          <a:lstStyle/>
          <a:p>
            <a:pPr lvl="2" fontAlgn="base">
              <a:lnSpc>
                <a:spcPct val="105000"/>
              </a:lnSpc>
              <a:spcAft>
                <a:spcPts val="1000"/>
              </a:spcAft>
              <a:defRPr/>
            </a:pPr>
            <a:r>
              <a:rPr lang="fr-FR" sz="2400" b="1" err="1">
                <a:latin typeface="Arial" panose="020B0604020202020204" pitchFamily="34" charset="0"/>
                <a:cs typeface="Times New Roman" panose="02020603050405020304" pitchFamily="18" charset="0"/>
              </a:rPr>
              <a:t>Un-e</a:t>
            </a:r>
            <a:r>
              <a:rPr lang="fr-FR" sz="2400" b="1">
                <a:latin typeface="Arial" panose="020B0604020202020204" pitchFamily="34" charset="0"/>
                <a:cs typeface="Times New Roman" panose="02020603050405020304" pitchFamily="18" charset="0"/>
              </a:rPr>
              <a:t> </a:t>
            </a:r>
            <a:r>
              <a:rPr lang="fr-FR" sz="2400" b="1" err="1">
                <a:latin typeface="Arial" panose="020B0604020202020204" pitchFamily="34" charset="0"/>
                <a:cs typeface="Times New Roman" panose="02020603050405020304" pitchFamily="18" charset="0"/>
              </a:rPr>
              <a:t>parent-e</a:t>
            </a:r>
            <a:r>
              <a:rPr lang="fr-FR" sz="2400" b="1">
                <a:latin typeface="Arial" panose="020B0604020202020204" pitchFamily="34" charset="0"/>
                <a:cs typeface="Times New Roman" panose="02020603050405020304" pitchFamily="18" charset="0"/>
              </a:rPr>
              <a:t>/</a:t>
            </a:r>
            <a:r>
              <a:rPr lang="fr-FR" sz="2400" b="1" err="1">
                <a:latin typeface="Arial" panose="020B0604020202020204" pitchFamily="34" charset="0"/>
                <a:cs typeface="Times New Roman" panose="02020603050405020304" pitchFamily="18" charset="0"/>
              </a:rPr>
              <a:t>un-e</a:t>
            </a:r>
            <a:r>
              <a:rPr lang="fr-FR" sz="2400" b="1">
                <a:latin typeface="Arial" panose="020B0604020202020204" pitchFamily="34" charset="0"/>
                <a:cs typeface="Times New Roman" panose="02020603050405020304" pitchFamily="18" charset="0"/>
              </a:rPr>
              <a:t> </a:t>
            </a:r>
            <a:r>
              <a:rPr lang="fr-FR" sz="2400" b="1" err="1">
                <a:latin typeface="Arial" panose="020B0604020202020204" pitchFamily="34" charset="0"/>
                <a:cs typeface="Times New Roman" panose="02020603050405020304" pitchFamily="18" charset="0"/>
              </a:rPr>
              <a:t>ami-e</a:t>
            </a:r>
            <a:r>
              <a:rPr lang="fr-FR" sz="2400" b="1">
                <a:latin typeface="Arial" panose="020B0604020202020204" pitchFamily="34" charset="0"/>
                <a:cs typeface="Times New Roman" panose="02020603050405020304" pitchFamily="18" charset="0"/>
              </a:rPr>
              <a:t> du/de la </a:t>
            </a:r>
            <a:r>
              <a:rPr lang="fr-FR" sz="2400" b="1" err="1">
                <a:latin typeface="Arial" panose="020B0604020202020204" pitchFamily="34" charset="0"/>
                <a:cs typeface="Times New Roman" panose="02020603050405020304" pitchFamily="18" charset="0"/>
              </a:rPr>
              <a:t>client-e</a:t>
            </a:r>
            <a:r>
              <a:rPr lang="fr-FR" sz="2400" b="1">
                <a:latin typeface="Arial" panose="020B0604020202020204" pitchFamily="34" charset="0"/>
                <a:cs typeface="Times New Roman" panose="02020603050405020304" pitchFamily="18" charset="0"/>
              </a:rPr>
              <a:t> n’est pas </a:t>
            </a:r>
            <a:r>
              <a:rPr lang="fr-FR" sz="2400" b="1" err="1">
                <a:latin typeface="Arial" panose="020B0604020202020204" pitchFamily="34" charset="0"/>
                <a:cs typeface="Times New Roman" panose="02020603050405020304" pitchFamily="18" charset="0"/>
              </a:rPr>
              <a:t>un-e</a:t>
            </a:r>
            <a:r>
              <a:rPr lang="fr-FR" sz="2400" b="1">
                <a:latin typeface="Arial" panose="020B0604020202020204" pitchFamily="34" charset="0"/>
                <a:cs typeface="Times New Roman" panose="02020603050405020304" pitchFamily="18" charset="0"/>
              </a:rPr>
              <a:t> observateur-</a:t>
            </a:r>
            <a:r>
              <a:rPr lang="fr-FR" sz="2400" b="1" err="1">
                <a:latin typeface="Arial" panose="020B0604020202020204" pitchFamily="34" charset="0"/>
                <a:cs typeface="Times New Roman" panose="02020603050405020304" pitchFamily="18" charset="0"/>
              </a:rPr>
              <a:t>trice</a:t>
            </a:r>
            <a:r>
              <a:rPr lang="fr-FR" sz="2400" b="1">
                <a:latin typeface="Arial" panose="020B0604020202020204" pitchFamily="34" charset="0"/>
                <a:cs typeface="Times New Roman" panose="02020603050405020304" pitchFamily="18" charset="0"/>
              </a:rPr>
              <a:t> </a:t>
            </a:r>
            <a:r>
              <a:rPr lang="fr-FR" sz="2400" b="1" err="1">
                <a:latin typeface="Arial" panose="020B0604020202020204" pitchFamily="34" charset="0"/>
                <a:cs typeface="Times New Roman" panose="02020603050405020304" pitchFamily="18" charset="0"/>
              </a:rPr>
              <a:t>impartial-e</a:t>
            </a:r>
            <a:r>
              <a:rPr lang="fr-FR" sz="2400" b="1">
                <a:latin typeface="Arial" panose="020B0604020202020204" pitchFamily="34" charset="0"/>
                <a:cs typeface="Times New Roman" panose="02020603050405020304" pitchFamily="18" charset="0"/>
              </a:rPr>
              <a:t>, et ne serait donc </a:t>
            </a:r>
            <a:br>
              <a:rPr lang="fr-FR" sz="2400" b="1">
                <a:latin typeface="Arial" panose="020B0604020202020204" pitchFamily="34" charset="0"/>
                <a:cs typeface="Times New Roman" panose="02020603050405020304" pitchFamily="18" charset="0"/>
              </a:rPr>
            </a:br>
            <a:r>
              <a:rPr lang="fr-FR" sz="2400" b="1">
                <a:latin typeface="Arial" panose="020B0604020202020204" pitchFamily="34" charset="0"/>
                <a:cs typeface="Times New Roman" panose="02020603050405020304" pitchFamily="18" charset="0"/>
              </a:rPr>
              <a:t>pas un chaperon convenable</a:t>
            </a:r>
            <a:r>
              <a:rPr lang="fr-FR" sz="2400">
                <a:latin typeface="Arial" panose="020B0604020202020204" pitchFamily="34" charset="0"/>
                <a:cs typeface="Times New Roman" panose="02020603050405020304" pitchFamily="18" charset="0"/>
              </a:rPr>
              <a:t>, mais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si le/la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demande la présence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a:t>
            </a:r>
            <a:r>
              <a:rPr lang="fr-FR" sz="2400" err="1">
                <a:latin typeface="Arial" panose="020B0604020202020204" pitchFamily="34" charset="0"/>
                <a:cs typeface="Times New Roman" panose="02020603050405020304" pitchFamily="18" charset="0"/>
              </a:rPr>
              <a:t>un-e</a:t>
            </a:r>
            <a:r>
              <a:rPr lang="fr-FR" sz="2400">
                <a:latin typeface="Arial" panose="020B0604020202020204" pitchFamily="34" charset="0"/>
                <a:cs typeface="Times New Roman" panose="02020603050405020304" pitchFamily="18" charset="0"/>
              </a:rPr>
              <a:t> </a:t>
            </a:r>
            <a:r>
              <a:rPr lang="fr-FR" sz="2400" err="1">
                <a:latin typeface="Arial" panose="020B0604020202020204" pitchFamily="34" charset="0"/>
                <a:cs typeface="Times New Roman" panose="02020603050405020304" pitchFamily="18" charset="0"/>
              </a:rPr>
              <a:t>parent-e</a:t>
            </a:r>
            <a:r>
              <a:rPr lang="fr-FR" sz="2400">
                <a:latin typeface="Arial" panose="020B0604020202020204" pitchFamily="34" charset="0"/>
                <a:cs typeface="Times New Roman" panose="02020603050405020304" pitchFamily="18" charset="0"/>
              </a:rPr>
              <a:t>/</a:t>
            </a:r>
            <a:r>
              <a:rPr lang="fr-FR" sz="2400" err="1">
                <a:latin typeface="Arial" panose="020B0604020202020204" pitchFamily="34" charset="0"/>
                <a:cs typeface="Times New Roman" panose="02020603050405020304" pitchFamily="18" charset="0"/>
              </a:rPr>
              <a:t>ami-e</a:t>
            </a:r>
            <a:r>
              <a:rPr lang="fr-FR" sz="2400">
                <a:latin typeface="Arial" panose="020B0604020202020204" pitchFamily="34" charset="0"/>
                <a:cs typeface="Times New Roman" panose="02020603050405020304" pitchFamily="18" charset="0"/>
              </a:rPr>
              <a:t> pendant un examen/une intervention intime, le cas échéant, cela peut être autorisé en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plus de l’accompagnement assuré par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un chaperon </a:t>
            </a:r>
          </a:p>
          <a:p>
            <a:pPr lvl="2" fontAlgn="base">
              <a:lnSpc>
                <a:spcPct val="105000"/>
              </a:lnSpc>
              <a:spcAft>
                <a:spcPts val="1000"/>
              </a:spcAft>
              <a:defRPr/>
            </a:pPr>
            <a:endParaRPr lang="en-GB" sz="2400">
              <a:latin typeface="Arial" panose="020B0604020202020204" pitchFamily="34" charset="0"/>
              <a:cs typeface="Times New Roman" panose="02020603050405020304" pitchFamily="18" charset="0"/>
            </a:endParaRPr>
          </a:p>
          <a:p>
            <a:pPr>
              <a:lnSpc>
                <a:spcPct val="110000"/>
              </a:lnSpc>
              <a:spcBef>
                <a:spcPts val="200"/>
              </a:spcBef>
              <a:spcAft>
                <a:spcPts val="800"/>
              </a:spcAft>
            </a:pPr>
            <a:r>
              <a:rPr lang="en-GB" sz="2400" b="0"/>
              <a:t> </a:t>
            </a:r>
          </a:p>
          <a:p>
            <a:pPr marL="342900" indent="-342900">
              <a:spcAft>
                <a:spcPct val="0"/>
              </a:spcAft>
              <a:buClr>
                <a:srgbClr val="C30E55"/>
              </a:buClr>
              <a:buChar char="•"/>
            </a:pPr>
            <a:endParaRPr lang="en-GB" sz="2400" b="0">
              <a:solidFill>
                <a:schemeClr val="tx1"/>
              </a:solidFill>
              <a:latin typeface="+mj-lt"/>
              <a:ea typeface="+mj-ea"/>
              <a:cs typeface="Arial"/>
            </a:endParaRPr>
          </a:p>
        </p:txBody>
      </p:sp>
      <p:pic>
        <p:nvPicPr>
          <p:cNvPr id="5" name="Picture 4" descr="Une femme allongée sur un lit de consultation pendant qu'un médecin l'examine. Une infirmière est également présente dans la pièce et se tient à côté de la femme pour la chaperonner.">
            <a:extLst>
              <a:ext uri="{FF2B5EF4-FFF2-40B4-BE49-F238E27FC236}">
                <a16:creationId xmlns:a16="http://schemas.microsoft.com/office/drawing/2014/main" id="{6C60E757-7B8A-7482-CFE9-D7EF471031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7907"/>
          <a:stretch/>
        </p:blipFill>
        <p:spPr bwMode="auto">
          <a:xfrm>
            <a:off x="6523932" y="1438631"/>
            <a:ext cx="5296593" cy="3595977"/>
          </a:xfrm>
          <a:prstGeom prst="rect">
            <a:avLst/>
          </a:prstGeom>
          <a:noFill/>
          <a:ln>
            <a:noFill/>
          </a:ln>
        </p:spPr>
      </p:pic>
      <p:sp>
        <p:nvSpPr>
          <p:cNvPr id="6" name="Footer Placeholder 3">
            <a:extLst>
              <a:ext uri="{FF2B5EF4-FFF2-40B4-BE49-F238E27FC236}">
                <a16:creationId xmlns:a16="http://schemas.microsoft.com/office/drawing/2014/main" id="{3745AFD4-3545-8A86-ECF2-79FC9CB6BBA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415115548"/>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B139BE-8F74-B111-5CD5-6A2A0EEF57F9}"/>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B0E11E6D-C720-84D1-9058-4FE07D757E01}"/>
              </a:ext>
            </a:extLst>
          </p:cNvPr>
          <p:cNvSpPr>
            <a:spLocks noGrp="1"/>
          </p:cNvSpPr>
          <p:nvPr>
            <p:ph type="title"/>
          </p:nvPr>
        </p:nvSpPr>
        <p:spPr>
          <a:xfrm>
            <a:off x="371475" y="397247"/>
            <a:ext cx="10454815" cy="860170"/>
          </a:xfrm>
        </p:spPr>
        <p:txBody>
          <a:bodyPr/>
          <a:lstStyle/>
          <a:p>
            <a:r>
              <a:rPr lang="fr-FR">
                <a:cs typeface="Arial"/>
              </a:rPr>
              <a:t>Coup de projecteur sur les chaperons </a:t>
            </a:r>
            <a:endParaRPr lang="en-GB"/>
          </a:p>
        </p:txBody>
      </p:sp>
      <p:sp>
        <p:nvSpPr>
          <p:cNvPr id="3" name="Content Placeholder 2">
            <a:extLst>
              <a:ext uri="{FF2B5EF4-FFF2-40B4-BE49-F238E27FC236}">
                <a16:creationId xmlns:a16="http://schemas.microsoft.com/office/drawing/2014/main" id="{F4DAD72F-59DA-F980-313C-72ED1B87F96A}"/>
              </a:ext>
            </a:extLst>
          </p:cNvPr>
          <p:cNvSpPr>
            <a:spLocks noGrp="1"/>
          </p:cNvSpPr>
          <p:nvPr>
            <p:ph idx="1"/>
          </p:nvPr>
        </p:nvSpPr>
        <p:spPr>
          <a:xfrm>
            <a:off x="371475" y="1647239"/>
            <a:ext cx="5724525" cy="4826000"/>
          </a:xfrm>
        </p:spPr>
        <p:txBody>
          <a:bodyPr/>
          <a:lstStyle/>
          <a:p>
            <a:pPr lvl="2" fontAlgn="base">
              <a:lnSpc>
                <a:spcPct val="105000"/>
              </a:lnSpc>
              <a:spcAft>
                <a:spcPts val="1000"/>
              </a:spcAft>
              <a:defRPr/>
            </a:pPr>
            <a:r>
              <a:rPr lang="fr-FR" sz="2400">
                <a:latin typeface="Arial" panose="020B0604020202020204" pitchFamily="34" charset="0"/>
                <a:cs typeface="Times New Roman" panose="02020603050405020304" pitchFamily="18" charset="0"/>
              </a:rPr>
              <a:t>Il est essentiel de noter le nom du chaperon (par ex., deuxième membre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du personnel ou autre prestataire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services) dans le dossier du/de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la </a:t>
            </a:r>
            <a:r>
              <a:rPr lang="fr-FR" sz="2400" err="1">
                <a:latin typeface="Arial" panose="020B0604020202020204" pitchFamily="34" charset="0"/>
                <a:cs typeface="Times New Roman" panose="02020603050405020304" pitchFamily="18" charset="0"/>
              </a:rPr>
              <a:t>client-e</a:t>
            </a:r>
            <a:r>
              <a:rPr lang="fr-FR" sz="2400">
                <a:latin typeface="Arial" panose="020B0604020202020204" pitchFamily="34" charset="0"/>
                <a:cs typeface="Times New Roman" panose="02020603050405020304" pitchFamily="18" charset="0"/>
              </a:rPr>
              <a:t>. </a:t>
            </a:r>
          </a:p>
          <a:p>
            <a:pPr lvl="2" fontAlgn="base">
              <a:lnSpc>
                <a:spcPct val="105000"/>
              </a:lnSpc>
              <a:spcAft>
                <a:spcPts val="1000"/>
              </a:spcAft>
              <a:defRPr/>
            </a:pPr>
            <a:r>
              <a:rPr lang="en-GB" sz="2400">
                <a:latin typeface="Arial" panose="020B0604020202020204" pitchFamily="34" charset="0"/>
                <a:cs typeface="Times New Roman" panose="02020603050405020304" pitchFamily="18" charset="0"/>
              </a:rPr>
              <a:t>. </a:t>
            </a:r>
          </a:p>
          <a:p>
            <a:pPr>
              <a:lnSpc>
                <a:spcPct val="110000"/>
              </a:lnSpc>
              <a:spcBef>
                <a:spcPts val="200"/>
              </a:spcBef>
              <a:spcAft>
                <a:spcPts val="800"/>
              </a:spcAft>
            </a:pPr>
            <a:r>
              <a:rPr lang="en-GB" sz="2400" b="0"/>
              <a:t> </a:t>
            </a:r>
          </a:p>
          <a:p>
            <a:pPr marL="342900" indent="-342900">
              <a:spcAft>
                <a:spcPct val="0"/>
              </a:spcAft>
              <a:buClr>
                <a:srgbClr val="C30E55"/>
              </a:buClr>
              <a:buChar char="•"/>
            </a:pPr>
            <a:endParaRPr lang="en-GB" sz="2400" b="0">
              <a:solidFill>
                <a:schemeClr val="tx1"/>
              </a:solidFill>
              <a:latin typeface="+mj-lt"/>
              <a:ea typeface="+mj-ea"/>
              <a:cs typeface="Arial"/>
            </a:endParaRPr>
          </a:p>
        </p:txBody>
      </p:sp>
      <p:pic>
        <p:nvPicPr>
          <p:cNvPr id="5" name="Picture 4" descr="Une femme allongée sur un lit de consultation pendant qu'un médecin l'examine. Une infirmière est également présente dans la pièce et se tient à côté de la femme pour la chaperonner.">
            <a:extLst>
              <a:ext uri="{FF2B5EF4-FFF2-40B4-BE49-F238E27FC236}">
                <a16:creationId xmlns:a16="http://schemas.microsoft.com/office/drawing/2014/main" id="{6C60E757-7B8A-7482-CFE9-D7EF471031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7907"/>
          <a:stretch/>
        </p:blipFill>
        <p:spPr bwMode="auto">
          <a:xfrm>
            <a:off x="6523932" y="1438631"/>
            <a:ext cx="5296593" cy="3595977"/>
          </a:xfrm>
          <a:prstGeom prst="rect">
            <a:avLst/>
          </a:prstGeom>
          <a:noFill/>
          <a:ln>
            <a:noFill/>
          </a:ln>
        </p:spPr>
      </p:pic>
      <p:sp>
        <p:nvSpPr>
          <p:cNvPr id="6" name="Footer Placeholder 3">
            <a:extLst>
              <a:ext uri="{FF2B5EF4-FFF2-40B4-BE49-F238E27FC236}">
                <a16:creationId xmlns:a16="http://schemas.microsoft.com/office/drawing/2014/main" id="{3745AFD4-3545-8A86-ECF2-79FC9CB6BBA6}"/>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4183910393"/>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5ABDB-CDB0-EE95-5469-DCEB82BF2011}"/>
              </a:ext>
            </a:extLst>
          </p:cNvPr>
          <p:cNvSpPr>
            <a:spLocks noGrp="1"/>
          </p:cNvSpPr>
          <p:nvPr>
            <p:ph type="title"/>
          </p:nvPr>
        </p:nvSpPr>
        <p:spPr>
          <a:xfrm>
            <a:off x="371475" y="364842"/>
            <a:ext cx="11449050" cy="1336957"/>
          </a:xfrm>
        </p:spPr>
        <p:txBody>
          <a:bodyPr/>
          <a:lstStyle/>
          <a:p>
            <a:r>
              <a:rPr lang="fr-FR" sz="2800"/>
              <a:t>Récapitulation : mesures à prendre pour obtenir un </a:t>
            </a:r>
            <a:br>
              <a:rPr lang="fr-FR" sz="2800"/>
            </a:br>
            <a:r>
              <a:rPr lang="fr-FR" sz="2800"/>
              <a:t>consentement éclairé, soulever des questions de protection </a:t>
            </a:r>
            <a:br>
              <a:rPr lang="fr-FR" sz="2800"/>
            </a:br>
            <a:r>
              <a:rPr lang="fr-FR" sz="2800"/>
              <a:t>et dispenser des soins tenant compte des traumatismes.</a:t>
            </a:r>
            <a:endParaRPr lang="en-GB" sz="2800"/>
          </a:p>
        </p:txBody>
      </p:sp>
      <p:sp>
        <p:nvSpPr>
          <p:cNvPr id="3" name="Content Placeholder 2">
            <a:extLst>
              <a:ext uri="{FF2B5EF4-FFF2-40B4-BE49-F238E27FC236}">
                <a16:creationId xmlns:a16="http://schemas.microsoft.com/office/drawing/2014/main" id="{2642F00E-B8A8-ECD6-13AB-4AC9773FB5A2}"/>
              </a:ext>
            </a:extLst>
          </p:cNvPr>
          <p:cNvSpPr>
            <a:spLocks noGrp="1"/>
          </p:cNvSpPr>
          <p:nvPr>
            <p:ph idx="1"/>
          </p:nvPr>
        </p:nvSpPr>
        <p:spPr>
          <a:xfrm>
            <a:off x="372525" y="2984472"/>
            <a:ext cx="9819225" cy="844550"/>
          </a:xfrm>
        </p:spPr>
        <p:txBody>
          <a:bodyPr vert="horz" wrap="square" lIns="0" tIns="0" rIns="0" bIns="0" rtlCol="0" anchor="t" anchorCtr="0">
            <a:noAutofit/>
          </a:bodyPr>
          <a:lstStyle/>
          <a:p>
            <a:r>
              <a:rPr lang="fr-FR" sz="2400" b="0">
                <a:solidFill>
                  <a:schemeClr val="tx1"/>
                </a:solidFill>
              </a:rPr>
              <a:t>Qu'un client ait ou non la capacité de donner son consentement, s'il existe un problème de protection, celui-ci doit être soulevé par les voies appropriées.</a:t>
            </a:r>
            <a:endParaRPr lang="en-GB" sz="2000"/>
          </a:p>
          <a:p>
            <a:pPr marL="414772" indent="-414772">
              <a:buChar char="•"/>
            </a:pPr>
            <a:endParaRPr lang="en-GB" sz="2000"/>
          </a:p>
        </p:txBody>
      </p:sp>
      <p:sp>
        <p:nvSpPr>
          <p:cNvPr id="7" name="Content Placeholder 2">
            <a:extLst>
              <a:ext uri="{FF2B5EF4-FFF2-40B4-BE49-F238E27FC236}">
                <a16:creationId xmlns:a16="http://schemas.microsoft.com/office/drawing/2014/main" id="{1135E146-2F25-C1E8-088F-4DCD5779B41D}"/>
              </a:ext>
            </a:extLst>
          </p:cNvPr>
          <p:cNvSpPr txBox="1">
            <a:spLocks/>
          </p:cNvSpPr>
          <p:nvPr/>
        </p:nvSpPr>
        <p:spPr>
          <a:xfrm>
            <a:off x="371475" y="5273562"/>
            <a:ext cx="9394327" cy="783660"/>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b="0">
                <a:solidFill>
                  <a:schemeClr val="tx1"/>
                </a:solidFill>
              </a:rPr>
              <a:t>Note : si le client </a:t>
            </a:r>
            <a:r>
              <a:rPr lang="fr-FR" sz="2400">
                <a:solidFill>
                  <a:schemeClr val="accent2"/>
                </a:solidFill>
              </a:rPr>
              <a:t>ne peut pas donner son consentement</a:t>
            </a:r>
            <a:r>
              <a:rPr lang="fr-FR" sz="2400" b="0">
                <a:solidFill>
                  <a:schemeClr val="tx1"/>
                </a:solidFill>
              </a:rPr>
              <a:t>, agissez conformément à </a:t>
            </a:r>
            <a:r>
              <a:rPr lang="fr-FR" sz="2400">
                <a:solidFill>
                  <a:schemeClr val="accent2"/>
                </a:solidFill>
              </a:rPr>
              <a:t>sa volonté et à ses préférences</a:t>
            </a:r>
            <a:r>
              <a:rPr lang="fr-FR" sz="2400" b="0">
                <a:solidFill>
                  <a:schemeClr val="tx1"/>
                </a:solidFill>
              </a:rPr>
              <a:t>.</a:t>
            </a:r>
            <a:endParaRPr lang="en-GB" sz="2000"/>
          </a:p>
          <a:p>
            <a:pPr marL="414772" indent="-414772">
              <a:buFont typeface="Arial" panose="020B0604020202020204" pitchFamily="34" charset="0"/>
              <a:buChar char="•"/>
            </a:pPr>
            <a:endParaRPr lang="en-GB" sz="2000"/>
          </a:p>
        </p:txBody>
      </p:sp>
      <p:sp>
        <p:nvSpPr>
          <p:cNvPr id="8" name="Footer Placeholder 3">
            <a:extLst>
              <a:ext uri="{FF2B5EF4-FFF2-40B4-BE49-F238E27FC236}">
                <a16:creationId xmlns:a16="http://schemas.microsoft.com/office/drawing/2014/main" id="{27613A51-C1B6-544E-FFA6-D8625714C777}"/>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pic>
        <p:nvPicPr>
          <p:cNvPr id="4" name="Picture 3" descr="Vérifier la compréhension pour déterminer les besoins en matière de&#10;soutien à la prise de décision&#10;">
            <a:extLst>
              <a:ext uri="{FF2B5EF4-FFF2-40B4-BE49-F238E27FC236}">
                <a16:creationId xmlns:a16="http://schemas.microsoft.com/office/drawing/2014/main" id="{9155A6C9-8655-5620-D22F-E5FF925044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273684" y="1843309"/>
            <a:ext cx="8575173" cy="1032535"/>
          </a:xfrm>
          <a:prstGeom prst="rect">
            <a:avLst/>
          </a:prstGeom>
          <a:noFill/>
          <a:ln>
            <a:noFill/>
          </a:ln>
        </p:spPr>
      </p:pic>
      <p:pic>
        <p:nvPicPr>
          <p:cNvPr id="9" name="Picture 8" descr="Le cas échéant, soulever une préoccupation relative à la protection,&#10;en suivant les protocoles de protection de votre organisation">
            <a:extLst>
              <a:ext uri="{FF2B5EF4-FFF2-40B4-BE49-F238E27FC236}">
                <a16:creationId xmlns:a16="http://schemas.microsoft.com/office/drawing/2014/main" id="{27BCC8DF-EFE6-ACF2-C3DB-626096F173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71472" y="4231485"/>
            <a:ext cx="8477385" cy="1020760"/>
          </a:xfrm>
          <a:prstGeom prst="rect">
            <a:avLst/>
          </a:prstGeom>
          <a:noFill/>
          <a:ln>
            <a:noFill/>
          </a:ln>
        </p:spPr>
      </p:pic>
    </p:spTree>
    <p:extLst>
      <p:ext uri="{BB962C8B-B14F-4D97-AF65-F5344CB8AC3E}">
        <p14:creationId xmlns:p14="http://schemas.microsoft.com/office/powerpoint/2010/main" val="2647652046"/>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5ABDB-CDB0-EE95-5469-DCEB82BF2011}"/>
              </a:ext>
            </a:extLst>
          </p:cNvPr>
          <p:cNvSpPr>
            <a:spLocks noGrp="1"/>
          </p:cNvSpPr>
          <p:nvPr>
            <p:ph type="title"/>
          </p:nvPr>
        </p:nvSpPr>
        <p:spPr>
          <a:xfrm>
            <a:off x="371475" y="364842"/>
            <a:ext cx="11449050" cy="1197085"/>
          </a:xfrm>
        </p:spPr>
        <p:txBody>
          <a:bodyPr/>
          <a:lstStyle/>
          <a:p>
            <a:r>
              <a:rPr lang="fr-FR" sz="2800"/>
              <a:t>Récapitulation : mesures à prendre pour obtenir un consentement éclairé, soulever des questions de protection et dispenser des soins tenant compte des traumatismes.</a:t>
            </a:r>
            <a:endParaRPr lang="en-GB" sz="2800"/>
          </a:p>
        </p:txBody>
      </p:sp>
      <p:sp>
        <p:nvSpPr>
          <p:cNvPr id="13" name="Footer Placeholder 3">
            <a:extLst>
              <a:ext uri="{FF2B5EF4-FFF2-40B4-BE49-F238E27FC236}">
                <a16:creationId xmlns:a16="http://schemas.microsoft.com/office/drawing/2014/main" id="{FCE1EC42-6210-B8B1-CA5B-EF54EC8B62DE}"/>
              </a:ext>
            </a:extLst>
          </p:cNvPr>
          <p:cNvSpPr>
            <a:spLocks noGrp="1"/>
          </p:cNvSpPr>
          <p:nvPr>
            <p:ph type="ftr" sz="quarter" idx="11"/>
          </p:nvPr>
        </p:nvSpPr>
        <p:spPr>
          <a:xfrm>
            <a:off x="269873" y="6277257"/>
            <a:ext cx="10116000" cy="431800"/>
          </a:xfrm>
        </p:spPr>
        <p:txBody>
          <a:bodyPr/>
          <a:lstStyle/>
          <a:p>
            <a:r>
              <a:rPr lang="fr-FR"/>
              <a:t>Jour 4 : Protéger les client-e-s en situation de handicap</a:t>
            </a:r>
            <a:endParaRPr lang="en-GB" noProof="0"/>
          </a:p>
        </p:txBody>
      </p:sp>
      <p:pic>
        <p:nvPicPr>
          <p:cNvPr id="3" name="Picture 2" descr="Agir conformément à la volonté et à la préférence de la cliente">
            <a:extLst>
              <a:ext uri="{FF2B5EF4-FFF2-40B4-BE49-F238E27FC236}">
                <a16:creationId xmlns:a16="http://schemas.microsoft.com/office/drawing/2014/main" id="{710AC509-6C97-99E7-E9BC-0014DB8ABF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371474" y="2237924"/>
            <a:ext cx="8455025" cy="1018068"/>
          </a:xfrm>
          <a:prstGeom prst="rect">
            <a:avLst/>
          </a:prstGeom>
          <a:noFill/>
          <a:ln>
            <a:noFill/>
          </a:ln>
        </p:spPr>
      </p:pic>
      <p:pic>
        <p:nvPicPr>
          <p:cNvPr id="4" name="Picture 3" descr="Garantir la sécurité physique et émotionnelle du/de la client-e">
            <a:extLst>
              <a:ext uri="{FF2B5EF4-FFF2-40B4-BE49-F238E27FC236}">
                <a16:creationId xmlns:a16="http://schemas.microsoft.com/office/drawing/2014/main" id="{9E2B2E60-3B16-0E02-CA60-2CF304FEB4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71472" y="3445827"/>
            <a:ext cx="8455025" cy="1018068"/>
          </a:xfrm>
          <a:prstGeom prst="rect">
            <a:avLst/>
          </a:prstGeom>
          <a:noFill/>
          <a:ln>
            <a:noFill/>
          </a:ln>
        </p:spPr>
      </p:pic>
      <p:pic>
        <p:nvPicPr>
          <p:cNvPr id="5" name="Picture 4" descr="Soins tenant compte de traumatismes">
            <a:extLst>
              <a:ext uri="{FF2B5EF4-FFF2-40B4-BE49-F238E27FC236}">
                <a16:creationId xmlns:a16="http://schemas.microsoft.com/office/drawing/2014/main" id="{B750BE0A-3419-07EC-56AD-4ECEB11069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71471" y="4692481"/>
            <a:ext cx="8455025" cy="1018068"/>
          </a:xfrm>
          <a:prstGeom prst="rect">
            <a:avLst/>
          </a:prstGeom>
          <a:noFill/>
          <a:ln>
            <a:noFill/>
          </a:ln>
        </p:spPr>
      </p:pic>
    </p:spTree>
    <p:extLst>
      <p:ext uri="{BB962C8B-B14F-4D97-AF65-F5344CB8AC3E}">
        <p14:creationId xmlns:p14="http://schemas.microsoft.com/office/powerpoint/2010/main" val="1234024546"/>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D6273-637A-6A48-D6BB-AA04703EAEDF}"/>
              </a:ext>
            </a:extLst>
          </p:cNvPr>
          <p:cNvSpPr>
            <a:spLocks noGrp="1"/>
          </p:cNvSpPr>
          <p:nvPr>
            <p:ph type="title"/>
          </p:nvPr>
        </p:nvSpPr>
        <p:spPr>
          <a:xfrm>
            <a:off x="371473" y="1555594"/>
            <a:ext cx="6996736" cy="4907239"/>
          </a:xfrm>
        </p:spPr>
        <p:txBody>
          <a:bodyPr/>
          <a:lstStyle/>
          <a:p>
            <a:r>
              <a:rPr lang="fr-FR" sz="3600"/>
              <a:t>Activité : Jeu de rôle pour soulever des préoccupations en matière de protection et dispenser des soins tenant compte des traumatismes</a:t>
            </a:r>
            <a:r>
              <a:rPr lang="en-GB" sz="3600"/>
              <a:t>:</a:t>
            </a:r>
            <a:br>
              <a:rPr lang="en-GB" sz="3600"/>
            </a:br>
            <a:r>
              <a:rPr lang="en-GB" sz="3600" b="0" err="1"/>
              <a:t>Chibundo</a:t>
            </a:r>
            <a:r>
              <a:rPr lang="en-GB" sz="3600" b="0"/>
              <a:t> et </a:t>
            </a:r>
            <a:r>
              <a:rPr lang="en-GB" sz="3600" b="0" err="1"/>
              <a:t>Umukoko’s</a:t>
            </a:r>
            <a:endParaRPr lang="en-GB" sz="3600" b="0"/>
          </a:p>
        </p:txBody>
      </p:sp>
      <p:sp>
        <p:nvSpPr>
          <p:cNvPr id="8" name="Footer Placeholder 3">
            <a:extLst>
              <a:ext uri="{FF2B5EF4-FFF2-40B4-BE49-F238E27FC236}">
                <a16:creationId xmlns:a16="http://schemas.microsoft.com/office/drawing/2014/main" id="{E5B64440-DA92-8769-49BF-BDF31396D7C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grpSp>
        <p:nvGrpSpPr>
          <p:cNvPr id="3" name="Group 2" descr="Chibundo, une jeune fille à l'air triste et aux vêtements en lambeaux, et Umukoko, une jeune fille en situation de surdécité.">
            <a:extLst>
              <a:ext uri="{FF2B5EF4-FFF2-40B4-BE49-F238E27FC236}">
                <a16:creationId xmlns:a16="http://schemas.microsoft.com/office/drawing/2014/main" id="{213A2A74-250E-1489-695E-73E7A9AFE866}"/>
              </a:ext>
            </a:extLst>
          </p:cNvPr>
          <p:cNvGrpSpPr/>
          <p:nvPr/>
        </p:nvGrpSpPr>
        <p:grpSpPr>
          <a:xfrm>
            <a:off x="7368209" y="1412875"/>
            <a:ext cx="3399955" cy="4276221"/>
            <a:chOff x="7368209" y="1412875"/>
            <a:chExt cx="3399955" cy="4276221"/>
          </a:xfrm>
        </p:grpSpPr>
        <p:pic>
          <p:nvPicPr>
            <p:cNvPr id="10" name="Picture 9" descr="A cartoon of a person holding a cane&#10;&#10;Description automatically generated">
              <a:extLst>
                <a:ext uri="{FF2B5EF4-FFF2-40B4-BE49-F238E27FC236}">
                  <a16:creationId xmlns:a16="http://schemas.microsoft.com/office/drawing/2014/main" id="{79A19F36-A425-964E-406F-A37074F4E4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2094" y="1412875"/>
              <a:ext cx="1546070" cy="4253844"/>
            </a:xfrm>
            <a:prstGeom prst="rect">
              <a:avLst/>
            </a:prstGeom>
          </p:spPr>
        </p:pic>
        <p:pic>
          <p:nvPicPr>
            <p:cNvPr id="12" name="Picture 11" descr="A person wearing a white shirt and tan pants&#10;&#10;Description automatically generated">
              <a:extLst>
                <a:ext uri="{FF2B5EF4-FFF2-40B4-BE49-F238E27FC236}">
                  <a16:creationId xmlns:a16="http://schemas.microsoft.com/office/drawing/2014/main" id="{D6B5A9F3-0CD6-CF5B-FBDB-32A3F5BF80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8209" y="1677055"/>
              <a:ext cx="1642875" cy="4012041"/>
            </a:xfrm>
            <a:prstGeom prst="rect">
              <a:avLst/>
            </a:prstGeom>
          </p:spPr>
        </p:pic>
      </p:grpSp>
    </p:spTree>
    <p:extLst>
      <p:ext uri="{BB962C8B-B14F-4D97-AF65-F5344CB8AC3E}">
        <p14:creationId xmlns:p14="http://schemas.microsoft.com/office/powerpoint/2010/main" val="1831174167"/>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E85C-4342-3650-0183-98B7FC6F4048}"/>
              </a:ext>
            </a:extLst>
          </p:cNvPr>
          <p:cNvSpPr>
            <a:spLocks noGrp="1"/>
          </p:cNvSpPr>
          <p:nvPr>
            <p:ph type="title"/>
          </p:nvPr>
        </p:nvSpPr>
        <p:spPr/>
        <p:txBody>
          <a:bodyPr/>
          <a:lstStyle/>
          <a:p>
            <a:r>
              <a:rPr lang="fr-FR"/>
              <a:t>Instructions pour le jeu de rôles</a:t>
            </a:r>
            <a:endParaRPr lang="en-GB"/>
          </a:p>
        </p:txBody>
      </p:sp>
      <p:sp>
        <p:nvSpPr>
          <p:cNvPr id="3" name="Content Placeholder 2">
            <a:extLst>
              <a:ext uri="{FF2B5EF4-FFF2-40B4-BE49-F238E27FC236}">
                <a16:creationId xmlns:a16="http://schemas.microsoft.com/office/drawing/2014/main" id="{D87A2932-B32E-1208-12A7-1B7CB1A80ED7}"/>
              </a:ext>
            </a:extLst>
          </p:cNvPr>
          <p:cNvSpPr>
            <a:spLocks noGrp="1"/>
          </p:cNvSpPr>
          <p:nvPr>
            <p:ph idx="1"/>
          </p:nvPr>
        </p:nvSpPr>
        <p:spPr>
          <a:xfrm>
            <a:off x="371475" y="1412875"/>
            <a:ext cx="9613036" cy="4356097"/>
          </a:xfrm>
        </p:spPr>
        <p:txBody>
          <a:bodyPr/>
          <a:lstStyle/>
          <a:p>
            <a:pPr lvl="2"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Chaque étude de cas contient plusieurs personnages. Chaque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groupe devra déterminer qui incarnera les personnages.</a:t>
            </a:r>
          </a:p>
          <a:p>
            <a:pPr lvl="2" fontAlgn="base">
              <a:lnSpc>
                <a:spcPct val="105000"/>
              </a:lnSpc>
              <a:spcAft>
                <a:spcPts val="1000"/>
              </a:spcAft>
              <a:tabLst>
                <a:tab pos="914400" algn="l"/>
              </a:tabLst>
              <a:defRPr/>
            </a:pPr>
            <a:r>
              <a:rPr lang="fr-FR" sz="2400">
                <a:solidFill>
                  <a:schemeClr val="accent3"/>
                </a:solidFill>
              </a:rPr>
              <a:t>Le jeu de rôle contient deux phases:</a:t>
            </a:r>
          </a:p>
          <a:p>
            <a:pPr lvl="2" fontAlgn="base">
              <a:lnSpc>
                <a:spcPct val="105000"/>
              </a:lnSpc>
              <a:spcAft>
                <a:spcPts val="1000"/>
              </a:spcAft>
              <a:tabLst>
                <a:tab pos="914400" algn="l"/>
              </a:tabLst>
              <a:defRPr/>
            </a:pPr>
            <a:r>
              <a:rPr lang="en-GB" sz="2400" b="1">
                <a:solidFill>
                  <a:schemeClr val="accent3"/>
                </a:solidFill>
                <a:latin typeface="Arial" panose="020B0604020202020204" pitchFamily="34" charset="0"/>
                <a:cs typeface="Times New Roman" panose="02020603050405020304" pitchFamily="18" charset="0"/>
              </a:rPr>
              <a:t>Phase 1: </a:t>
            </a:r>
            <a:r>
              <a:rPr lang="fr-FR" sz="2400">
                <a:solidFill>
                  <a:schemeClr val="accent3"/>
                </a:solidFill>
                <a:latin typeface="Arial" panose="020B0604020202020204" pitchFamily="34" charset="0"/>
                <a:cs typeface="Times New Roman" panose="02020603050405020304" pitchFamily="18" charset="0"/>
              </a:rPr>
              <a:t>les participant-e-s devront rejouer l’histoire qui leur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a été attribuée (les participant-e-s devront recréer l’histoire,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les dialogues, etc.) </a:t>
            </a:r>
            <a:r>
              <a:rPr lang="en-GB" sz="2400">
                <a:solidFill>
                  <a:schemeClr val="accent3"/>
                </a:solidFill>
                <a:latin typeface="Arial" panose="020B0604020202020204" pitchFamily="34" charset="0"/>
                <a:cs typeface="Times New Roman" panose="02020603050405020304" pitchFamily="18" charset="0"/>
              </a:rPr>
              <a:t> </a:t>
            </a:r>
          </a:p>
          <a:p>
            <a:pPr marL="0" lvl="3" indent="0" fontAlgn="base">
              <a:lnSpc>
                <a:spcPct val="105000"/>
              </a:lnSpc>
              <a:spcAft>
                <a:spcPts val="1000"/>
              </a:spcAft>
              <a:buNone/>
              <a:tabLst>
                <a:tab pos="914400" algn="l"/>
              </a:tabLst>
              <a:defRPr/>
            </a:pPr>
            <a:r>
              <a:rPr lang="en-GB" sz="2400" b="1">
                <a:solidFill>
                  <a:schemeClr val="accent3"/>
                </a:solidFill>
                <a:latin typeface="Arial" panose="020B0604020202020204" pitchFamily="34" charset="0"/>
                <a:cs typeface="Times New Roman" panose="02020603050405020304" pitchFamily="18" charset="0"/>
              </a:rPr>
              <a:t>Phase 2: </a:t>
            </a:r>
            <a:r>
              <a:rPr lang="fr-FR" sz="2400">
                <a:solidFill>
                  <a:schemeClr val="accent3"/>
                </a:solidFill>
                <a:latin typeface="Arial" panose="020B0604020202020204" pitchFamily="34" charset="0"/>
                <a:cs typeface="Times New Roman" panose="02020603050405020304" pitchFamily="18" charset="0"/>
              </a:rPr>
              <a:t>Les participants au jeu de rôle dans votre groupe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devront créer la suite de l'histoire. Dans le cadre de cette phase,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ils devront inclure des aspects tels que les procédures de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sauvegarde, les besoins en matière d'aide à la décision, la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capacité à consentir et les soins tenant compte des traumatismes.</a:t>
            </a:r>
            <a:endParaRPr lang="en-GB" sz="2000" b="0"/>
          </a:p>
        </p:txBody>
      </p:sp>
      <p:sp>
        <p:nvSpPr>
          <p:cNvPr id="5" name="Footer Placeholder 3">
            <a:extLst>
              <a:ext uri="{FF2B5EF4-FFF2-40B4-BE49-F238E27FC236}">
                <a16:creationId xmlns:a16="http://schemas.microsoft.com/office/drawing/2014/main" id="{6DD53BC6-14F3-1AE5-8AEE-23166DE35EDF}"/>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120164156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E85C-4342-3650-0183-98B7FC6F4048}"/>
              </a:ext>
            </a:extLst>
          </p:cNvPr>
          <p:cNvSpPr>
            <a:spLocks noGrp="1"/>
          </p:cNvSpPr>
          <p:nvPr>
            <p:ph type="title"/>
          </p:nvPr>
        </p:nvSpPr>
        <p:spPr/>
        <p:txBody>
          <a:bodyPr/>
          <a:lstStyle/>
          <a:p>
            <a:r>
              <a:rPr lang="fr-FR"/>
              <a:t>Matériel pour le jeu de rôle</a:t>
            </a:r>
            <a:endParaRPr lang="en-GB"/>
          </a:p>
        </p:txBody>
      </p:sp>
      <p:sp>
        <p:nvSpPr>
          <p:cNvPr id="3" name="Content Placeholder 2">
            <a:extLst>
              <a:ext uri="{FF2B5EF4-FFF2-40B4-BE49-F238E27FC236}">
                <a16:creationId xmlns:a16="http://schemas.microsoft.com/office/drawing/2014/main" id="{D87A2932-B32E-1208-12A7-1B7CB1A80ED7}"/>
              </a:ext>
            </a:extLst>
          </p:cNvPr>
          <p:cNvSpPr>
            <a:spLocks noGrp="1"/>
          </p:cNvSpPr>
          <p:nvPr>
            <p:ph idx="1"/>
          </p:nvPr>
        </p:nvSpPr>
        <p:spPr>
          <a:xfrm>
            <a:off x="371475" y="1628775"/>
            <a:ext cx="11192198" cy="4356097"/>
          </a:xfrm>
        </p:spPr>
        <p:txBody>
          <a:bodyPr/>
          <a:lstStyle/>
          <a:p>
            <a:pPr lvl="2" fontAlgn="base">
              <a:lnSpc>
                <a:spcPct val="105000"/>
              </a:lnSpc>
              <a:spcAft>
                <a:spcPts val="1000"/>
              </a:spcAft>
              <a:tabLst>
                <a:tab pos="914400" algn="l"/>
              </a:tabLst>
              <a:defRPr/>
            </a:pPr>
            <a:r>
              <a:rPr lang="fr-FR" sz="3200">
                <a:solidFill>
                  <a:schemeClr val="accent3"/>
                </a:solidFill>
                <a:latin typeface="Arial" panose="020B0604020202020204" pitchFamily="34" charset="0"/>
                <a:cs typeface="Times New Roman" panose="02020603050405020304" pitchFamily="18" charset="0"/>
              </a:rPr>
              <a:t>Pour ce jeu de rôle, vous aurez besoin de</a:t>
            </a:r>
            <a:r>
              <a:rPr lang="en-GB" sz="3200">
                <a:solidFill>
                  <a:schemeClr val="accent3"/>
                </a:solidFill>
                <a:latin typeface="Arial" panose="020B0604020202020204" pitchFamily="34" charset="0"/>
                <a:cs typeface="Times New Roman" panose="02020603050405020304" pitchFamily="18" charset="0"/>
              </a:rPr>
              <a:t>:</a:t>
            </a:r>
          </a:p>
          <a:p>
            <a:pPr lvl="3" fontAlgn="base">
              <a:lnSpc>
                <a:spcPct val="105000"/>
              </a:lnSpc>
              <a:spcAft>
                <a:spcPts val="1000"/>
              </a:spcAft>
              <a:tabLst>
                <a:tab pos="914400" algn="l"/>
              </a:tabLst>
              <a:defRPr/>
            </a:pPr>
            <a:r>
              <a:rPr lang="en-GB" sz="3200" b="1">
                <a:solidFill>
                  <a:schemeClr val="accent6"/>
                </a:solidFill>
                <a:latin typeface="Arial" panose="020B0604020202020204" pitchFamily="34" charset="0"/>
                <a:cs typeface="Times New Roman" panose="02020603050405020304" pitchFamily="18" charset="0"/>
              </a:rPr>
              <a:t>Document 3</a:t>
            </a:r>
          </a:p>
          <a:p>
            <a:pPr lvl="3" fontAlgn="base">
              <a:lnSpc>
                <a:spcPct val="105000"/>
              </a:lnSpc>
              <a:spcAft>
                <a:spcPts val="1000"/>
              </a:spcAft>
              <a:tabLst>
                <a:tab pos="914400" algn="l"/>
              </a:tabLst>
              <a:defRPr/>
            </a:pPr>
            <a:r>
              <a:rPr lang="en-GB" sz="3200" b="1">
                <a:solidFill>
                  <a:schemeClr val="accent6"/>
                </a:solidFill>
                <a:latin typeface="Arial" panose="020B0604020202020204" pitchFamily="34" charset="0"/>
                <a:cs typeface="Times New Roman" panose="02020603050405020304" pitchFamily="18" charset="0"/>
              </a:rPr>
              <a:t>Document 6</a:t>
            </a:r>
          </a:p>
          <a:p>
            <a:pPr lvl="3" fontAlgn="base">
              <a:lnSpc>
                <a:spcPct val="105000"/>
              </a:lnSpc>
              <a:spcAft>
                <a:spcPts val="1000"/>
              </a:spcAft>
              <a:tabLst>
                <a:tab pos="914400" algn="l"/>
              </a:tabLst>
              <a:defRPr/>
            </a:pPr>
            <a:r>
              <a:rPr lang="en-GB" sz="3200" b="1" err="1">
                <a:solidFill>
                  <a:schemeClr val="tx2"/>
                </a:solidFill>
                <a:latin typeface="Arial" panose="020B0604020202020204" pitchFamily="34" charset="0"/>
                <a:cs typeface="Times New Roman" panose="02020603050405020304" pitchFamily="18" charset="0"/>
              </a:rPr>
              <a:t>Outil</a:t>
            </a:r>
            <a:r>
              <a:rPr lang="en-GB" sz="3200" b="1">
                <a:solidFill>
                  <a:schemeClr val="tx2"/>
                </a:solidFill>
                <a:latin typeface="Arial" panose="020B0604020202020204" pitchFamily="34" charset="0"/>
                <a:cs typeface="Times New Roman" panose="02020603050405020304" pitchFamily="18" charset="0"/>
              </a:rPr>
              <a:t> 4</a:t>
            </a:r>
          </a:p>
          <a:p>
            <a:pPr lvl="3" fontAlgn="base">
              <a:lnSpc>
                <a:spcPct val="105000"/>
              </a:lnSpc>
              <a:spcAft>
                <a:spcPts val="1000"/>
              </a:spcAft>
              <a:tabLst>
                <a:tab pos="914400" algn="l"/>
              </a:tabLst>
              <a:defRPr/>
            </a:pPr>
            <a:r>
              <a:rPr lang="en-GB" sz="3200">
                <a:solidFill>
                  <a:schemeClr val="accent3"/>
                </a:solidFill>
                <a:latin typeface="Arial" panose="020B0604020202020204" pitchFamily="34" charset="0"/>
                <a:cs typeface="Times New Roman" panose="02020603050405020304" pitchFamily="18" charset="0"/>
              </a:rPr>
              <a:t>Kit de choix</a:t>
            </a:r>
          </a:p>
          <a:p>
            <a:pPr marL="457200" indent="-457200">
              <a:buFont typeface="Arial" panose="020B0604020202020204" pitchFamily="34" charset="0"/>
              <a:buChar char="•"/>
            </a:pPr>
            <a:endParaRPr lang="en-GB" sz="2000" b="0"/>
          </a:p>
        </p:txBody>
      </p:sp>
      <p:sp>
        <p:nvSpPr>
          <p:cNvPr id="5" name="Footer Placeholder 3">
            <a:extLst>
              <a:ext uri="{FF2B5EF4-FFF2-40B4-BE49-F238E27FC236}">
                <a16:creationId xmlns:a16="http://schemas.microsoft.com/office/drawing/2014/main" id="{6DD53BC6-14F3-1AE5-8AEE-23166DE35EDF}"/>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058249215"/>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E85C-4342-3650-0183-98B7FC6F4048}"/>
              </a:ext>
            </a:extLst>
          </p:cNvPr>
          <p:cNvSpPr>
            <a:spLocks noGrp="1"/>
          </p:cNvSpPr>
          <p:nvPr>
            <p:ph type="title"/>
          </p:nvPr>
        </p:nvSpPr>
        <p:spPr>
          <a:xfrm>
            <a:off x="371475" y="365126"/>
            <a:ext cx="11449050" cy="575778"/>
          </a:xfrm>
        </p:spPr>
        <p:txBody>
          <a:bodyPr/>
          <a:lstStyle/>
          <a:p>
            <a:r>
              <a:rPr lang="fr-FR"/>
              <a:t>Instructions pour le jeu de rôles</a:t>
            </a:r>
            <a:endParaRPr lang="en-GB"/>
          </a:p>
        </p:txBody>
      </p:sp>
      <p:sp>
        <p:nvSpPr>
          <p:cNvPr id="3" name="Content Placeholder 2">
            <a:extLst>
              <a:ext uri="{FF2B5EF4-FFF2-40B4-BE49-F238E27FC236}">
                <a16:creationId xmlns:a16="http://schemas.microsoft.com/office/drawing/2014/main" id="{D87A2932-B32E-1208-12A7-1B7CB1A80ED7}"/>
              </a:ext>
            </a:extLst>
          </p:cNvPr>
          <p:cNvSpPr>
            <a:spLocks noGrp="1"/>
          </p:cNvSpPr>
          <p:nvPr>
            <p:ph idx="1"/>
          </p:nvPr>
        </p:nvSpPr>
        <p:spPr>
          <a:xfrm>
            <a:off x="371471" y="1231901"/>
            <a:ext cx="11449049" cy="3606692"/>
          </a:xfrm>
        </p:spPr>
        <p:txBody>
          <a:bodyPr/>
          <a:lstStyle/>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Chaque groupe aura 45 minutes pour préparer son jeu de rôle et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30 minutes pour le jouer.</a:t>
            </a:r>
          </a:p>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Chaque membre du groupe devra aider les participants qui joueront le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jeu de rôle à préparer. Pour ce faire, passez en revue tous les outils et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les documents pertinents, discutez et notez ce que les personnages du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jeu de rôle devraient dire ou faire à chaque étape du jeu de rôle. </a:t>
            </a:r>
          </a:p>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Les participants sont encouragés à répéter leur jeu de rôle (si nécessaire)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pendant le temps dont ils disposent pour se préparer.</a:t>
            </a:r>
            <a:endParaRPr lang="en-GB" sz="2400">
              <a:solidFill>
                <a:schemeClr val="accent3"/>
              </a:solidFill>
              <a:latin typeface="Arial" panose="020B0604020202020204" pitchFamily="34" charset="0"/>
              <a:cs typeface="Times New Roman" panose="02020603050405020304" pitchFamily="18" charset="0"/>
            </a:endParaRPr>
          </a:p>
        </p:txBody>
      </p:sp>
      <p:sp>
        <p:nvSpPr>
          <p:cNvPr id="5" name="Content Placeholder 2" descr="Attention ! Les participants jouant le rôle du prestataire de soins &#10;de santé devront documenter le processus au fur et à mesure &#10;qu'ils réalisent l'exercice de jeu de rôle&#10;">
            <a:extLst>
              <a:ext uri="{FF2B5EF4-FFF2-40B4-BE49-F238E27FC236}">
                <a16:creationId xmlns:a16="http://schemas.microsoft.com/office/drawing/2014/main" id="{C6838656-EA4D-9839-F053-98BA3EE1E872}"/>
              </a:ext>
            </a:extLst>
          </p:cNvPr>
          <p:cNvSpPr txBox="1">
            <a:spLocks/>
          </p:cNvSpPr>
          <p:nvPr/>
        </p:nvSpPr>
        <p:spPr>
          <a:xfrm>
            <a:off x="371473" y="4711700"/>
            <a:ext cx="11449050" cy="1273175"/>
          </a:xfrm>
          <a:prstGeom prst="rect">
            <a:avLst/>
          </a:prstGeom>
          <a:solidFill>
            <a:schemeClr val="accent1"/>
          </a:solidFill>
        </p:spPr>
        <p:txBody>
          <a:bodyPr vert="horz" wrap="square" lIns="108000" tIns="108000" rIns="108000" bIns="10800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a:latin typeface="Arial" panose="020B0604020202020204" pitchFamily="34" charset="0"/>
                <a:cs typeface="Times New Roman" panose="02020603050405020304" pitchFamily="18" charset="0"/>
              </a:rPr>
              <a:t>Attention ! Les participants jouant le rôle du prestataire de soins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santé devront documenter le processus au fur et à mesure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qu'ils réalisent l'exercice de jeu de rôle</a:t>
            </a:r>
            <a:endParaRPr lang="en-GB" sz="2400" b="0">
              <a:latin typeface="Arial" panose="020B0604020202020204" pitchFamily="34" charset="0"/>
              <a:cs typeface="Times New Roman" panose="02020603050405020304" pitchFamily="18" charset="0"/>
            </a:endParaRPr>
          </a:p>
        </p:txBody>
      </p:sp>
      <p:sp>
        <p:nvSpPr>
          <p:cNvPr id="6" name="Footer Placeholder 3">
            <a:extLst>
              <a:ext uri="{FF2B5EF4-FFF2-40B4-BE49-F238E27FC236}">
                <a16:creationId xmlns:a16="http://schemas.microsoft.com/office/drawing/2014/main" id="{975937E4-DB4A-3979-B3F0-B74D77D66683}"/>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2620056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1CC6C-70E5-23BC-7078-E5D7B985C4D6}"/>
              </a:ext>
            </a:extLst>
          </p:cNvPr>
          <p:cNvSpPr>
            <a:spLocks noGrp="1"/>
          </p:cNvSpPr>
          <p:nvPr>
            <p:ph type="title"/>
          </p:nvPr>
        </p:nvSpPr>
        <p:spPr>
          <a:xfrm>
            <a:off x="371475" y="365126"/>
            <a:ext cx="11449050" cy="507999"/>
          </a:xfrm>
        </p:spPr>
        <p:txBody>
          <a:bodyPr/>
          <a:lstStyle/>
          <a:p>
            <a:r>
              <a:rPr lang="fr-FR" sz="2800"/>
              <a:t>Approches utilisées pour travailler avec des personnes en situation de handicap</a:t>
            </a:r>
            <a:endParaRPr lang="en-GB" sz="2800"/>
          </a:p>
        </p:txBody>
      </p:sp>
      <p:sp>
        <p:nvSpPr>
          <p:cNvPr id="3" name="Footer Placeholder 4">
            <a:extLst>
              <a:ext uri="{FF2B5EF4-FFF2-40B4-BE49-F238E27FC236}">
                <a16:creationId xmlns:a16="http://schemas.microsoft.com/office/drawing/2014/main" id="{A64311E9-F399-DC0B-A711-701D1F912BCD}"/>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4" name="Picture 3" descr="4 diagrammes représentant l'exclusion (un cercle avec des points égaux à l'intérieur et des points de couleurs différentes à l'extérieur), la ségrégation (un cercle avec des points d'une couleur et des points de couleurs différentes dans un cercle séparé), l'intégration (comme la ségrégation, mais le cercle avec des couleurs différentes est maintenant inclus dans le cercle principal) et l'inclusion (des points de toutes les couleurs dans le même cercle)">
            <a:extLst>
              <a:ext uri="{FF2B5EF4-FFF2-40B4-BE49-F238E27FC236}">
                <a16:creationId xmlns:a16="http://schemas.microsoft.com/office/drawing/2014/main" id="{9CAC998D-B96D-C141-5F8D-80AB90BDDC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783" t="6591" r="33066" b="8185"/>
          <a:stretch/>
        </p:blipFill>
        <p:spPr bwMode="auto">
          <a:xfrm>
            <a:off x="2055239" y="1341750"/>
            <a:ext cx="6748468" cy="504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3940610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B2CD9-C516-2A84-6481-56B28D5C6746}"/>
              </a:ext>
            </a:extLst>
          </p:cNvPr>
          <p:cNvSpPr>
            <a:spLocks noGrp="1"/>
          </p:cNvSpPr>
          <p:nvPr>
            <p:ph type="title"/>
          </p:nvPr>
        </p:nvSpPr>
        <p:spPr>
          <a:xfrm>
            <a:off x="371475" y="365126"/>
            <a:ext cx="11449050" cy="651437"/>
          </a:xfrm>
        </p:spPr>
        <p:txBody>
          <a:bodyPr/>
          <a:lstStyle/>
          <a:p>
            <a:r>
              <a:rPr lang="fr-FR"/>
              <a:t>Notes du groupe pendant le jeu de rôle</a:t>
            </a:r>
            <a:endParaRPr lang="en-GB"/>
          </a:p>
        </p:txBody>
      </p:sp>
      <p:sp>
        <p:nvSpPr>
          <p:cNvPr id="3" name="Content Placeholder 2">
            <a:extLst>
              <a:ext uri="{FF2B5EF4-FFF2-40B4-BE49-F238E27FC236}">
                <a16:creationId xmlns:a16="http://schemas.microsoft.com/office/drawing/2014/main" id="{41C43E2A-F84B-1072-769B-4D3AF28A7F2B}"/>
              </a:ext>
            </a:extLst>
          </p:cNvPr>
          <p:cNvSpPr>
            <a:spLocks noGrp="1"/>
          </p:cNvSpPr>
          <p:nvPr>
            <p:ph idx="1"/>
          </p:nvPr>
        </p:nvSpPr>
        <p:spPr>
          <a:xfrm>
            <a:off x="371475" y="1628775"/>
            <a:ext cx="9474491" cy="4356100"/>
          </a:xfrm>
        </p:spPr>
        <p:txBody>
          <a:bodyPr vert="horz" wrap="square" lIns="0" tIns="0" rIns="0" bIns="0" rtlCol="0" anchor="t" anchorCtr="0">
            <a:noAutofit/>
          </a:bodyPr>
          <a:lstStyle/>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Qu’avez-vous pensé des personnages dans leur jeu de rôle ?</a:t>
            </a:r>
          </a:p>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Quelle préoccupation en matière de protection a été identifiée et était-ce correct ?</a:t>
            </a:r>
          </a:p>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Comment le prestataire de soins a-t-il soulevé le problème de protection ?</a:t>
            </a:r>
          </a:p>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Est-ce que le/la </a:t>
            </a:r>
            <a:r>
              <a:rPr lang="fr-FR" sz="2400" err="1">
                <a:solidFill>
                  <a:schemeClr val="accent3"/>
                </a:solidFill>
                <a:latin typeface="Arial" panose="020B0604020202020204" pitchFamily="34" charset="0"/>
                <a:cs typeface="Times New Roman" panose="02020603050405020304" pitchFamily="18" charset="0"/>
              </a:rPr>
              <a:t>participant-e</a:t>
            </a:r>
            <a:r>
              <a:rPr lang="fr-FR" sz="2400">
                <a:solidFill>
                  <a:schemeClr val="accent3"/>
                </a:solidFill>
                <a:latin typeface="Arial" panose="020B0604020202020204" pitchFamily="34" charset="0"/>
                <a:cs typeface="Times New Roman" panose="02020603050405020304" pitchFamily="18" charset="0"/>
              </a:rPr>
              <a:t> qui jouait le rôle du prestataire de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soins a fait ou dit quelque chose en particulier que vous avez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trouvé très bien ?</a:t>
            </a:r>
          </a:p>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Aurait-il/elle pu faire quelque chose différemment pour aboutir </a:t>
            </a:r>
            <a:br>
              <a:rPr lang="fr-FR" sz="2400">
                <a:solidFill>
                  <a:schemeClr val="accent3"/>
                </a:solidFill>
                <a:latin typeface="Arial" panose="020B0604020202020204" pitchFamily="34" charset="0"/>
                <a:cs typeface="Times New Roman" panose="02020603050405020304" pitchFamily="18" charset="0"/>
              </a:rPr>
            </a:br>
            <a:r>
              <a:rPr lang="fr-FR" sz="2400">
                <a:solidFill>
                  <a:schemeClr val="accent3"/>
                </a:solidFill>
                <a:latin typeface="Arial" panose="020B0604020202020204" pitchFamily="34" charset="0"/>
                <a:cs typeface="Times New Roman" panose="02020603050405020304" pitchFamily="18" charset="0"/>
              </a:rPr>
              <a:t>à un meilleur résultat?</a:t>
            </a:r>
          </a:p>
          <a:p>
            <a:pPr marL="414772" indent="-414772">
              <a:buChar char="•"/>
            </a:pPr>
            <a:endParaRPr lang="en-GB" sz="2000" b="0"/>
          </a:p>
        </p:txBody>
      </p:sp>
      <p:sp>
        <p:nvSpPr>
          <p:cNvPr id="6" name="Footer Placeholder 3">
            <a:extLst>
              <a:ext uri="{FF2B5EF4-FFF2-40B4-BE49-F238E27FC236}">
                <a16:creationId xmlns:a16="http://schemas.microsoft.com/office/drawing/2014/main" id="{4BBA5EB4-B59B-AEE2-A5E4-952876CE59D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53017712"/>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B2CD9-C516-2A84-6481-56B28D5C6746}"/>
              </a:ext>
            </a:extLst>
          </p:cNvPr>
          <p:cNvSpPr>
            <a:spLocks noGrp="1"/>
          </p:cNvSpPr>
          <p:nvPr>
            <p:ph type="title"/>
          </p:nvPr>
        </p:nvSpPr>
        <p:spPr>
          <a:xfrm>
            <a:off x="371475" y="365126"/>
            <a:ext cx="11449050" cy="651437"/>
          </a:xfrm>
        </p:spPr>
        <p:txBody>
          <a:bodyPr/>
          <a:lstStyle/>
          <a:p>
            <a:r>
              <a:rPr lang="fr-FR"/>
              <a:t>Notes du groupe pendant le jeu de rôle</a:t>
            </a:r>
            <a:endParaRPr lang="en-GB"/>
          </a:p>
        </p:txBody>
      </p:sp>
      <p:sp>
        <p:nvSpPr>
          <p:cNvPr id="3" name="Content Placeholder 2">
            <a:extLst>
              <a:ext uri="{FF2B5EF4-FFF2-40B4-BE49-F238E27FC236}">
                <a16:creationId xmlns:a16="http://schemas.microsoft.com/office/drawing/2014/main" id="{41C43E2A-F84B-1072-769B-4D3AF28A7F2B}"/>
              </a:ext>
            </a:extLst>
          </p:cNvPr>
          <p:cNvSpPr>
            <a:spLocks noGrp="1"/>
          </p:cNvSpPr>
          <p:nvPr>
            <p:ph idx="1"/>
          </p:nvPr>
        </p:nvSpPr>
        <p:spPr>
          <a:xfrm>
            <a:off x="371473" y="1624734"/>
            <a:ext cx="9474491" cy="4360141"/>
          </a:xfrm>
        </p:spPr>
        <p:txBody>
          <a:bodyPr vert="horz" wrap="square" lIns="0" tIns="0" rIns="0" bIns="0" rtlCol="0" anchor="t" anchorCtr="0">
            <a:noAutofit/>
          </a:bodyPr>
          <a:lstStyle/>
          <a:p>
            <a:pPr lvl="3" fontAlgn="base">
              <a:lnSpc>
                <a:spcPct val="105000"/>
              </a:lnSpc>
              <a:spcAft>
                <a:spcPts val="1000"/>
              </a:spcAft>
              <a:tabLst>
                <a:tab pos="914400" algn="l"/>
              </a:tabLst>
              <a:defRPr/>
            </a:pPr>
            <a:r>
              <a:rPr lang="fr-FR" sz="2400">
                <a:solidFill>
                  <a:schemeClr val="accent3"/>
                </a:solidFill>
                <a:latin typeface="Arial" panose="020B0604020202020204" pitchFamily="34" charset="0"/>
                <a:cs typeface="Times New Roman" panose="02020603050405020304" pitchFamily="18" charset="0"/>
              </a:rPr>
              <a:t>Pour ce qui est des conseils prodigués par le personnage du prestataire de soins, des conseils/des étapes ont-ils été manqués alors qu’ils auraient dû figurer dans le scénario ?</a:t>
            </a:r>
          </a:p>
          <a:p>
            <a:pPr marL="414772" indent="-414772">
              <a:buChar char="•"/>
            </a:pPr>
            <a:endParaRPr lang="en-GB" sz="2000" b="0"/>
          </a:p>
        </p:txBody>
      </p:sp>
      <p:sp>
        <p:nvSpPr>
          <p:cNvPr id="6" name="Footer Placeholder 3">
            <a:extLst>
              <a:ext uri="{FF2B5EF4-FFF2-40B4-BE49-F238E27FC236}">
                <a16:creationId xmlns:a16="http://schemas.microsoft.com/office/drawing/2014/main" id="{4BBA5EB4-B59B-AEE2-A5E4-952876CE59DE}"/>
              </a:ext>
            </a:extLst>
          </p:cNvPr>
          <p:cNvSpPr>
            <a:spLocks noGrp="1"/>
          </p:cNvSpPr>
          <p:nvPr>
            <p:ph type="ftr" sz="quarter" idx="11"/>
          </p:nvPr>
        </p:nvSpPr>
        <p:spPr>
          <a:xfrm>
            <a:off x="371473" y="6165850"/>
            <a:ext cx="10116000" cy="431800"/>
          </a:xfrm>
        </p:spPr>
        <p:txBody>
          <a:bodyPr/>
          <a:lstStyle/>
          <a:p>
            <a:r>
              <a:rPr lang="fr-FR"/>
              <a:t>Jour 4 : Protéger les client-e-s en situation de handicap</a:t>
            </a:r>
            <a:endParaRPr lang="en-GB" noProof="0"/>
          </a:p>
        </p:txBody>
      </p:sp>
    </p:spTree>
    <p:extLst>
      <p:ext uri="{BB962C8B-B14F-4D97-AF65-F5344CB8AC3E}">
        <p14:creationId xmlns:p14="http://schemas.microsoft.com/office/powerpoint/2010/main" val="318685650"/>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E7F1E-7053-F20C-F344-7CACC285485D}"/>
              </a:ext>
            </a:extLst>
          </p:cNvPr>
          <p:cNvSpPr>
            <a:spLocks noGrp="1"/>
          </p:cNvSpPr>
          <p:nvPr>
            <p:ph type="title"/>
          </p:nvPr>
        </p:nvSpPr>
        <p:spPr/>
        <p:txBody>
          <a:bodyPr/>
          <a:lstStyle/>
          <a:p>
            <a:r>
              <a:rPr lang="en-GB" err="1"/>
              <a:t>Formulaire</a:t>
            </a:r>
            <a:r>
              <a:rPr lang="en-GB"/>
              <a:t> </a:t>
            </a:r>
            <a:r>
              <a:rPr lang="en-GB" err="1"/>
              <a:t>d'évaluation</a:t>
            </a:r>
            <a:endParaRPr lang="en-GB"/>
          </a:p>
        </p:txBody>
      </p:sp>
      <p:sp>
        <p:nvSpPr>
          <p:cNvPr id="3" name="Content Placeholder 2">
            <a:extLst>
              <a:ext uri="{FF2B5EF4-FFF2-40B4-BE49-F238E27FC236}">
                <a16:creationId xmlns:a16="http://schemas.microsoft.com/office/drawing/2014/main" id="{34C0FF10-8576-26D0-1C18-172401106C96}"/>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658448384"/>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B9FCF-8601-CA2B-77C5-F48848301D1D}"/>
              </a:ext>
            </a:extLst>
          </p:cNvPr>
          <p:cNvSpPr>
            <a:spLocks noGrp="1"/>
          </p:cNvSpPr>
          <p:nvPr>
            <p:ph type="ctrTitle"/>
          </p:nvPr>
        </p:nvSpPr>
        <p:spPr>
          <a:xfrm>
            <a:off x="7985427" y="2761512"/>
            <a:ext cx="3960000" cy="1334975"/>
          </a:xfrm>
        </p:spPr>
        <p:txBody>
          <a:bodyPr/>
          <a:lstStyle/>
          <a:p>
            <a:r>
              <a:rPr lang="en-GB"/>
              <a:t>Fin de la formation </a:t>
            </a:r>
          </a:p>
        </p:txBody>
      </p:sp>
      <p:pic>
        <p:nvPicPr>
          <p:cNvPr id="5" name="Picture Placeholder 4" descr="Deux femmes assises l'une à côté de l'autre. L'une tient un manuel et l'autre applaudit et sourit.">
            <a:extLst>
              <a:ext uri="{FF2B5EF4-FFF2-40B4-BE49-F238E27FC236}">
                <a16:creationId xmlns:a16="http://schemas.microsoft.com/office/drawing/2014/main" id="{13496D88-DBA8-2F20-D9D4-1AD2D9F10E6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r="23472"/>
          <a:stretch/>
        </p:blipFill>
        <p:spPr>
          <a:xfrm>
            <a:off x="0" y="0"/>
            <a:ext cx="7872000" cy="6858000"/>
          </a:xfrm>
        </p:spPr>
      </p:pic>
    </p:spTree>
    <p:extLst>
      <p:ext uri="{BB962C8B-B14F-4D97-AF65-F5344CB8AC3E}">
        <p14:creationId xmlns:p14="http://schemas.microsoft.com/office/powerpoint/2010/main" val="1347261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3DB0-DBD8-BDF2-F741-4311B2BE422F}"/>
              </a:ext>
            </a:extLst>
          </p:cNvPr>
          <p:cNvSpPr>
            <a:spLocks noGrp="1"/>
          </p:cNvSpPr>
          <p:nvPr>
            <p:ph type="title"/>
          </p:nvPr>
        </p:nvSpPr>
        <p:spPr/>
        <p:txBody>
          <a:bodyPr/>
          <a:lstStyle/>
          <a:p>
            <a:r>
              <a:rPr lang="en-GB"/>
              <a:t>Les </a:t>
            </a:r>
            <a:r>
              <a:rPr lang="en-GB" err="1"/>
              <a:t>approches</a:t>
            </a:r>
            <a:r>
              <a:rPr lang="en-GB"/>
              <a:t> du handicap: Affirmations</a:t>
            </a:r>
          </a:p>
        </p:txBody>
      </p:sp>
      <p:sp>
        <p:nvSpPr>
          <p:cNvPr id="3" name="Content Placeholder 2">
            <a:extLst>
              <a:ext uri="{FF2B5EF4-FFF2-40B4-BE49-F238E27FC236}">
                <a16:creationId xmlns:a16="http://schemas.microsoft.com/office/drawing/2014/main" id="{4A835C62-8B52-F5D1-F8A4-34808FE7469D}"/>
              </a:ext>
            </a:extLst>
          </p:cNvPr>
          <p:cNvSpPr>
            <a:spLocks noGrp="1"/>
          </p:cNvSpPr>
          <p:nvPr>
            <p:ph idx="1"/>
          </p:nvPr>
        </p:nvSpPr>
        <p:spPr>
          <a:xfrm>
            <a:off x="372525" y="1413158"/>
            <a:ext cx="9577018" cy="4572000"/>
          </a:xfrm>
        </p:spPr>
        <p:txBody>
          <a:bodyPr/>
          <a:lstStyle/>
          <a:p>
            <a:pPr lvl="0" fontAlgn="ctr">
              <a:spcBef>
                <a:spcPts val="200"/>
              </a:spcBef>
              <a:spcAft>
                <a:spcPts val="800"/>
              </a:spcAft>
              <a:buSzPts val="1000"/>
              <a:tabLst>
                <a:tab pos="457200" algn="l"/>
              </a:tabLst>
            </a:pPr>
            <a:r>
              <a:rPr lang="en-GB" sz="2400"/>
              <a:t>Affirmation 1: </a:t>
            </a:r>
            <a:r>
              <a:rPr lang="fr-FR" sz="2400" b="0" err="1">
                <a:ea typeface="Times New Roman" panose="02020603050405020304" pitchFamily="18" charset="0"/>
                <a:cs typeface="Arial" panose="020B0604020202020204" pitchFamily="34" charset="0"/>
              </a:rPr>
              <a:t>Un-e</a:t>
            </a:r>
            <a:r>
              <a:rPr lang="fr-FR" sz="2400" b="0">
                <a:ea typeface="Times New Roman" panose="02020603050405020304" pitchFamily="18" charset="0"/>
                <a:cs typeface="Arial" panose="020B0604020202020204" pitchFamily="34" charset="0"/>
              </a:rPr>
              <a:t> </a:t>
            </a:r>
            <a:r>
              <a:rPr lang="fr-FR" sz="2400" b="0" err="1">
                <a:ea typeface="Times New Roman" panose="02020603050405020304" pitchFamily="18" charset="0"/>
                <a:cs typeface="Arial" panose="020B0604020202020204" pitchFamily="34" charset="0"/>
              </a:rPr>
              <a:t>client-e</a:t>
            </a:r>
            <a:r>
              <a:rPr lang="fr-FR" sz="2400" b="0">
                <a:ea typeface="Times New Roman" panose="02020603050405020304" pitchFamily="18" charset="0"/>
                <a:cs typeface="Arial" panose="020B0604020202020204" pitchFamily="34" charset="0"/>
              </a:rPr>
              <a:t> en situation de handicap a le droit de faire un choix éclairé et nous devons tous respecter sa/ses </a:t>
            </a:r>
            <a:r>
              <a:rPr lang="fr-FR" sz="2400" b="0" err="1">
                <a:ea typeface="Times New Roman" panose="02020603050405020304" pitchFamily="18" charset="0"/>
                <a:cs typeface="Arial" panose="020B0604020202020204" pitchFamily="34" charset="0"/>
              </a:rPr>
              <a:t>décision-s</a:t>
            </a:r>
            <a:r>
              <a:rPr lang="fr-FR" sz="2400" b="0">
                <a:ea typeface="Times New Roman" panose="02020603050405020304" pitchFamily="18" charset="0"/>
                <a:cs typeface="Arial" panose="020B0604020202020204" pitchFamily="34" charset="0"/>
              </a:rPr>
              <a:t>.</a:t>
            </a:r>
            <a:endParaRPr lang="en-GB" sz="2400" b="0">
              <a:effectLst/>
              <a:ea typeface="Times New Roman" panose="02020603050405020304" pitchFamily="18" charset="0"/>
              <a:cs typeface="Arial" panose="020B0604020202020204" pitchFamily="34" charset="0"/>
            </a:endParaRPr>
          </a:p>
          <a:p>
            <a:pPr lvl="0"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 </a:t>
            </a:r>
            <a:r>
              <a:rPr lang="fr-FR" sz="2400">
                <a:solidFill>
                  <a:schemeClr val="tx2"/>
                </a:solidFill>
                <a:ea typeface="Arial" panose="020B0604020202020204" pitchFamily="34" charset="0"/>
                <a:cs typeface="Arial" panose="020B0604020202020204" pitchFamily="34" charset="0"/>
              </a:rPr>
              <a:t>Approche du handicap axée sur les droits humains</a:t>
            </a:r>
            <a:endParaRPr lang="en-GB" sz="2400">
              <a:solidFill>
                <a:schemeClr val="tx2"/>
              </a:solidFill>
              <a:ea typeface="Arial" panose="020B0604020202020204" pitchFamily="34" charset="0"/>
              <a:cs typeface="Arial" panose="020B0604020202020204" pitchFamily="34" charset="0"/>
            </a:endParaRPr>
          </a:p>
          <a:p>
            <a:pPr lvl="0" fontAlgn="ctr">
              <a:spcBef>
                <a:spcPts val="200"/>
              </a:spcBef>
              <a:spcAft>
                <a:spcPts val="800"/>
              </a:spcAft>
              <a:buSzPts val="1000"/>
              <a:tabLst>
                <a:tab pos="457200" algn="l"/>
              </a:tabLst>
            </a:pPr>
            <a:r>
              <a:rPr lang="en-GB" sz="2400"/>
              <a:t>Affirmation 2: </a:t>
            </a:r>
            <a:r>
              <a:rPr lang="fr-FR" sz="2400" b="0">
                <a:ea typeface="Times New Roman" panose="02020603050405020304" pitchFamily="18" charset="0"/>
                <a:cs typeface="Arial" panose="020B0604020202020204" pitchFamily="34" charset="0"/>
              </a:rPr>
              <a:t>: Pendant combien de temps aurez-vous des </a:t>
            </a:r>
            <a:br>
              <a:rPr lang="fr-FR" sz="2400" b="0">
                <a:ea typeface="Times New Roman" panose="02020603050405020304" pitchFamily="18" charset="0"/>
                <a:cs typeface="Arial" panose="020B0604020202020204" pitchFamily="34" charset="0"/>
              </a:rPr>
            </a:br>
            <a:r>
              <a:rPr lang="fr-FR" sz="2400" b="0">
                <a:ea typeface="Times New Roman" panose="02020603050405020304" pitchFamily="18" charset="0"/>
                <a:cs typeface="Arial" panose="020B0604020202020204" pitchFamily="34" charset="0"/>
              </a:rPr>
              <a:t>béquilles ? Vous savez, nous voulons seulement des employés en bonne santé et « aptes ». Faites-nous savoir quand vous serez </a:t>
            </a:r>
            <a:br>
              <a:rPr lang="fr-FR" sz="2400" b="0">
                <a:ea typeface="Times New Roman" panose="02020603050405020304" pitchFamily="18" charset="0"/>
                <a:cs typeface="Arial" panose="020B0604020202020204" pitchFamily="34" charset="0"/>
              </a:rPr>
            </a:br>
            <a:r>
              <a:rPr lang="fr-FR" sz="2400" b="0" err="1">
                <a:ea typeface="Times New Roman" panose="02020603050405020304" pitchFamily="18" charset="0"/>
                <a:cs typeface="Arial" panose="020B0604020202020204" pitchFamily="34" charset="0"/>
              </a:rPr>
              <a:t>guéri-e</a:t>
            </a:r>
            <a:r>
              <a:rPr lang="fr-FR" sz="2400" b="0">
                <a:ea typeface="Times New Roman" panose="02020603050405020304" pitchFamily="18" charset="0"/>
                <a:cs typeface="Arial" panose="020B0604020202020204" pitchFamily="34" charset="0"/>
              </a:rPr>
              <a:t> et quand vous n’utiliserez plus des béquilles afin que nous puissions vous embaucher pour un poste administratif, sinon ce </a:t>
            </a:r>
            <a:br>
              <a:rPr lang="fr-FR" sz="2400" b="0">
                <a:ea typeface="Times New Roman" panose="02020603050405020304" pitchFamily="18" charset="0"/>
                <a:cs typeface="Arial" panose="020B0604020202020204" pitchFamily="34" charset="0"/>
              </a:rPr>
            </a:br>
            <a:r>
              <a:rPr lang="fr-FR" sz="2400" b="0">
                <a:ea typeface="Times New Roman" panose="02020603050405020304" pitchFamily="18" charset="0"/>
                <a:cs typeface="Arial" panose="020B0604020202020204" pitchFamily="34" charset="0"/>
              </a:rPr>
              <a:t>n’est pas la peine de revenir. </a:t>
            </a:r>
          </a:p>
          <a:p>
            <a:pPr lvl="0"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 </a:t>
            </a:r>
            <a:r>
              <a:rPr lang="en-GB" sz="2400" err="1">
                <a:solidFill>
                  <a:schemeClr val="tx2"/>
                </a:solidFill>
                <a:ea typeface="Arial" panose="020B0604020202020204" pitchFamily="34" charset="0"/>
                <a:cs typeface="Arial" panose="020B0604020202020204" pitchFamily="34" charset="0"/>
              </a:rPr>
              <a:t>Approche</a:t>
            </a:r>
            <a:r>
              <a:rPr lang="en-GB" sz="2400">
                <a:solidFill>
                  <a:schemeClr val="tx2"/>
                </a:solidFill>
                <a:ea typeface="Arial" panose="020B0604020202020204" pitchFamily="34" charset="0"/>
                <a:cs typeface="Arial" panose="020B0604020202020204" pitchFamily="34" charset="0"/>
              </a:rPr>
              <a:t> </a:t>
            </a:r>
            <a:r>
              <a:rPr lang="en-GB" sz="2400" err="1">
                <a:solidFill>
                  <a:schemeClr val="tx2"/>
                </a:solidFill>
                <a:ea typeface="Arial" panose="020B0604020202020204" pitchFamily="34" charset="0"/>
                <a:cs typeface="Arial" panose="020B0604020202020204" pitchFamily="34" charset="0"/>
              </a:rPr>
              <a:t>médicale</a:t>
            </a:r>
            <a:r>
              <a:rPr lang="en-GB" sz="2400">
                <a:solidFill>
                  <a:schemeClr val="tx2"/>
                </a:solidFill>
                <a:ea typeface="Arial" panose="020B0604020202020204" pitchFamily="34" charset="0"/>
                <a:cs typeface="Arial" panose="020B0604020202020204" pitchFamily="34" charset="0"/>
              </a:rPr>
              <a:t> du handicap</a:t>
            </a:r>
            <a:endParaRPr lang="en-GB" sz="2400">
              <a:solidFill>
                <a:schemeClr val="tx2"/>
              </a:solidFill>
              <a:effectLst/>
              <a:ea typeface="Arial" panose="020B0604020202020204" pitchFamily="34" charset="0"/>
              <a:cs typeface="Arial" panose="020B0604020202020204" pitchFamily="34" charset="0"/>
            </a:endParaRPr>
          </a:p>
          <a:p>
            <a:pPr marL="342900" lvl="0" indent="-342900" fontAlgn="ctr">
              <a:lnSpc>
                <a:spcPct val="110000"/>
              </a:lnSpc>
              <a:spcBef>
                <a:spcPts val="200"/>
              </a:spcBef>
              <a:spcAft>
                <a:spcPts val="800"/>
              </a:spcAft>
              <a:buSzPts val="1000"/>
              <a:buFont typeface="Symbol" panose="05050102010706020507" pitchFamily="18" charset="2"/>
              <a:buChar char=""/>
              <a:tabLst>
                <a:tab pos="457200" algn="l"/>
              </a:tabLst>
            </a:pPr>
            <a:endParaRPr lang="en-GB" sz="2400" b="0">
              <a:effectLst/>
              <a:latin typeface="Arial" panose="020B0604020202020204" pitchFamily="34" charset="0"/>
              <a:ea typeface="Arial" panose="020B0604020202020204" pitchFamily="34" charset="0"/>
              <a:cs typeface="Arial" panose="020B0604020202020204" pitchFamily="34" charset="0"/>
            </a:endParaRPr>
          </a:p>
          <a:p>
            <a:endParaRPr lang="en-GB" sz="2400"/>
          </a:p>
        </p:txBody>
      </p:sp>
      <p:sp>
        <p:nvSpPr>
          <p:cNvPr id="5" name="Footer Placeholder 4">
            <a:extLst>
              <a:ext uri="{FF2B5EF4-FFF2-40B4-BE49-F238E27FC236}">
                <a16:creationId xmlns:a16="http://schemas.microsoft.com/office/drawing/2014/main" id="{5136C799-0CF4-382D-4007-CCAFD515239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29769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3DB0-DBD8-BDF2-F741-4311B2BE422F}"/>
              </a:ext>
            </a:extLst>
          </p:cNvPr>
          <p:cNvSpPr>
            <a:spLocks noGrp="1"/>
          </p:cNvSpPr>
          <p:nvPr>
            <p:ph type="title"/>
          </p:nvPr>
        </p:nvSpPr>
        <p:spPr/>
        <p:txBody>
          <a:bodyPr/>
          <a:lstStyle/>
          <a:p>
            <a:r>
              <a:rPr lang="en-GB"/>
              <a:t>Les </a:t>
            </a:r>
            <a:r>
              <a:rPr lang="en-GB" err="1"/>
              <a:t>approches</a:t>
            </a:r>
            <a:r>
              <a:rPr lang="en-GB"/>
              <a:t> du handicap: Affirmations</a:t>
            </a:r>
          </a:p>
        </p:txBody>
      </p:sp>
      <p:sp>
        <p:nvSpPr>
          <p:cNvPr id="3" name="Content Placeholder 2">
            <a:extLst>
              <a:ext uri="{FF2B5EF4-FFF2-40B4-BE49-F238E27FC236}">
                <a16:creationId xmlns:a16="http://schemas.microsoft.com/office/drawing/2014/main" id="{4A835C62-8B52-F5D1-F8A4-34808FE7469D}"/>
              </a:ext>
            </a:extLst>
          </p:cNvPr>
          <p:cNvSpPr>
            <a:spLocks noGrp="1"/>
          </p:cNvSpPr>
          <p:nvPr>
            <p:ph idx="1"/>
          </p:nvPr>
        </p:nvSpPr>
        <p:spPr>
          <a:xfrm>
            <a:off x="371473" y="1425858"/>
            <a:ext cx="9599841" cy="4572000"/>
          </a:xfrm>
        </p:spPr>
        <p:txBody>
          <a:bodyPr/>
          <a:lstStyle/>
          <a:p>
            <a:pPr lvl="0" fontAlgn="ctr">
              <a:spcBef>
                <a:spcPts val="200"/>
              </a:spcBef>
              <a:spcAft>
                <a:spcPts val="800"/>
              </a:spcAft>
              <a:buSzPts val="1000"/>
              <a:tabLst>
                <a:tab pos="457200" algn="l"/>
              </a:tabLst>
            </a:pPr>
            <a:r>
              <a:rPr lang="en-GB" sz="2400"/>
              <a:t>Affirmation 3: </a:t>
            </a:r>
            <a:r>
              <a:rPr lang="fr-FR" sz="2400" b="0"/>
              <a:t>Je me sens tellement mal pour les personnes en situation de handicap, elles sont si démunies. Que feraient-elles si nous n’étions pas là ? Heureusement que nous sommes là pour prendre soin d’elles. </a:t>
            </a:r>
          </a:p>
          <a:p>
            <a:pPr lvl="0"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a:t>
            </a:r>
            <a:r>
              <a:rPr lang="en-GB" sz="2400">
                <a:solidFill>
                  <a:schemeClr val="tx2"/>
                </a:solidFill>
              </a:rPr>
              <a:t>: </a:t>
            </a:r>
            <a:r>
              <a:rPr lang="fr-FR" sz="2400">
                <a:solidFill>
                  <a:schemeClr val="tx2"/>
                </a:solidFill>
              </a:rPr>
              <a:t>Approche du handicap axée sur la charité</a:t>
            </a:r>
            <a:endParaRPr lang="en-GB" sz="2400">
              <a:solidFill>
                <a:schemeClr val="tx2"/>
              </a:solidFill>
            </a:endParaRPr>
          </a:p>
          <a:p>
            <a:pPr lvl="0" fontAlgn="ctr">
              <a:spcBef>
                <a:spcPts val="200"/>
              </a:spcBef>
              <a:spcAft>
                <a:spcPts val="800"/>
              </a:spcAft>
              <a:buSzPts val="1000"/>
              <a:tabLst>
                <a:tab pos="457200" algn="l"/>
              </a:tabLst>
            </a:pPr>
            <a:r>
              <a:rPr lang="en-GB" sz="2400"/>
              <a:t>Affirmation 4: </a:t>
            </a:r>
            <a:r>
              <a:rPr lang="fr-FR" sz="2400" b="0"/>
              <a:t>Je ne peux pas aider votre enfant. Votre enfant a </a:t>
            </a:r>
            <a:br>
              <a:rPr lang="fr-FR" sz="2400" b="0"/>
            </a:br>
            <a:r>
              <a:rPr lang="fr-FR" sz="2400" b="0"/>
              <a:t>un handicap et ne serait pas en mesure de suivre les autres </a:t>
            </a:r>
            <a:br>
              <a:rPr lang="fr-FR" sz="2400" b="0"/>
            </a:br>
            <a:r>
              <a:rPr lang="fr-FR" sz="2400" b="0"/>
              <a:t>enfants dans une école ordinaire. Sa place est dans une école spécialisée, mais pas ici. </a:t>
            </a:r>
          </a:p>
          <a:p>
            <a:pPr lvl="0"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a:t>
            </a:r>
            <a:r>
              <a:rPr lang="en-GB" sz="2400">
                <a:solidFill>
                  <a:schemeClr val="tx2"/>
                </a:solidFill>
              </a:rPr>
              <a:t>: </a:t>
            </a:r>
            <a:r>
              <a:rPr lang="en-GB" sz="2400" err="1">
                <a:solidFill>
                  <a:schemeClr val="tx2"/>
                </a:solidFill>
              </a:rPr>
              <a:t>Approche</a:t>
            </a:r>
            <a:r>
              <a:rPr lang="en-GB" sz="2400">
                <a:solidFill>
                  <a:schemeClr val="tx2"/>
                </a:solidFill>
              </a:rPr>
              <a:t> </a:t>
            </a:r>
            <a:r>
              <a:rPr lang="en-GB" sz="2400" err="1">
                <a:solidFill>
                  <a:schemeClr val="tx2"/>
                </a:solidFill>
              </a:rPr>
              <a:t>médicale</a:t>
            </a:r>
            <a:r>
              <a:rPr lang="en-GB" sz="2400">
                <a:solidFill>
                  <a:schemeClr val="tx2"/>
                </a:solidFill>
              </a:rPr>
              <a:t> du handicap</a:t>
            </a:r>
          </a:p>
        </p:txBody>
      </p:sp>
      <p:sp>
        <p:nvSpPr>
          <p:cNvPr id="5" name="Footer Placeholder 4">
            <a:extLst>
              <a:ext uri="{FF2B5EF4-FFF2-40B4-BE49-F238E27FC236}">
                <a16:creationId xmlns:a16="http://schemas.microsoft.com/office/drawing/2014/main" id="{5CE429E1-4BC5-8518-0CA6-495DED111A68}"/>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856356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3DB0-DBD8-BDF2-F741-4311B2BE422F}"/>
              </a:ext>
            </a:extLst>
          </p:cNvPr>
          <p:cNvSpPr>
            <a:spLocks noGrp="1"/>
          </p:cNvSpPr>
          <p:nvPr>
            <p:ph type="title"/>
          </p:nvPr>
        </p:nvSpPr>
        <p:spPr/>
        <p:txBody>
          <a:bodyPr/>
          <a:lstStyle/>
          <a:p>
            <a:r>
              <a:rPr lang="en-GB"/>
              <a:t>Les </a:t>
            </a:r>
            <a:r>
              <a:rPr lang="en-GB" err="1"/>
              <a:t>approches</a:t>
            </a:r>
            <a:r>
              <a:rPr lang="en-GB"/>
              <a:t> du handicap: Affirmations</a:t>
            </a:r>
          </a:p>
        </p:txBody>
      </p:sp>
      <p:sp>
        <p:nvSpPr>
          <p:cNvPr id="3" name="Content Placeholder 2">
            <a:extLst>
              <a:ext uri="{FF2B5EF4-FFF2-40B4-BE49-F238E27FC236}">
                <a16:creationId xmlns:a16="http://schemas.microsoft.com/office/drawing/2014/main" id="{4A835C62-8B52-F5D1-F8A4-34808FE7469D}"/>
              </a:ext>
            </a:extLst>
          </p:cNvPr>
          <p:cNvSpPr>
            <a:spLocks noGrp="1"/>
          </p:cNvSpPr>
          <p:nvPr>
            <p:ph idx="1"/>
          </p:nvPr>
        </p:nvSpPr>
        <p:spPr>
          <a:xfrm>
            <a:off x="371475" y="1227817"/>
            <a:ext cx="9457275" cy="4572000"/>
          </a:xfrm>
        </p:spPr>
        <p:txBody>
          <a:bodyPr/>
          <a:lstStyle/>
          <a:p>
            <a:pPr fontAlgn="ctr">
              <a:spcBef>
                <a:spcPts val="200"/>
              </a:spcBef>
              <a:spcAft>
                <a:spcPts val="800"/>
              </a:spcAft>
              <a:buSzPts val="1000"/>
              <a:tabLst>
                <a:tab pos="457200" algn="l"/>
              </a:tabLst>
            </a:pPr>
            <a:r>
              <a:rPr lang="en-GB" sz="2400"/>
              <a:t>Affirmation</a:t>
            </a:r>
            <a:r>
              <a:rPr lang="en-GB" sz="2400">
                <a:latin typeface="Arial" panose="020B0604020202020204" pitchFamily="34" charset="0"/>
                <a:ea typeface="Times New Roman" panose="02020603050405020304" pitchFamily="18" charset="0"/>
                <a:cs typeface="Arial" panose="020B0604020202020204" pitchFamily="34" charset="0"/>
              </a:rPr>
              <a:t> 5: </a:t>
            </a:r>
            <a:r>
              <a:rPr lang="fr-FR" sz="2400" b="0">
                <a:latin typeface="Arial" panose="020B0604020202020204" pitchFamily="34" charset="0"/>
                <a:ea typeface="Times New Roman" panose="02020603050405020304" pitchFamily="18" charset="0"/>
                <a:cs typeface="Arial" panose="020B0604020202020204" pitchFamily="34" charset="0"/>
              </a:rPr>
              <a:t>Les lits de nos centres de santé ne sont pas accessibles aux client-e-s en situation de handicap. Nous devons acheter des lits ajustables pour les consultations pour qu’ils/elles puissent y accéder sans problème.</a:t>
            </a:r>
            <a:endParaRPr lang="en-GB" sz="2400" b="0">
              <a:latin typeface="Arial" panose="020B0604020202020204" pitchFamily="34" charset="0"/>
              <a:ea typeface="Times New Roman" panose="02020603050405020304" pitchFamily="18" charset="0"/>
              <a:cs typeface="Arial" panose="020B0604020202020204" pitchFamily="34" charset="0"/>
            </a:endParaRPr>
          </a:p>
          <a:p>
            <a:pPr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a:t>
            </a:r>
            <a:r>
              <a:rPr lang="en-GB" sz="2400">
                <a:solidFill>
                  <a:schemeClr val="tx2"/>
                </a:solidFill>
                <a:latin typeface="Arial" panose="020B0604020202020204" pitchFamily="34" charset="0"/>
                <a:ea typeface="Times New Roman" panose="02020603050405020304" pitchFamily="18" charset="0"/>
                <a:cs typeface="Arial" panose="020B0604020202020204" pitchFamily="34" charset="0"/>
              </a:rPr>
              <a:t>: </a:t>
            </a:r>
            <a:r>
              <a:rPr lang="en-GB" sz="2400" err="1">
                <a:solidFill>
                  <a:schemeClr val="tx2"/>
                </a:solidFill>
                <a:latin typeface="Arial" panose="020B0604020202020204" pitchFamily="34" charset="0"/>
                <a:ea typeface="Times New Roman" panose="02020603050405020304" pitchFamily="18" charset="0"/>
                <a:cs typeface="Arial" panose="020B0604020202020204" pitchFamily="34" charset="0"/>
              </a:rPr>
              <a:t>Approche</a:t>
            </a:r>
            <a:r>
              <a:rPr lang="en-GB" sz="2400">
                <a:solidFill>
                  <a:schemeClr val="tx2"/>
                </a:solidFill>
                <a:latin typeface="Arial" panose="020B0604020202020204" pitchFamily="34" charset="0"/>
                <a:ea typeface="Times New Roman" panose="02020603050405020304" pitchFamily="18" charset="0"/>
                <a:cs typeface="Arial" panose="020B0604020202020204" pitchFamily="34" charset="0"/>
              </a:rPr>
              <a:t> </a:t>
            </a:r>
            <a:r>
              <a:rPr lang="en-GB" sz="2400" err="1">
                <a:solidFill>
                  <a:schemeClr val="tx2"/>
                </a:solidFill>
                <a:latin typeface="Arial" panose="020B0604020202020204" pitchFamily="34" charset="0"/>
                <a:ea typeface="Times New Roman" panose="02020603050405020304" pitchFamily="18" charset="0"/>
                <a:cs typeface="Arial" panose="020B0604020202020204" pitchFamily="34" charset="0"/>
              </a:rPr>
              <a:t>sociale</a:t>
            </a:r>
            <a:r>
              <a:rPr lang="en-GB" sz="2400">
                <a:solidFill>
                  <a:schemeClr val="tx2"/>
                </a:solidFill>
                <a:latin typeface="Arial" panose="020B0604020202020204" pitchFamily="34" charset="0"/>
                <a:ea typeface="Times New Roman" panose="02020603050405020304" pitchFamily="18" charset="0"/>
                <a:cs typeface="Arial" panose="020B0604020202020204" pitchFamily="34" charset="0"/>
              </a:rPr>
              <a:t> du handicap</a:t>
            </a:r>
          </a:p>
          <a:p>
            <a:pPr fontAlgn="ctr">
              <a:spcBef>
                <a:spcPts val="200"/>
              </a:spcBef>
              <a:spcAft>
                <a:spcPts val="800"/>
              </a:spcAft>
              <a:buSzPts val="1000"/>
              <a:tabLst>
                <a:tab pos="457200" algn="l"/>
              </a:tabLst>
            </a:pPr>
            <a:r>
              <a:rPr lang="en-GB" sz="2400"/>
              <a:t>Affirmation</a:t>
            </a:r>
            <a:r>
              <a:rPr lang="en-GB" sz="2400">
                <a:latin typeface="Arial" panose="020B0604020202020204" pitchFamily="34" charset="0"/>
                <a:ea typeface="Times New Roman" panose="02020603050405020304" pitchFamily="18" charset="0"/>
                <a:cs typeface="Arial" panose="020B0604020202020204" pitchFamily="34" charset="0"/>
              </a:rPr>
              <a:t> 6: </a:t>
            </a:r>
            <a:r>
              <a:rPr lang="fr-FR" sz="2400" b="0">
                <a:latin typeface="Arial" panose="020B0604020202020204" pitchFamily="34" charset="0"/>
                <a:ea typeface="Times New Roman" panose="02020603050405020304" pitchFamily="18" charset="0"/>
                <a:cs typeface="Arial" panose="020B0604020202020204" pitchFamily="34" charset="0"/>
              </a:rPr>
              <a:t>Cette cliente en situation de handicap intellectuel </a:t>
            </a:r>
            <a:br>
              <a:rPr lang="fr-FR" sz="2400" b="0">
                <a:latin typeface="Arial" panose="020B0604020202020204" pitchFamily="34" charset="0"/>
                <a:ea typeface="Times New Roman" panose="02020603050405020304" pitchFamily="18" charset="0"/>
                <a:cs typeface="Arial" panose="020B0604020202020204" pitchFamily="34" charset="0"/>
              </a:rPr>
            </a:br>
            <a:r>
              <a:rPr lang="fr-FR" sz="2400" b="0">
                <a:latin typeface="Arial" panose="020B0604020202020204" pitchFamily="34" charset="0"/>
                <a:ea typeface="Times New Roman" panose="02020603050405020304" pitchFamily="18" charset="0"/>
                <a:cs typeface="Arial" panose="020B0604020202020204" pitchFamily="34" charset="0"/>
              </a:rPr>
              <a:t>ne devrait jamais avoir un enfant. En tant que médecin, j’ai décidé qu’elle doit subir une hystérectomie pour l’empêcher de tomber enceinte. C’est la meilleure chose pour elle et par conséquent, </a:t>
            </a:r>
            <a:br>
              <a:rPr lang="fr-FR" sz="2400" b="0">
                <a:latin typeface="Arial" panose="020B0604020202020204" pitchFamily="34" charset="0"/>
                <a:ea typeface="Times New Roman" panose="02020603050405020304" pitchFamily="18" charset="0"/>
                <a:cs typeface="Arial" panose="020B0604020202020204" pitchFamily="34" charset="0"/>
              </a:rPr>
            </a:br>
            <a:r>
              <a:rPr lang="fr-FR" sz="2400" b="0">
                <a:latin typeface="Arial" panose="020B0604020202020204" pitchFamily="34" charset="0"/>
                <a:ea typeface="Times New Roman" panose="02020603050405020304" pitchFamily="18" charset="0"/>
                <a:cs typeface="Arial" panose="020B0604020202020204" pitchFamily="34" charset="0"/>
              </a:rPr>
              <a:t>c’est ce dont elle a besoin. </a:t>
            </a:r>
          </a:p>
          <a:p>
            <a:pPr lvl="0"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a:t>
            </a:r>
            <a:r>
              <a:rPr lang="en-GB" sz="2400">
                <a:solidFill>
                  <a:schemeClr val="tx2"/>
                </a:solidFill>
                <a:latin typeface="Arial" panose="020B0604020202020204" pitchFamily="34" charset="0"/>
                <a:ea typeface="Arial" panose="020B0604020202020204" pitchFamily="34" charset="0"/>
                <a:cs typeface="Arial" panose="020B0604020202020204" pitchFamily="34" charset="0"/>
              </a:rPr>
              <a:t>: </a:t>
            </a:r>
            <a:r>
              <a:rPr lang="en-GB" sz="2400" err="1">
                <a:solidFill>
                  <a:schemeClr val="tx2"/>
                </a:solidFill>
                <a:latin typeface="Arial" panose="020B0604020202020204" pitchFamily="34" charset="0"/>
                <a:ea typeface="Arial" panose="020B0604020202020204" pitchFamily="34" charset="0"/>
                <a:cs typeface="Arial" panose="020B0604020202020204" pitchFamily="34" charset="0"/>
              </a:rPr>
              <a:t>Approche</a:t>
            </a:r>
            <a:r>
              <a:rPr lang="en-GB" sz="2400">
                <a:solidFill>
                  <a:schemeClr val="tx2"/>
                </a:solidFill>
                <a:latin typeface="Arial" panose="020B0604020202020204" pitchFamily="34" charset="0"/>
                <a:ea typeface="Arial" panose="020B0604020202020204" pitchFamily="34" charset="0"/>
                <a:cs typeface="Arial" panose="020B0604020202020204" pitchFamily="34" charset="0"/>
              </a:rPr>
              <a:t> </a:t>
            </a:r>
            <a:r>
              <a:rPr lang="en-GB" sz="2400" err="1">
                <a:solidFill>
                  <a:schemeClr val="tx2"/>
                </a:solidFill>
                <a:latin typeface="Arial" panose="020B0604020202020204" pitchFamily="34" charset="0"/>
                <a:ea typeface="Arial" panose="020B0604020202020204" pitchFamily="34" charset="0"/>
                <a:cs typeface="Arial" panose="020B0604020202020204" pitchFamily="34" charset="0"/>
              </a:rPr>
              <a:t>médicale</a:t>
            </a:r>
            <a:r>
              <a:rPr lang="en-GB" sz="2400">
                <a:solidFill>
                  <a:schemeClr val="tx2"/>
                </a:solidFill>
                <a:latin typeface="Arial" panose="020B0604020202020204" pitchFamily="34" charset="0"/>
                <a:ea typeface="Arial" panose="020B0604020202020204" pitchFamily="34" charset="0"/>
                <a:cs typeface="Arial" panose="020B0604020202020204" pitchFamily="34" charset="0"/>
              </a:rPr>
              <a:t> du handicap</a:t>
            </a:r>
          </a:p>
        </p:txBody>
      </p:sp>
      <p:sp>
        <p:nvSpPr>
          <p:cNvPr id="5" name="Footer Placeholder 4">
            <a:extLst>
              <a:ext uri="{FF2B5EF4-FFF2-40B4-BE49-F238E27FC236}">
                <a16:creationId xmlns:a16="http://schemas.microsoft.com/office/drawing/2014/main" id="{E994B0E0-FFA3-010D-73E1-DC1ACE4DCFD1}"/>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402392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800234"/>
            <a:ext cx="11449052" cy="1257532"/>
          </a:xfrm>
        </p:spPr>
        <p:txBody>
          <a:bodyPr/>
          <a:lstStyle/>
          <a:p>
            <a:r>
              <a:rPr lang="en-GB" sz="7200" err="1"/>
              <a:t>Bienvenue</a:t>
            </a:r>
            <a:r>
              <a:rPr lang="en-GB" sz="7200"/>
              <a:t>!</a:t>
            </a:r>
          </a:p>
        </p:txBody>
      </p:sp>
    </p:spTree>
    <p:extLst>
      <p:ext uri="{BB962C8B-B14F-4D97-AF65-F5344CB8AC3E}">
        <p14:creationId xmlns:p14="http://schemas.microsoft.com/office/powerpoint/2010/main" val="15969684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93DB0-DBD8-BDF2-F741-4311B2BE422F}"/>
              </a:ext>
            </a:extLst>
          </p:cNvPr>
          <p:cNvSpPr>
            <a:spLocks noGrp="1"/>
          </p:cNvSpPr>
          <p:nvPr>
            <p:ph type="title"/>
          </p:nvPr>
        </p:nvSpPr>
        <p:spPr/>
        <p:txBody>
          <a:bodyPr/>
          <a:lstStyle/>
          <a:p>
            <a:r>
              <a:rPr lang="en-GB"/>
              <a:t>Les </a:t>
            </a:r>
            <a:r>
              <a:rPr lang="en-GB" err="1"/>
              <a:t>approches</a:t>
            </a:r>
            <a:r>
              <a:rPr lang="en-GB"/>
              <a:t> du handicap: Affirmations</a:t>
            </a:r>
          </a:p>
        </p:txBody>
      </p:sp>
      <p:sp>
        <p:nvSpPr>
          <p:cNvPr id="3" name="Content Placeholder 2">
            <a:extLst>
              <a:ext uri="{FF2B5EF4-FFF2-40B4-BE49-F238E27FC236}">
                <a16:creationId xmlns:a16="http://schemas.microsoft.com/office/drawing/2014/main" id="{4A835C62-8B52-F5D1-F8A4-34808FE7469D}"/>
              </a:ext>
            </a:extLst>
          </p:cNvPr>
          <p:cNvSpPr>
            <a:spLocks noGrp="1"/>
          </p:cNvSpPr>
          <p:nvPr>
            <p:ph idx="1"/>
          </p:nvPr>
        </p:nvSpPr>
        <p:spPr>
          <a:xfrm>
            <a:off x="371473" y="1413158"/>
            <a:ext cx="9425670" cy="4752692"/>
          </a:xfrm>
        </p:spPr>
        <p:txBody>
          <a:bodyPr/>
          <a:lstStyle/>
          <a:p>
            <a:pPr fontAlgn="ctr">
              <a:spcBef>
                <a:spcPts val="200"/>
              </a:spcBef>
              <a:spcAft>
                <a:spcPts val="800"/>
              </a:spcAft>
              <a:buSzPts val="1000"/>
              <a:tabLst>
                <a:tab pos="457200" algn="l"/>
              </a:tabLst>
            </a:pPr>
            <a:r>
              <a:rPr lang="en-GB" sz="2400"/>
              <a:t>Affirmation</a:t>
            </a:r>
            <a:r>
              <a:rPr lang="en-GB" sz="2400">
                <a:latin typeface="Arial" panose="020B0604020202020204" pitchFamily="34" charset="0"/>
                <a:ea typeface="Times New Roman" panose="02020603050405020304" pitchFamily="18" charset="0"/>
                <a:cs typeface="Arial" panose="020B0604020202020204" pitchFamily="34" charset="0"/>
              </a:rPr>
              <a:t> 7: </a:t>
            </a:r>
            <a:r>
              <a:rPr lang="fr-FR" sz="2400" b="0">
                <a:latin typeface="Arial" panose="020B0604020202020204" pitchFamily="34" charset="0"/>
                <a:ea typeface="Times New Roman" panose="02020603050405020304" pitchFamily="18" charset="0"/>
                <a:cs typeface="Arial" panose="020B0604020202020204" pitchFamily="34" charset="0"/>
              </a:rPr>
              <a:t>Les informations fournies dans cette brochure </a:t>
            </a:r>
            <a:br>
              <a:rPr lang="fr-FR" sz="2400" b="0">
                <a:latin typeface="Arial" panose="020B0604020202020204" pitchFamily="34" charset="0"/>
                <a:ea typeface="Times New Roman" panose="02020603050405020304" pitchFamily="18" charset="0"/>
                <a:cs typeface="Arial" panose="020B0604020202020204" pitchFamily="34" charset="0"/>
              </a:rPr>
            </a:br>
            <a:r>
              <a:rPr lang="fr-FR" sz="2400" b="0">
                <a:latin typeface="Arial" panose="020B0604020202020204" pitchFamily="34" charset="0"/>
                <a:ea typeface="Times New Roman" panose="02020603050405020304" pitchFamily="18" charset="0"/>
                <a:cs typeface="Arial" panose="020B0604020202020204" pitchFamily="34" charset="0"/>
              </a:rPr>
              <a:t>ne sont pas accessibles aux client-e-s en situation de handicap ; réécrivons-les en langage plus simple. </a:t>
            </a:r>
          </a:p>
          <a:p>
            <a:pPr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a:t>
            </a:r>
            <a:r>
              <a:rPr lang="en-GB" sz="2400">
                <a:solidFill>
                  <a:schemeClr val="tx2"/>
                </a:solidFill>
                <a:latin typeface="Arial" panose="020B0604020202020204" pitchFamily="34" charset="0"/>
                <a:ea typeface="Times New Roman" panose="02020603050405020304" pitchFamily="18" charset="0"/>
                <a:cs typeface="Arial" panose="020B0604020202020204" pitchFamily="34" charset="0"/>
              </a:rPr>
              <a:t>: </a:t>
            </a:r>
            <a:r>
              <a:rPr lang="en-GB" sz="2400" err="1">
                <a:solidFill>
                  <a:schemeClr val="tx2"/>
                </a:solidFill>
                <a:latin typeface="Arial" panose="020B0604020202020204" pitchFamily="34" charset="0"/>
                <a:ea typeface="Times New Roman" panose="02020603050405020304" pitchFamily="18" charset="0"/>
                <a:cs typeface="Arial" panose="020B0604020202020204" pitchFamily="34" charset="0"/>
              </a:rPr>
              <a:t>Approche</a:t>
            </a:r>
            <a:r>
              <a:rPr lang="en-GB" sz="2400">
                <a:solidFill>
                  <a:schemeClr val="tx2"/>
                </a:solidFill>
                <a:latin typeface="Arial" panose="020B0604020202020204" pitchFamily="34" charset="0"/>
                <a:ea typeface="Times New Roman" panose="02020603050405020304" pitchFamily="18" charset="0"/>
                <a:cs typeface="Arial" panose="020B0604020202020204" pitchFamily="34" charset="0"/>
              </a:rPr>
              <a:t> </a:t>
            </a:r>
            <a:r>
              <a:rPr lang="en-GB" sz="2400" err="1">
                <a:solidFill>
                  <a:schemeClr val="tx2"/>
                </a:solidFill>
                <a:latin typeface="Arial" panose="020B0604020202020204" pitchFamily="34" charset="0"/>
                <a:ea typeface="Times New Roman" panose="02020603050405020304" pitchFamily="18" charset="0"/>
                <a:cs typeface="Arial" panose="020B0604020202020204" pitchFamily="34" charset="0"/>
              </a:rPr>
              <a:t>sociale</a:t>
            </a:r>
            <a:r>
              <a:rPr lang="en-GB" sz="2400">
                <a:solidFill>
                  <a:schemeClr val="tx2"/>
                </a:solidFill>
                <a:latin typeface="Arial" panose="020B0604020202020204" pitchFamily="34" charset="0"/>
                <a:ea typeface="Times New Roman" panose="02020603050405020304" pitchFamily="18" charset="0"/>
                <a:cs typeface="Arial" panose="020B0604020202020204" pitchFamily="34" charset="0"/>
              </a:rPr>
              <a:t> du handicap</a:t>
            </a:r>
          </a:p>
          <a:p>
            <a:pPr fontAlgn="ctr">
              <a:spcBef>
                <a:spcPts val="200"/>
              </a:spcBef>
              <a:spcAft>
                <a:spcPts val="800"/>
              </a:spcAft>
              <a:buSzPts val="1000"/>
              <a:tabLst>
                <a:tab pos="457200" algn="l"/>
              </a:tabLst>
            </a:pPr>
            <a:r>
              <a:rPr lang="en-GB" sz="2400"/>
              <a:t>Affirmation</a:t>
            </a:r>
            <a:r>
              <a:rPr lang="en-GB" sz="2400">
                <a:latin typeface="Arial" panose="020B0604020202020204" pitchFamily="34" charset="0"/>
                <a:ea typeface="Times New Roman" panose="02020603050405020304" pitchFamily="18" charset="0"/>
                <a:cs typeface="Arial" panose="020B0604020202020204" pitchFamily="34" charset="0"/>
              </a:rPr>
              <a:t> 8: </a:t>
            </a:r>
            <a:r>
              <a:rPr lang="fr-FR" sz="2400" b="0">
                <a:latin typeface="Arial" panose="020B0604020202020204" pitchFamily="34" charset="0"/>
                <a:ea typeface="Times New Roman" panose="02020603050405020304" pitchFamily="18" charset="0"/>
                <a:cs typeface="Arial" panose="020B0604020202020204" pitchFamily="34" charset="0"/>
              </a:rPr>
              <a:t>Nous ne pouvons pas renvoyer </a:t>
            </a:r>
            <a:r>
              <a:rPr lang="fr-FR" sz="2400" b="0" err="1">
                <a:latin typeface="Arial" panose="020B0604020202020204" pitchFamily="34" charset="0"/>
                <a:ea typeface="Times New Roman" panose="02020603050405020304" pitchFamily="18" charset="0"/>
                <a:cs typeface="Arial" panose="020B0604020202020204" pitchFamily="34" charset="0"/>
              </a:rPr>
              <a:t>un-e</a:t>
            </a:r>
            <a:r>
              <a:rPr lang="fr-FR" sz="2400" b="0">
                <a:latin typeface="Arial" panose="020B0604020202020204" pitchFamily="34" charset="0"/>
                <a:ea typeface="Times New Roman" panose="02020603050405020304" pitchFamily="18" charset="0"/>
                <a:cs typeface="Arial" panose="020B0604020202020204" pitchFamily="34" charset="0"/>
              </a:rPr>
              <a:t> </a:t>
            </a:r>
            <a:r>
              <a:rPr lang="fr-FR" sz="2400" b="0" err="1">
                <a:latin typeface="Arial" panose="020B0604020202020204" pitchFamily="34" charset="0"/>
                <a:ea typeface="Times New Roman" panose="02020603050405020304" pitchFamily="18" charset="0"/>
                <a:cs typeface="Arial" panose="020B0604020202020204" pitchFamily="34" charset="0"/>
              </a:rPr>
              <a:t>client-e</a:t>
            </a:r>
            <a:r>
              <a:rPr lang="fr-FR" sz="2400" b="0">
                <a:latin typeface="Arial" panose="020B0604020202020204" pitchFamily="34" charset="0"/>
                <a:ea typeface="Times New Roman" panose="02020603050405020304" pitchFamily="18" charset="0"/>
                <a:cs typeface="Arial" panose="020B0604020202020204" pitchFamily="34" charset="0"/>
              </a:rPr>
              <a:t> </a:t>
            </a:r>
            <a:br>
              <a:rPr lang="fr-FR" sz="2400" b="0">
                <a:latin typeface="Arial" panose="020B0604020202020204" pitchFamily="34" charset="0"/>
                <a:ea typeface="Times New Roman" panose="02020603050405020304" pitchFamily="18" charset="0"/>
                <a:cs typeface="Arial" panose="020B0604020202020204" pitchFamily="34" charset="0"/>
              </a:rPr>
            </a:br>
            <a:r>
              <a:rPr lang="fr-FR" sz="2400" b="0" err="1">
                <a:latin typeface="Arial" panose="020B0604020202020204" pitchFamily="34" charset="0"/>
                <a:ea typeface="Times New Roman" panose="02020603050405020304" pitchFamily="18" charset="0"/>
                <a:cs typeface="Arial" panose="020B0604020202020204" pitchFamily="34" charset="0"/>
              </a:rPr>
              <a:t>sourd-e</a:t>
            </a:r>
            <a:r>
              <a:rPr lang="fr-FR" sz="2400" b="0">
                <a:latin typeface="Arial" panose="020B0604020202020204" pitchFamily="34" charset="0"/>
                <a:ea typeface="Times New Roman" panose="02020603050405020304" pitchFamily="18" charset="0"/>
                <a:cs typeface="Arial" panose="020B0604020202020204" pitchFamily="34" charset="0"/>
              </a:rPr>
              <a:t> par ce qu’il/elle ne connaît pas la langue des signes. </a:t>
            </a:r>
            <a:br>
              <a:rPr lang="fr-FR" sz="2400" b="0">
                <a:latin typeface="Arial" panose="020B0604020202020204" pitchFamily="34" charset="0"/>
                <a:ea typeface="Times New Roman" panose="02020603050405020304" pitchFamily="18" charset="0"/>
                <a:cs typeface="Arial" panose="020B0604020202020204" pitchFamily="34" charset="0"/>
              </a:rPr>
            </a:br>
            <a:r>
              <a:rPr lang="fr-FR" sz="2400" b="0">
                <a:latin typeface="Arial" panose="020B0604020202020204" pitchFamily="34" charset="0"/>
                <a:ea typeface="Times New Roman" panose="02020603050405020304" pitchFamily="18" charset="0"/>
                <a:cs typeface="Arial" panose="020B0604020202020204" pitchFamily="34" charset="0"/>
              </a:rPr>
              <a:t>Il/elle a le droit d’accéder à la prestation de services de SSR et </a:t>
            </a:r>
            <a:br>
              <a:rPr lang="fr-FR" sz="2400" b="0">
                <a:latin typeface="Arial" panose="020B0604020202020204" pitchFamily="34" charset="0"/>
                <a:ea typeface="Times New Roman" panose="02020603050405020304" pitchFamily="18" charset="0"/>
                <a:cs typeface="Arial" panose="020B0604020202020204" pitchFamily="34" charset="0"/>
              </a:rPr>
            </a:br>
            <a:r>
              <a:rPr lang="fr-FR" sz="2400" b="0">
                <a:latin typeface="Arial" panose="020B0604020202020204" pitchFamily="34" charset="0"/>
                <a:ea typeface="Times New Roman" panose="02020603050405020304" pitchFamily="18" charset="0"/>
                <a:cs typeface="Arial" panose="020B0604020202020204" pitchFamily="34" charset="0"/>
              </a:rPr>
              <a:t>notre travail consiste à procéder à des ajustements raisonnables</a:t>
            </a:r>
            <a:br>
              <a:rPr lang="fr-FR" sz="2400" b="0">
                <a:latin typeface="Arial" panose="020B0604020202020204" pitchFamily="34" charset="0"/>
                <a:ea typeface="Times New Roman" panose="02020603050405020304" pitchFamily="18" charset="0"/>
                <a:cs typeface="Arial" panose="020B0604020202020204" pitchFamily="34" charset="0"/>
              </a:rPr>
            </a:br>
            <a:r>
              <a:rPr lang="fr-FR" sz="2400" b="0">
                <a:latin typeface="Arial" panose="020B0604020202020204" pitchFamily="34" charset="0"/>
                <a:ea typeface="Times New Roman" panose="02020603050405020304" pitchFamily="18" charset="0"/>
                <a:cs typeface="Arial" panose="020B0604020202020204" pitchFamily="34" charset="0"/>
              </a:rPr>
              <a:t> et à faire en sorte qu’ils-elles puissent exercer ce droit. </a:t>
            </a:r>
            <a:endParaRPr lang="en-GB" sz="2400" b="0">
              <a:latin typeface="Arial" panose="020B0604020202020204" pitchFamily="34" charset="0"/>
              <a:ea typeface="Times New Roman" panose="02020603050405020304" pitchFamily="18" charset="0"/>
              <a:cs typeface="Arial" panose="020B0604020202020204" pitchFamily="34" charset="0"/>
            </a:endParaRPr>
          </a:p>
          <a:p>
            <a:pPr fontAlgn="ctr">
              <a:spcBef>
                <a:spcPts val="200"/>
              </a:spcBef>
              <a:spcAft>
                <a:spcPts val="800"/>
              </a:spcAft>
              <a:buSzPts val="1000"/>
              <a:tabLst>
                <a:tab pos="457200" algn="l"/>
              </a:tabLst>
            </a:pPr>
            <a:r>
              <a:rPr lang="en-GB" sz="2400" err="1">
                <a:solidFill>
                  <a:schemeClr val="tx2"/>
                </a:solidFill>
                <a:ea typeface="Arial" panose="020B0604020202020204" pitchFamily="34" charset="0"/>
                <a:cs typeface="Arial" panose="020B0604020202020204" pitchFamily="34" charset="0"/>
              </a:rPr>
              <a:t>Réponse</a:t>
            </a:r>
            <a:r>
              <a:rPr lang="en-GB" sz="2400">
                <a:solidFill>
                  <a:schemeClr val="tx2"/>
                </a:solidFill>
                <a:ea typeface="Arial" panose="020B0604020202020204" pitchFamily="34" charset="0"/>
                <a:cs typeface="Arial" panose="020B0604020202020204" pitchFamily="34" charset="0"/>
              </a:rPr>
              <a:t> </a:t>
            </a:r>
            <a:r>
              <a:rPr lang="en-GB" sz="2400">
                <a:solidFill>
                  <a:schemeClr val="tx2"/>
                </a:solidFill>
                <a:latin typeface="Arial" panose="020B0604020202020204" pitchFamily="34" charset="0"/>
                <a:ea typeface="Times New Roman" panose="02020603050405020304" pitchFamily="18" charset="0"/>
                <a:cs typeface="Arial" panose="020B0604020202020204" pitchFamily="34" charset="0"/>
              </a:rPr>
              <a:t>: </a:t>
            </a:r>
            <a:r>
              <a:rPr lang="fr-FR" sz="2400">
                <a:solidFill>
                  <a:schemeClr val="tx2"/>
                </a:solidFill>
                <a:latin typeface="Arial" panose="020B0604020202020204" pitchFamily="34" charset="0"/>
                <a:ea typeface="Times New Roman" panose="02020603050405020304" pitchFamily="18" charset="0"/>
                <a:cs typeface="Arial" panose="020B0604020202020204" pitchFamily="34" charset="0"/>
              </a:rPr>
              <a:t>Approche du handicap axée sur les droits humains</a:t>
            </a:r>
            <a:endParaRPr lang="en-GB" sz="2400">
              <a:solidFill>
                <a:schemeClr val="tx2"/>
              </a:solidFill>
              <a:latin typeface="Arial" panose="020B0604020202020204" pitchFamily="34" charset="0"/>
              <a:ea typeface="Times New Roman" panose="02020603050405020304" pitchFamily="18" charset="0"/>
              <a:cs typeface="Arial" panose="020B0604020202020204" pitchFamily="34" charset="0"/>
            </a:endParaRPr>
          </a:p>
        </p:txBody>
      </p:sp>
      <p:sp>
        <p:nvSpPr>
          <p:cNvPr id="5" name="Footer Placeholder 4">
            <a:extLst>
              <a:ext uri="{FF2B5EF4-FFF2-40B4-BE49-F238E27FC236}">
                <a16:creationId xmlns:a16="http://schemas.microsoft.com/office/drawing/2014/main" id="{1B2EEEF9-5EBC-C70C-83EA-D3597BC7D682}"/>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977423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48EB1-3F81-98AF-0AA7-634E9627C11C}"/>
              </a:ext>
            </a:extLst>
          </p:cNvPr>
          <p:cNvSpPr>
            <a:spLocks noGrp="1"/>
          </p:cNvSpPr>
          <p:nvPr>
            <p:ph type="title"/>
          </p:nvPr>
        </p:nvSpPr>
        <p:spPr>
          <a:xfrm>
            <a:off x="371475" y="365126"/>
            <a:ext cx="11449050" cy="774905"/>
          </a:xfrm>
        </p:spPr>
        <p:txBody>
          <a:bodyPr/>
          <a:lstStyle/>
          <a:p>
            <a:r>
              <a:rPr lang="fr-FR"/>
              <a:t>Les modèles de handicap : analyse vidéo</a:t>
            </a:r>
            <a:endParaRPr lang="en-GB"/>
          </a:p>
        </p:txBody>
      </p:sp>
      <p:pic>
        <p:nvPicPr>
          <p:cNvPr id="7" name="Online Media 6">
            <a:hlinkClick r:id="" action="ppaction://media"/>
            <a:extLst>
              <a:ext uri="{FF2B5EF4-FFF2-40B4-BE49-F238E27FC236}">
                <a16:creationId xmlns:a16="http://schemas.microsoft.com/office/drawing/2014/main" id="{38F8C6F8-F0D2-C2A9-A1FD-BBFDF6BEDBD3}"/>
              </a:ext>
              <a:ext uri="{C183D7F6-B498-43B3-948B-1728B52AA6E4}">
                <adec:decorative xmlns:adec="http://schemas.microsoft.com/office/drawing/2017/decorative" val="1"/>
              </a:ext>
            </a:extLst>
          </p:cNvPr>
          <p:cNvPicPr>
            <a:picLocks noGrp="1" noRot="1" noChangeAspect="1"/>
          </p:cNvPicPr>
          <p:nvPr>
            <p:ph idx="1"/>
            <a:videoFile r:link="rId1"/>
          </p:nvPr>
        </p:nvPicPr>
        <p:blipFill>
          <a:blip r:embed="rId4"/>
          <a:stretch>
            <a:fillRect/>
          </a:stretch>
        </p:blipFill>
        <p:spPr>
          <a:xfrm>
            <a:off x="1702286" y="1020349"/>
            <a:ext cx="8787428" cy="4964526"/>
          </a:xfrm>
          <a:prstGeom prst="rect">
            <a:avLst/>
          </a:prstGeom>
        </p:spPr>
      </p:pic>
      <p:sp>
        <p:nvSpPr>
          <p:cNvPr id="3" name="Footer Placeholder 4">
            <a:extLst>
              <a:ext uri="{FF2B5EF4-FFF2-40B4-BE49-F238E27FC236}">
                <a16:creationId xmlns:a16="http://schemas.microsoft.com/office/drawing/2014/main" id="{7993EE8A-CB77-95A6-EF7C-15F4CB64DDB9}"/>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82598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a:hlinkClick r:id="" action="ppaction://media"/>
            <a:extLst>
              <a:ext uri="{FF2B5EF4-FFF2-40B4-BE49-F238E27FC236}">
                <a16:creationId xmlns:a16="http://schemas.microsoft.com/office/drawing/2014/main" id="{32EBE788-C6F5-B49E-95B9-31EA93500EA2}"/>
              </a:ext>
              <a:ext uri="{C183D7F6-B498-43B3-948B-1728B52AA6E4}">
                <adec:decorative xmlns:adec="http://schemas.microsoft.com/office/drawing/2017/decorative" val="1"/>
              </a:ext>
            </a:extLst>
          </p:cNvPr>
          <p:cNvPicPr>
            <a:picLocks noGrp="1" noRot="1" noChangeAspect="1"/>
          </p:cNvPicPr>
          <p:nvPr>
            <p:ph idx="1"/>
            <a:videoFile r:link="rId1"/>
          </p:nvPr>
        </p:nvPicPr>
        <p:blipFill>
          <a:blip r:embed="rId4"/>
          <a:stretch>
            <a:fillRect/>
          </a:stretch>
        </p:blipFill>
        <p:spPr>
          <a:xfrm>
            <a:off x="1705768" y="1023582"/>
            <a:ext cx="8781705" cy="4961293"/>
          </a:xfrm>
          <a:prstGeom prst="rect">
            <a:avLst/>
          </a:prstGeom>
        </p:spPr>
      </p:pic>
      <p:sp>
        <p:nvSpPr>
          <p:cNvPr id="5" name="Title 1">
            <a:extLst>
              <a:ext uri="{FF2B5EF4-FFF2-40B4-BE49-F238E27FC236}">
                <a16:creationId xmlns:a16="http://schemas.microsoft.com/office/drawing/2014/main" id="{51C476E6-FC91-4D6A-98B7-4D4364C38145}"/>
              </a:ext>
            </a:extLst>
          </p:cNvPr>
          <p:cNvSpPr>
            <a:spLocks noGrp="1"/>
          </p:cNvSpPr>
          <p:nvPr>
            <p:ph type="title"/>
          </p:nvPr>
        </p:nvSpPr>
        <p:spPr>
          <a:xfrm>
            <a:off x="371475" y="365125"/>
            <a:ext cx="11449050" cy="1047750"/>
          </a:xfrm>
        </p:spPr>
        <p:txBody>
          <a:bodyPr/>
          <a:lstStyle/>
          <a:p>
            <a:r>
              <a:rPr lang="fr-FR"/>
              <a:t>Les modèles de handicap : analyse vidéo</a:t>
            </a:r>
            <a:endParaRPr lang="en-GB"/>
          </a:p>
        </p:txBody>
      </p:sp>
      <p:sp>
        <p:nvSpPr>
          <p:cNvPr id="2" name="Footer Placeholder 4">
            <a:extLst>
              <a:ext uri="{FF2B5EF4-FFF2-40B4-BE49-F238E27FC236}">
                <a16:creationId xmlns:a16="http://schemas.microsoft.com/office/drawing/2014/main" id="{A9E9C947-2808-ED8D-B90D-9FED6AF4B827}"/>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876170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901E-7606-17C9-D0CA-D2D49FB97C25}"/>
              </a:ext>
            </a:extLst>
          </p:cNvPr>
          <p:cNvSpPr>
            <a:spLocks noGrp="1"/>
          </p:cNvSpPr>
          <p:nvPr>
            <p:ph type="title"/>
          </p:nvPr>
        </p:nvSpPr>
        <p:spPr/>
        <p:txBody>
          <a:bodyPr/>
          <a:lstStyle/>
          <a:p>
            <a:r>
              <a:rPr lang="fr-FR"/>
              <a:t>Discussion en plénière : réactions et réflexions</a:t>
            </a:r>
            <a:endParaRPr lang="en-GB"/>
          </a:p>
        </p:txBody>
      </p:sp>
      <p:sp>
        <p:nvSpPr>
          <p:cNvPr id="5" name="Content Placeholder 2">
            <a:extLst>
              <a:ext uri="{FF2B5EF4-FFF2-40B4-BE49-F238E27FC236}">
                <a16:creationId xmlns:a16="http://schemas.microsoft.com/office/drawing/2014/main" id="{B8AA7D91-9159-9733-E5D4-24D643737109}"/>
              </a:ext>
            </a:extLst>
          </p:cNvPr>
          <p:cNvSpPr txBox="1">
            <a:spLocks/>
          </p:cNvSpPr>
          <p:nvPr/>
        </p:nvSpPr>
        <p:spPr>
          <a:xfrm>
            <a:off x="371473" y="1412875"/>
            <a:ext cx="9425670" cy="4356099"/>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r>
              <a:rPr lang="fr-FR" sz="2800">
                <a:solidFill>
                  <a:schemeClr val="accent3"/>
                </a:solidFill>
              </a:rPr>
              <a:t>Qu'est-ce-qui vous a paru intéressant ?</a:t>
            </a:r>
          </a:p>
          <a:p>
            <a:pPr lvl="3"/>
            <a:r>
              <a:rPr lang="fr-FR" sz="2800">
                <a:solidFill>
                  <a:schemeClr val="accent3"/>
                </a:solidFill>
              </a:rPr>
              <a:t>Qu'est-ce qui vous a surpris?</a:t>
            </a:r>
          </a:p>
          <a:p>
            <a:pPr lvl="3"/>
            <a:r>
              <a:rPr lang="fr-FR" sz="2800">
                <a:solidFill>
                  <a:schemeClr val="accent3"/>
                </a:solidFill>
              </a:rPr>
              <a:t>Quelle est la différence entre la manière dont les personnes en situation de handicap sont décrites dans la vidéo et la manière dont elles le sont dans votre culture ?</a:t>
            </a:r>
          </a:p>
          <a:p>
            <a:pPr lvl="3"/>
            <a:r>
              <a:rPr lang="fr-FR" sz="2800">
                <a:solidFill>
                  <a:schemeClr val="accent3"/>
                </a:solidFill>
              </a:rPr>
              <a:t>Dans votre culture/le contexte, à quelles approches de handicap les représentations prédominantes correspondent-elles ?</a:t>
            </a:r>
          </a:p>
          <a:p>
            <a:pPr lvl="5">
              <a:lnSpc>
                <a:spcPct val="150000"/>
              </a:lnSpc>
            </a:pPr>
            <a:endParaRPr lang="en-GB" sz="2800" b="1">
              <a:solidFill>
                <a:schemeClr val="accent3"/>
              </a:solidFill>
            </a:endParaRPr>
          </a:p>
        </p:txBody>
      </p:sp>
      <p:sp>
        <p:nvSpPr>
          <p:cNvPr id="3" name="Footer Placeholder 4">
            <a:extLst>
              <a:ext uri="{FF2B5EF4-FFF2-40B4-BE49-F238E27FC236}">
                <a16:creationId xmlns:a16="http://schemas.microsoft.com/office/drawing/2014/main" id="{A2A2D9AE-7E05-C316-382B-7A79D37FA813}"/>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216011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4486940" y="1628774"/>
            <a:ext cx="7333585" cy="4356101"/>
          </a:xfrm>
        </p:spPr>
        <p:txBody>
          <a:bodyPr vert="horz" wrap="square" lIns="0" tIns="0" rIns="0" bIns="0" rtlCol="0" anchor="t" anchorCtr="0">
            <a:noAutofit/>
          </a:bodyPr>
          <a:lstStyle/>
          <a:p>
            <a:pPr lvl="3">
              <a:lnSpc>
                <a:spcPct val="115000"/>
              </a:lnSpc>
              <a:spcAft>
                <a:spcPts val="1000"/>
              </a:spcAft>
            </a:pPr>
            <a:r>
              <a:rPr lang="fr-FR" sz="2400" b="0">
                <a:latin typeface="Arial" panose="020B0604020202020204" pitchFamily="34" charset="0"/>
                <a:cs typeface="Times New Roman" panose="02020603050405020304" pitchFamily="18" charset="0"/>
              </a:rPr>
              <a:t>Les approches du handicap aident à expliquer comment les individus conceptualisent et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réagissent face au handicap et comment les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expert-e-s du développement abordent le handicap. </a:t>
            </a:r>
          </a:p>
          <a:p>
            <a:pPr lvl="3">
              <a:lnSpc>
                <a:spcPct val="115000"/>
              </a:lnSpc>
              <a:spcAft>
                <a:spcPts val="1000"/>
              </a:spcAft>
            </a:pPr>
            <a:r>
              <a:rPr lang="fr-FR" sz="2400" b="0">
                <a:latin typeface="Arial" panose="020B0604020202020204" pitchFamily="34" charset="0"/>
                <a:cs typeface="Times New Roman" panose="02020603050405020304" pitchFamily="18" charset="0"/>
              </a:rPr>
              <a:t>Un des aspects clés du progrès consiste à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accepter le passage d’une approche individuelle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à une approche fondée sur les droits.</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pic>
        <p:nvPicPr>
          <p:cNvPr id="2" name="Picture 1" descr="L'image est divisée en deux parties : à gauche, trois personnes de tailles différentes (une grande, une moyenne et une plus petite) se tiennent sur des boîtes de même taille. La personne de grande taille et celle de taille moyenne peuvent regarder le match de base-ball par-dessus la clôture, mais la troisième personne ne le peut pas car la boîte n'est pas assez haute pour elle. Cela représente l'égalité et démontre que ce concept n'est pas toujours suffisant. Sur la droite, on retrouve les mêmes personnes, mais cette fois-ci, la personne de grande taille ne se tient pas sur une boîte mais peut quand même voir par-dessus la clôture, la personne de taille moyenne se tient sur une boîte et peut voir par-dessus la clôture, et la troisième personne se tient sur deux boîtes et peut maintenant voir par-dessus la clôture. Cela représente l'équité. ">
            <a:extLst>
              <a:ext uri="{FF2B5EF4-FFF2-40B4-BE49-F238E27FC236}">
                <a16:creationId xmlns:a16="http://schemas.microsoft.com/office/drawing/2014/main" id="{B592FACA-95E3-B4AB-0F91-2736324E99AF}"/>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5" y="1630888"/>
            <a:ext cx="3828385" cy="2864091"/>
          </a:xfrm>
          <a:prstGeom prst="rect">
            <a:avLst/>
          </a:prstGeom>
          <a:noFill/>
        </p:spPr>
      </p:pic>
      <p:sp>
        <p:nvSpPr>
          <p:cNvPr id="11" name="Footer Placeholder 4">
            <a:extLst>
              <a:ext uri="{FF2B5EF4-FFF2-40B4-BE49-F238E27FC236}">
                <a16:creationId xmlns:a16="http://schemas.microsoft.com/office/drawing/2014/main" id="{A1C5C8BE-B1FF-728A-36F3-DB237C98AC1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785966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4486940" y="1628774"/>
            <a:ext cx="7333585" cy="4356101"/>
          </a:xfrm>
        </p:spPr>
        <p:txBody>
          <a:bodyPr vert="horz" wrap="square" lIns="0" tIns="0" rIns="0" bIns="0" rtlCol="0" anchor="t" anchorCtr="0">
            <a:noAutofit/>
          </a:bodyPr>
          <a:lstStyle/>
          <a:p>
            <a:pPr lvl="3">
              <a:lnSpc>
                <a:spcPct val="115000"/>
              </a:lnSpc>
              <a:spcAft>
                <a:spcPts val="1000"/>
              </a:spcAft>
            </a:pPr>
            <a:r>
              <a:rPr lang="fr-FR" sz="2400" b="0">
                <a:latin typeface="Arial" panose="020B0604020202020204" pitchFamily="34" charset="0"/>
                <a:cs typeface="Times New Roman" panose="02020603050405020304" pitchFamily="18" charset="0"/>
              </a:rPr>
              <a:t>L’inclusion est un processus permanent et une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façon de penser.  Il ne s’agit pas de traiter tout le monde de la même manière (égalité), mais plutôt </a:t>
            </a:r>
            <a:br>
              <a:rPr lang="fr-FR" sz="2400" b="0">
                <a:latin typeface="Arial" panose="020B0604020202020204" pitchFamily="34" charset="0"/>
                <a:cs typeface="Times New Roman" panose="02020603050405020304" pitchFamily="18" charset="0"/>
              </a:rPr>
            </a:br>
            <a:r>
              <a:rPr lang="fr-FR" sz="2400" b="0">
                <a:latin typeface="Arial" panose="020B0604020202020204" pitchFamily="34" charset="0"/>
                <a:cs typeface="Times New Roman" panose="02020603050405020304" pitchFamily="18" charset="0"/>
              </a:rPr>
              <a:t>de tenir compte du fait que nous avons tous les mêmes droits (équité). </a:t>
            </a:r>
            <a:endParaRPr lang="en-GB" sz="2400" b="0">
              <a:latin typeface="Arial" panose="020B060402020202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pic>
        <p:nvPicPr>
          <p:cNvPr id="2" name="Picture 1" descr="L'image est divisée en deux parties : à gauche, trois personnes de tailles différentes (une grande, une moyenne et une plus petite) se tiennent sur des boîtes de même taille. La personne de grande taille et celle de taille moyenne peuvent regarder le match de base-ball par-dessus la clôture, mais la troisième personne ne le peut pas car la boîte n'est pas assez haute pour elle. Cela représente l'égalité et démontre que ce concept n'est pas toujours suffisant. Sur la droite, on retrouve les mêmes personnes, mais cette fois-ci, la personne de grande taille ne se tient pas sur une boîte mais peut quand même voir par-dessus la clôture, la personne de taille moyenne se tient sur une boîte et peut voir par-dessus la clôture, et la troisième personne se tient sur deux boîtes et peut maintenant voir par-dessus la clôture. Cela représente l'équité. ">
            <a:extLst>
              <a:ext uri="{FF2B5EF4-FFF2-40B4-BE49-F238E27FC236}">
                <a16:creationId xmlns:a16="http://schemas.microsoft.com/office/drawing/2014/main" id="{B592FACA-95E3-B4AB-0F91-2736324E99AF}"/>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5" y="1630888"/>
            <a:ext cx="3828385" cy="2864091"/>
          </a:xfrm>
          <a:prstGeom prst="rect">
            <a:avLst/>
          </a:prstGeom>
          <a:noFill/>
        </p:spPr>
      </p:pic>
      <p:sp>
        <p:nvSpPr>
          <p:cNvPr id="11" name="Footer Placeholder 4">
            <a:extLst>
              <a:ext uri="{FF2B5EF4-FFF2-40B4-BE49-F238E27FC236}">
                <a16:creationId xmlns:a16="http://schemas.microsoft.com/office/drawing/2014/main" id="{A1C5C8BE-B1FF-728A-36F3-DB237C98AC1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672694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599839" cy="4356097"/>
          </a:xfrm>
        </p:spPr>
        <p:txBody>
          <a:bodyPr vert="horz" wrap="square" lIns="0" tIns="0" rIns="0" bIns="0" rtlCol="0" anchor="t" anchorCtr="0">
            <a:noAutofit/>
          </a:bodyPr>
          <a:lstStyle/>
          <a:p>
            <a:pPr marL="0" lvl="3" indent="0">
              <a:lnSpc>
                <a:spcPct val="115000"/>
              </a:lnSpc>
              <a:spcAft>
                <a:spcPts val="1000"/>
              </a:spcAft>
              <a:buNone/>
            </a:pPr>
            <a:r>
              <a:rPr lang="fr-FR" sz="2800" b="0">
                <a:latin typeface="Arial" panose="020B0604020202020204" pitchFamily="34" charset="0"/>
                <a:cs typeface="Times New Roman" panose="02020603050405020304" pitchFamily="18" charset="0"/>
              </a:rPr>
              <a:t>En définitive, tous les approches existent dans nos sociétés, de différentes manières.  Il est possible d’avoir une approche inclusive qui contienne un élément de services intégrés. Dès lors que les personnes ont le choix, il n’est pas imposé. Par exemple, les personnes sourdes sont invitées à se rendre à un service à tout moment, mais si elles viennent le jeudi, des moyens supplémentaires seront fournis, comme par exemple, l’interprétation en langue des signes.</a:t>
            </a:r>
            <a:endParaRPr lang="en-GB" sz="2800" b="0">
              <a:latin typeface="Arial" panose="020B060402020202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4">
            <a:extLst>
              <a:ext uri="{FF2B5EF4-FFF2-40B4-BE49-F238E27FC236}">
                <a16:creationId xmlns:a16="http://schemas.microsoft.com/office/drawing/2014/main" id="{DFF8932C-CDF6-74B6-EC96-DC0B4C2572D0}"/>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775175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3" y="1412875"/>
            <a:ext cx="11218013" cy="3842885"/>
          </a:xfrm>
        </p:spPr>
        <p:txBody>
          <a:bodyPr/>
          <a:lstStyle/>
          <a:p>
            <a:r>
              <a:rPr lang="fr-FR" sz="6000"/>
              <a:t>La Convention relative aux droits des personnes handicapées des Nations Unies (CDPH)</a:t>
            </a:r>
            <a:endParaRPr lang="en-GB" sz="6000"/>
          </a:p>
        </p:txBody>
      </p:sp>
    </p:spTree>
    <p:extLst>
      <p:ext uri="{BB962C8B-B14F-4D97-AF65-F5344CB8AC3E}">
        <p14:creationId xmlns:p14="http://schemas.microsoft.com/office/powerpoint/2010/main" val="13573381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B27AB-363C-8B8D-8D7D-3A9DF8D5F8B0}"/>
              </a:ext>
            </a:extLst>
          </p:cNvPr>
          <p:cNvSpPr>
            <a:spLocks noGrp="1"/>
          </p:cNvSpPr>
          <p:nvPr>
            <p:ph type="title"/>
          </p:nvPr>
        </p:nvSpPr>
        <p:spPr/>
        <p:txBody>
          <a:bodyPr/>
          <a:lstStyle/>
          <a:p>
            <a:r>
              <a:rPr lang="en-GB" err="1"/>
              <a:t>Qu'est-ce</a:t>
            </a:r>
            <a:r>
              <a:rPr lang="en-GB"/>
              <a:t> que le handicap ?</a:t>
            </a:r>
          </a:p>
        </p:txBody>
      </p:sp>
      <p:sp>
        <p:nvSpPr>
          <p:cNvPr id="3" name="Content Placeholder 2">
            <a:extLst>
              <a:ext uri="{FF2B5EF4-FFF2-40B4-BE49-F238E27FC236}">
                <a16:creationId xmlns:a16="http://schemas.microsoft.com/office/drawing/2014/main" id="{A525C571-9506-6D96-4D8F-49A479D72586}"/>
              </a:ext>
            </a:extLst>
          </p:cNvPr>
          <p:cNvSpPr>
            <a:spLocks noGrp="1"/>
          </p:cNvSpPr>
          <p:nvPr>
            <p:ph idx="1"/>
          </p:nvPr>
        </p:nvSpPr>
        <p:spPr>
          <a:xfrm>
            <a:off x="371475" y="1269394"/>
            <a:ext cx="10116000" cy="3634338"/>
          </a:xfrm>
        </p:spPr>
        <p:txBody>
          <a:bodyPr/>
          <a:lstStyle/>
          <a:p>
            <a:r>
              <a:rPr lang="fr-FR" sz="2400"/>
              <a:t>L’approche sociale </a:t>
            </a:r>
            <a:r>
              <a:rPr lang="fr-FR" sz="2400" b="0"/>
              <a:t>et </a:t>
            </a:r>
            <a:r>
              <a:rPr lang="fr-FR" sz="2400"/>
              <a:t>l’approche axée sur les droits humains </a:t>
            </a:r>
            <a:r>
              <a:rPr lang="fr-FR" sz="2400" b="0"/>
              <a:t>constituent le fondement de la définition utilisée dans la Convention relative aux droits des personnes handicapées des Nations Unies (2006), selon laquelle : </a:t>
            </a:r>
          </a:p>
          <a:p>
            <a:r>
              <a:rPr lang="fr-FR" sz="2400">
                <a:solidFill>
                  <a:schemeClr val="tx2"/>
                </a:solidFill>
              </a:rPr>
              <a:t>« Par personnes handicapées on entend des personnes qui présentent des incapacités physiques, mentales, intellectuelles ou sensorielles durables dont l’interaction avec diverses barrières </a:t>
            </a:r>
            <a:br>
              <a:rPr lang="fr-FR" sz="2400">
                <a:solidFill>
                  <a:schemeClr val="tx2"/>
                </a:solidFill>
              </a:rPr>
            </a:br>
            <a:r>
              <a:rPr lang="fr-FR" sz="2400">
                <a:solidFill>
                  <a:schemeClr val="tx2"/>
                </a:solidFill>
              </a:rPr>
              <a:t>peut faire obstacle à leur pleine et effective participation à la </a:t>
            </a:r>
            <a:br>
              <a:rPr lang="fr-FR" sz="2400">
                <a:solidFill>
                  <a:schemeClr val="tx2"/>
                </a:solidFill>
              </a:rPr>
            </a:br>
            <a:r>
              <a:rPr lang="fr-FR" sz="2400">
                <a:solidFill>
                  <a:schemeClr val="tx2"/>
                </a:solidFill>
              </a:rPr>
              <a:t>société sur la base de l’égalité avec les autres </a:t>
            </a:r>
            <a:r>
              <a:rPr lang="fr-FR" sz="2600">
                <a:solidFill>
                  <a:schemeClr val="tx2"/>
                </a:solidFill>
              </a:rPr>
              <a:t>» </a:t>
            </a:r>
            <a:endParaRPr lang="en-GB" sz="2600"/>
          </a:p>
        </p:txBody>
      </p:sp>
      <p:grpSp>
        <p:nvGrpSpPr>
          <p:cNvPr id="9" name="Group 8" descr="impairment+barriers=disability">
            <a:extLst>
              <a:ext uri="{FF2B5EF4-FFF2-40B4-BE49-F238E27FC236}">
                <a16:creationId xmlns:a16="http://schemas.microsoft.com/office/drawing/2014/main" id="{B8EEDFB2-07E1-2BF6-F5A5-C04E8019ED94}"/>
              </a:ext>
            </a:extLst>
          </p:cNvPr>
          <p:cNvGrpSpPr/>
          <p:nvPr/>
        </p:nvGrpSpPr>
        <p:grpSpPr>
          <a:xfrm>
            <a:off x="371475" y="5221344"/>
            <a:ext cx="10930934" cy="822838"/>
            <a:chOff x="371475" y="4837813"/>
            <a:chExt cx="10930934" cy="822838"/>
          </a:xfrm>
        </p:grpSpPr>
        <p:sp>
          <p:nvSpPr>
            <p:cNvPr id="8" name="Rectangle 7">
              <a:extLst>
                <a:ext uri="{FF2B5EF4-FFF2-40B4-BE49-F238E27FC236}">
                  <a16:creationId xmlns:a16="http://schemas.microsoft.com/office/drawing/2014/main" id="{25EF0A09-DF2E-FCE2-12BA-6BF22726A68C}"/>
                </a:ext>
              </a:extLst>
            </p:cNvPr>
            <p:cNvSpPr/>
            <p:nvPr/>
          </p:nvSpPr>
          <p:spPr>
            <a:xfrm>
              <a:off x="6775820" y="4837813"/>
              <a:ext cx="2389446" cy="777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7" name="Rectangle 6">
              <a:extLst>
                <a:ext uri="{FF2B5EF4-FFF2-40B4-BE49-F238E27FC236}">
                  <a16:creationId xmlns:a16="http://schemas.microsoft.com/office/drawing/2014/main" id="{F050E72B-57A5-7118-A443-D8DB91BC2AC7}"/>
                </a:ext>
              </a:extLst>
            </p:cNvPr>
            <p:cNvSpPr/>
            <p:nvPr/>
          </p:nvSpPr>
          <p:spPr>
            <a:xfrm>
              <a:off x="3798703" y="4837813"/>
              <a:ext cx="2297297" cy="777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bg1"/>
                </a:solidFill>
              </a:endParaRPr>
            </a:p>
          </p:txBody>
        </p:sp>
        <p:sp>
          <p:nvSpPr>
            <p:cNvPr id="5" name="Rectangle 4">
              <a:extLst>
                <a:ext uri="{FF2B5EF4-FFF2-40B4-BE49-F238E27FC236}">
                  <a16:creationId xmlns:a16="http://schemas.microsoft.com/office/drawing/2014/main" id="{462C5D33-50DF-65FB-95EB-8AD316D1D36D}"/>
                </a:ext>
              </a:extLst>
            </p:cNvPr>
            <p:cNvSpPr/>
            <p:nvPr/>
          </p:nvSpPr>
          <p:spPr>
            <a:xfrm>
              <a:off x="371475" y="4837813"/>
              <a:ext cx="2913985" cy="777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6" name="Text Placeholder 3" descr="déficience + barriéres = handicap">
              <a:extLst>
                <a:ext uri="{FF2B5EF4-FFF2-40B4-BE49-F238E27FC236}">
                  <a16:creationId xmlns:a16="http://schemas.microsoft.com/office/drawing/2014/main" id="{95CCD28E-C03C-57F1-F6A2-16EC3E10124D}"/>
                </a:ext>
              </a:extLst>
            </p:cNvPr>
            <p:cNvSpPr txBox="1">
              <a:spLocks/>
            </p:cNvSpPr>
            <p:nvPr/>
          </p:nvSpPr>
          <p:spPr>
            <a:xfrm>
              <a:off x="479443" y="4883151"/>
              <a:ext cx="10822966" cy="777500"/>
            </a:xfrm>
            <a:prstGeom prst="rect">
              <a:avLst/>
            </a:prstGeom>
          </p:spPr>
          <p:txBody>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400" err="1">
                  <a:solidFill>
                    <a:schemeClr val="bg1"/>
                  </a:solidFill>
                </a:rPr>
                <a:t>déficience</a:t>
              </a:r>
              <a:r>
                <a:rPr lang="en-GB" sz="3600"/>
                <a:t>	 </a:t>
              </a:r>
              <a:r>
                <a:rPr lang="en-GB" sz="3400"/>
                <a:t>+   </a:t>
              </a:r>
              <a:r>
                <a:rPr lang="en-GB" sz="3400" err="1">
                  <a:solidFill>
                    <a:schemeClr val="bg1"/>
                  </a:solidFill>
                </a:rPr>
                <a:t>barrières</a:t>
              </a:r>
              <a:r>
                <a:rPr lang="en-GB" sz="3600"/>
                <a:t>	  =	</a:t>
              </a:r>
              <a:r>
                <a:rPr lang="en-GB" sz="3400"/>
                <a:t>handicap</a:t>
              </a:r>
            </a:p>
          </p:txBody>
        </p:sp>
      </p:grpSp>
      <p:sp>
        <p:nvSpPr>
          <p:cNvPr id="10" name="Footer Placeholder 4">
            <a:extLst>
              <a:ext uri="{FF2B5EF4-FFF2-40B4-BE49-F238E27FC236}">
                <a16:creationId xmlns:a16="http://schemas.microsoft.com/office/drawing/2014/main" id="{B99235A3-1009-279B-CB22-3C938BB3FD8F}"/>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238584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1E53583-50A5-9047-33E4-9800C6A645B6}"/>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B7BEA81-FBCE-6CE1-2D0A-CB32E18C592B}"/>
              </a:ext>
            </a:extLst>
          </p:cNvPr>
          <p:cNvSpPr>
            <a:spLocks noGrp="1"/>
          </p:cNvSpPr>
          <p:nvPr>
            <p:ph type="title"/>
          </p:nvPr>
        </p:nvSpPr>
        <p:spPr/>
        <p:txBody>
          <a:bodyPr/>
          <a:lstStyle/>
          <a:p>
            <a:r>
              <a:rPr lang="fr-FR" sz="3200"/>
              <a:t>Coup de projecteur sur la Convention relative aux droits des personnes handicapées des Nations Unies (CDPH)</a:t>
            </a:r>
            <a:endParaRPr lang="en-GB" sz="3200"/>
          </a:p>
        </p:txBody>
      </p:sp>
      <p:sp>
        <p:nvSpPr>
          <p:cNvPr id="3" name="Content Placeholder 2">
            <a:extLst>
              <a:ext uri="{FF2B5EF4-FFF2-40B4-BE49-F238E27FC236}">
                <a16:creationId xmlns:a16="http://schemas.microsoft.com/office/drawing/2014/main" id="{EEF68C3E-B919-1F4E-DA32-42E4257F73AA}"/>
              </a:ext>
            </a:extLst>
          </p:cNvPr>
          <p:cNvSpPr>
            <a:spLocks noGrp="1"/>
          </p:cNvSpPr>
          <p:nvPr>
            <p:ph idx="1"/>
          </p:nvPr>
        </p:nvSpPr>
        <p:spPr>
          <a:xfrm>
            <a:off x="371475" y="1628778"/>
            <a:ext cx="9621611" cy="4356097"/>
          </a:xfrm>
        </p:spPr>
        <p:txBody>
          <a:bodyPr/>
          <a:lstStyle/>
          <a:p>
            <a:pPr lvl="3">
              <a:lnSpc>
                <a:spcPct val="115000"/>
              </a:lnSpc>
              <a:spcAft>
                <a:spcPts val="1000"/>
              </a:spcAft>
            </a:pPr>
            <a:r>
              <a:rPr lang="fr-FR" sz="2600">
                <a:latin typeface="Arial" panose="020B0604020202020204" pitchFamily="34" charset="0"/>
                <a:cs typeface="Times New Roman" panose="02020603050405020304" pitchFamily="18" charset="0"/>
              </a:rPr>
              <a:t>La CDPH est l’instrument international le plus important dans le domaine du handicap et du développement international.</a:t>
            </a:r>
          </a:p>
          <a:p>
            <a:pPr lvl="3">
              <a:lnSpc>
                <a:spcPct val="115000"/>
              </a:lnSpc>
              <a:spcAft>
                <a:spcPts val="1000"/>
              </a:spcAft>
            </a:pPr>
            <a:r>
              <a:rPr lang="fr-FR" sz="2600">
                <a:latin typeface="Arial" panose="020B0604020202020204" pitchFamily="34" charset="0"/>
                <a:cs typeface="Times New Roman" panose="02020603050405020304" pitchFamily="18" charset="0"/>
              </a:rPr>
              <a:t>Il s'agit du </a:t>
            </a:r>
            <a:r>
              <a:rPr lang="fr-FR" sz="2600" b="1">
                <a:solidFill>
                  <a:schemeClr val="tx2"/>
                </a:solidFill>
                <a:latin typeface="Arial" panose="020B0604020202020204" pitchFamily="34" charset="0"/>
                <a:cs typeface="Times New Roman" panose="02020603050405020304" pitchFamily="18" charset="0"/>
              </a:rPr>
              <a:t>premier instrument international juridiquement contraignant </a:t>
            </a:r>
            <a:r>
              <a:rPr lang="fr-FR" sz="2600">
                <a:latin typeface="Arial" panose="020B0604020202020204" pitchFamily="34" charset="0"/>
                <a:cs typeface="Times New Roman" panose="02020603050405020304" pitchFamily="18" charset="0"/>
              </a:rPr>
              <a:t>visant à promouvoir et à protéger les droits en situation de handicap dans le monde entier.</a:t>
            </a:r>
          </a:p>
          <a:p>
            <a:pPr lvl="3">
              <a:lnSpc>
                <a:spcPct val="115000"/>
              </a:lnSpc>
              <a:spcAft>
                <a:spcPts val="1000"/>
              </a:spcAft>
            </a:pPr>
            <a:r>
              <a:rPr lang="fr-FR" sz="2600">
                <a:latin typeface="Arial" panose="020B0604020202020204" pitchFamily="34" charset="0"/>
                <a:cs typeface="Times New Roman" panose="02020603050405020304" pitchFamily="18" charset="0"/>
              </a:rPr>
              <a:t>Les personnes en situation de handicap </a:t>
            </a:r>
            <a:r>
              <a:rPr lang="fr-FR" sz="2600" b="1">
                <a:solidFill>
                  <a:schemeClr val="tx2"/>
                </a:solidFill>
                <a:latin typeface="Arial" panose="020B0604020202020204" pitchFamily="34" charset="0"/>
                <a:cs typeface="Times New Roman" panose="02020603050405020304" pitchFamily="18" charset="0"/>
              </a:rPr>
              <a:t>ont les mêmes droits</a:t>
            </a:r>
            <a:r>
              <a:rPr lang="fr-FR" sz="2600">
                <a:solidFill>
                  <a:schemeClr val="tx2"/>
                </a:solidFill>
                <a:latin typeface="Arial" panose="020B0604020202020204" pitchFamily="34" charset="0"/>
                <a:cs typeface="Times New Roman" panose="02020603050405020304" pitchFamily="18" charset="0"/>
              </a:rPr>
              <a:t> </a:t>
            </a:r>
            <a:r>
              <a:rPr lang="fr-FR" sz="2600">
                <a:latin typeface="Arial" panose="020B0604020202020204" pitchFamily="34" charset="0"/>
                <a:cs typeface="Times New Roman" panose="02020603050405020304" pitchFamily="18" charset="0"/>
              </a:rPr>
              <a:t>que tous les autres membres de la société, et ces droits doivent être respectés. </a:t>
            </a:r>
          </a:p>
        </p:txBody>
      </p:sp>
      <p:sp>
        <p:nvSpPr>
          <p:cNvPr id="6" name="Footer Placeholder 4">
            <a:extLst>
              <a:ext uri="{FF2B5EF4-FFF2-40B4-BE49-F238E27FC236}">
                <a16:creationId xmlns:a16="http://schemas.microsoft.com/office/drawing/2014/main" id="{C4636E9F-5645-96FD-348B-95FC1489ADB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769900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15C6A-1913-7288-0D45-BB14BB451520}"/>
              </a:ext>
            </a:extLst>
          </p:cNvPr>
          <p:cNvSpPr>
            <a:spLocks noGrp="1"/>
          </p:cNvSpPr>
          <p:nvPr>
            <p:ph type="title"/>
          </p:nvPr>
        </p:nvSpPr>
        <p:spPr/>
        <p:txBody>
          <a:bodyPr/>
          <a:lstStyle/>
          <a:p>
            <a:pPr>
              <a:spcAft>
                <a:spcPts val="800"/>
              </a:spcAft>
            </a:pPr>
            <a:r>
              <a:rPr lang="fr-FR" sz="4400"/>
              <a:t>Objectif d’ensemble </a:t>
            </a:r>
            <a:endParaRPr lang="en-GB" sz="4400"/>
          </a:p>
        </p:txBody>
      </p:sp>
      <p:sp>
        <p:nvSpPr>
          <p:cNvPr id="3" name="Content Placeholder 2">
            <a:extLst>
              <a:ext uri="{FF2B5EF4-FFF2-40B4-BE49-F238E27FC236}">
                <a16:creationId xmlns:a16="http://schemas.microsoft.com/office/drawing/2014/main" id="{F74835B9-8580-0C9B-C37E-A0066B20E6D2}"/>
              </a:ext>
            </a:extLst>
          </p:cNvPr>
          <p:cNvSpPr>
            <a:spLocks noGrp="1"/>
          </p:cNvSpPr>
          <p:nvPr>
            <p:ph idx="1"/>
          </p:nvPr>
        </p:nvSpPr>
        <p:spPr>
          <a:xfrm>
            <a:off x="371475" y="1628778"/>
            <a:ext cx="8649862" cy="4356097"/>
          </a:xfrm>
        </p:spPr>
        <p:txBody>
          <a:bodyPr/>
          <a:lstStyle/>
          <a:p>
            <a:pPr>
              <a:lnSpc>
                <a:spcPct val="110000"/>
              </a:lnSpc>
              <a:spcBef>
                <a:spcPts val="200"/>
              </a:spcBef>
              <a:spcAft>
                <a:spcPts val="800"/>
              </a:spcAft>
            </a:pPr>
            <a:r>
              <a:rPr lang="fr-FR" sz="3200" b="0">
                <a:solidFill>
                  <a:srgbClr val="000000"/>
                </a:solidFill>
                <a:latin typeface="Arial" panose="020B0604020202020204" pitchFamily="34" charset="0"/>
                <a:ea typeface="Arial" panose="020B0604020202020204" pitchFamily="34" charset="0"/>
                <a:cs typeface="Arial" panose="020B0604020202020204" pitchFamily="34" charset="0"/>
              </a:rPr>
              <a:t>R</a:t>
            </a:r>
            <a:r>
              <a:rPr lang="fr-FR" sz="3200" b="0">
                <a:solidFill>
                  <a:srgbClr val="000000"/>
                </a:solidFill>
                <a:effectLst/>
                <a:latin typeface="Arial" panose="020B0604020202020204" pitchFamily="34" charset="0"/>
                <a:ea typeface="Arial" panose="020B0604020202020204" pitchFamily="34" charset="0"/>
                <a:cs typeface="Arial" panose="020B0604020202020204" pitchFamily="34" charset="0"/>
              </a:rPr>
              <a:t>enforcer les capacités des acteur-</a:t>
            </a:r>
            <a:r>
              <a:rPr lang="fr-FR" sz="3200" b="0" err="1">
                <a:solidFill>
                  <a:srgbClr val="000000"/>
                </a:solidFill>
                <a:effectLst/>
                <a:latin typeface="Arial" panose="020B0604020202020204" pitchFamily="34" charset="0"/>
                <a:ea typeface="Arial" panose="020B0604020202020204" pitchFamily="34" charset="0"/>
                <a:cs typeface="Arial" panose="020B0604020202020204" pitchFamily="34" charset="0"/>
              </a:rPr>
              <a:t>trice</a:t>
            </a:r>
            <a:r>
              <a:rPr lang="fr-FR" sz="3200" b="0">
                <a:solidFill>
                  <a:srgbClr val="000000"/>
                </a:solidFill>
                <a:effectLst/>
                <a:latin typeface="Arial" panose="020B0604020202020204" pitchFamily="34" charset="0"/>
                <a:ea typeface="Arial" panose="020B0604020202020204" pitchFamily="34" charset="0"/>
                <a:cs typeface="Arial" panose="020B0604020202020204" pitchFamily="34" charset="0"/>
              </a:rPr>
              <a:t>-s de </a:t>
            </a:r>
            <a:br>
              <a:rPr lang="fr-FR" sz="3200" b="0">
                <a:solidFill>
                  <a:srgbClr val="000000"/>
                </a:solidFill>
                <a:effectLst/>
                <a:latin typeface="Arial" panose="020B0604020202020204" pitchFamily="34" charset="0"/>
                <a:ea typeface="Arial" panose="020B0604020202020204" pitchFamily="34" charset="0"/>
                <a:cs typeface="Arial" panose="020B0604020202020204" pitchFamily="34" charset="0"/>
              </a:rPr>
            </a:br>
            <a:r>
              <a:rPr lang="fr-FR" sz="3200" b="0">
                <a:solidFill>
                  <a:srgbClr val="000000"/>
                </a:solidFill>
                <a:effectLst/>
                <a:latin typeface="Arial" panose="020B0604020202020204" pitchFamily="34" charset="0"/>
                <a:ea typeface="Arial" panose="020B0604020202020204" pitchFamily="34" charset="0"/>
                <a:cs typeface="Arial" panose="020B0604020202020204" pitchFamily="34" charset="0"/>
              </a:rPr>
              <a:t>la </a:t>
            </a:r>
            <a:r>
              <a:rPr lang="fr-FR" sz="3200">
                <a:solidFill>
                  <a:srgbClr val="000000"/>
                </a:solidFill>
                <a:effectLst/>
                <a:latin typeface="Arial" panose="020B0604020202020204" pitchFamily="34" charset="0"/>
                <a:ea typeface="Arial" panose="020B0604020202020204" pitchFamily="34" charset="0"/>
                <a:cs typeface="Arial" panose="020B0604020202020204" pitchFamily="34" charset="0"/>
              </a:rPr>
              <a:t>SDSR</a:t>
            </a:r>
            <a:r>
              <a:rPr lang="fr-FR" sz="3200" b="0">
                <a:solidFill>
                  <a:srgbClr val="000000"/>
                </a:solidFill>
                <a:effectLst/>
                <a:latin typeface="Arial" panose="020B0604020202020204" pitchFamily="34" charset="0"/>
                <a:ea typeface="Arial" panose="020B0604020202020204" pitchFamily="34" charset="0"/>
                <a:cs typeface="Arial" panose="020B0604020202020204" pitchFamily="34" charset="0"/>
              </a:rPr>
              <a:t> et des prestataires de soins à mettre en œuvre des pratiques </a:t>
            </a:r>
            <a:r>
              <a:rPr lang="fr-FR" sz="3200">
                <a:solidFill>
                  <a:srgbClr val="000000"/>
                </a:solidFill>
                <a:effectLst/>
                <a:latin typeface="Arial" panose="020B0604020202020204" pitchFamily="34" charset="0"/>
                <a:ea typeface="Arial" panose="020B0604020202020204" pitchFamily="34" charset="0"/>
                <a:cs typeface="Arial" panose="020B0604020202020204" pitchFamily="34" charset="0"/>
              </a:rPr>
              <a:t>d’inclusion du handicap </a:t>
            </a:r>
            <a:r>
              <a:rPr lang="fr-FR" sz="3200" b="0">
                <a:solidFill>
                  <a:srgbClr val="000000"/>
                </a:solidFill>
                <a:effectLst/>
                <a:latin typeface="Arial" panose="020B0604020202020204" pitchFamily="34" charset="0"/>
                <a:ea typeface="Arial" panose="020B0604020202020204" pitchFamily="34" charset="0"/>
                <a:cs typeface="Arial" panose="020B0604020202020204" pitchFamily="34" charset="0"/>
              </a:rPr>
              <a:t>dans le secteur de la santé sexuelle et reproductive et lors des interventions de programme, en ce qui concerne la </a:t>
            </a:r>
            <a:r>
              <a:rPr lang="fr-FR" sz="3200">
                <a:solidFill>
                  <a:srgbClr val="000000"/>
                </a:solidFill>
                <a:effectLst/>
                <a:latin typeface="Arial" panose="020B0604020202020204" pitchFamily="34" charset="0"/>
                <a:ea typeface="Arial" panose="020B0604020202020204" pitchFamily="34" charset="0"/>
                <a:cs typeface="Arial" panose="020B0604020202020204" pitchFamily="34" charset="0"/>
              </a:rPr>
              <a:t>protection et le consentement éclairé.</a:t>
            </a:r>
            <a:endParaRPr lang="en-GB" sz="320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endParaRPr lang="en-GB" b="0">
              <a:effectLst/>
              <a:latin typeface="Arial" panose="020B0604020202020204" pitchFamily="34" charset="0"/>
              <a:ea typeface="Arial" panose="020B0604020202020204" pitchFamily="34" charset="0"/>
              <a:cs typeface="Times New Roman" panose="02020603050405020304" pitchFamily="18" charset="0"/>
            </a:endParaRPr>
          </a:p>
          <a:p>
            <a:endParaRPr lang="en-GB" sz="4000" b="0"/>
          </a:p>
        </p:txBody>
      </p:sp>
      <p:sp>
        <p:nvSpPr>
          <p:cNvPr id="5" name="Footer Placeholder 4">
            <a:extLst>
              <a:ext uri="{FF2B5EF4-FFF2-40B4-BE49-F238E27FC236}">
                <a16:creationId xmlns:a16="http://schemas.microsoft.com/office/drawing/2014/main" id="{75209C84-D7EA-5584-EDA7-B17D9655BF88}"/>
              </a:ext>
            </a:extLst>
          </p:cNvPr>
          <p:cNvSpPr>
            <a:spLocks noGrp="1"/>
          </p:cNvSpPr>
          <p:nvPr>
            <p:ph type="ftr" sz="quarter" idx="11"/>
          </p:nvPr>
        </p:nvSpPr>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40250951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1E53583-50A5-9047-33E4-9800C6A645B6}"/>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B7BEA81-FBCE-6CE1-2D0A-CB32E18C592B}"/>
              </a:ext>
            </a:extLst>
          </p:cNvPr>
          <p:cNvSpPr>
            <a:spLocks noGrp="1"/>
          </p:cNvSpPr>
          <p:nvPr>
            <p:ph type="title"/>
          </p:nvPr>
        </p:nvSpPr>
        <p:spPr/>
        <p:txBody>
          <a:bodyPr/>
          <a:lstStyle/>
          <a:p>
            <a:r>
              <a:rPr lang="fr-FR" sz="3200"/>
              <a:t>Coup de projecteur sur la Convention relative aux droits des personnes handicapées des Nations Unies (CDPH)</a:t>
            </a:r>
            <a:endParaRPr lang="en-GB" sz="3200"/>
          </a:p>
        </p:txBody>
      </p:sp>
      <p:sp>
        <p:nvSpPr>
          <p:cNvPr id="3" name="Content Placeholder 2">
            <a:extLst>
              <a:ext uri="{FF2B5EF4-FFF2-40B4-BE49-F238E27FC236}">
                <a16:creationId xmlns:a16="http://schemas.microsoft.com/office/drawing/2014/main" id="{EEF68C3E-B919-1F4E-DA32-42E4257F73AA}"/>
              </a:ext>
            </a:extLst>
          </p:cNvPr>
          <p:cNvSpPr>
            <a:spLocks noGrp="1"/>
          </p:cNvSpPr>
          <p:nvPr>
            <p:ph idx="1"/>
          </p:nvPr>
        </p:nvSpPr>
        <p:spPr>
          <a:xfrm>
            <a:off x="371475" y="1628778"/>
            <a:ext cx="9621611" cy="4356097"/>
          </a:xfrm>
        </p:spPr>
        <p:txBody>
          <a:bodyPr/>
          <a:lstStyle/>
          <a:p>
            <a:pPr lvl="3">
              <a:lnSpc>
                <a:spcPct val="115000"/>
              </a:lnSpc>
              <a:spcAft>
                <a:spcPts val="1000"/>
              </a:spcAft>
            </a:pPr>
            <a:r>
              <a:rPr lang="fr-FR" sz="2600">
                <a:latin typeface="Arial" panose="020B0604020202020204" pitchFamily="34" charset="0"/>
                <a:cs typeface="Times New Roman" panose="02020603050405020304" pitchFamily="18" charset="0"/>
              </a:rPr>
              <a:t>La société </a:t>
            </a:r>
            <a:r>
              <a:rPr lang="fr-FR" sz="2600" b="1">
                <a:solidFill>
                  <a:schemeClr val="tx2"/>
                </a:solidFill>
                <a:latin typeface="Arial" panose="020B0604020202020204" pitchFamily="34" charset="0"/>
                <a:cs typeface="Times New Roman" panose="02020603050405020304" pitchFamily="18" charset="0"/>
              </a:rPr>
              <a:t>doit s'ouvrir davantage </a:t>
            </a:r>
            <a:r>
              <a:rPr lang="fr-FR" sz="2600">
                <a:latin typeface="Arial" panose="020B0604020202020204" pitchFamily="34" charset="0"/>
                <a:cs typeface="Times New Roman" panose="02020603050405020304" pitchFamily="18" charset="0"/>
              </a:rPr>
              <a:t>aux personnes en situation de handicap. </a:t>
            </a:r>
            <a:endParaRPr lang="en-GB" sz="2600" b="0"/>
          </a:p>
        </p:txBody>
      </p:sp>
      <p:sp>
        <p:nvSpPr>
          <p:cNvPr id="6" name="Footer Placeholder 4">
            <a:extLst>
              <a:ext uri="{FF2B5EF4-FFF2-40B4-BE49-F238E27FC236}">
                <a16:creationId xmlns:a16="http://schemas.microsoft.com/office/drawing/2014/main" id="{C4636E9F-5645-96FD-348B-95FC1489ADB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8975536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749F1DE-F14A-167A-3B79-7FFF80E345F0}"/>
              </a:ext>
              <a:ext uri="{C183D7F6-B498-43B3-948B-1728B52AA6E4}">
                <adec:decorative xmlns:adec="http://schemas.microsoft.com/office/drawing/2017/decorative" val="1"/>
              </a:ext>
            </a:extLst>
          </p:cNvPr>
          <p:cNvSpPr/>
          <p:nvPr/>
        </p:nvSpPr>
        <p:spPr>
          <a:xfrm>
            <a:off x="0" y="-119743"/>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1485381-0493-5B72-D65F-69A98F3C2FEE}"/>
              </a:ext>
            </a:extLst>
          </p:cNvPr>
          <p:cNvSpPr>
            <a:spLocks noGrp="1"/>
          </p:cNvSpPr>
          <p:nvPr>
            <p:ph type="title"/>
          </p:nvPr>
        </p:nvSpPr>
        <p:spPr/>
        <p:txBody>
          <a:bodyPr/>
          <a:lstStyle/>
          <a:p>
            <a:r>
              <a:rPr lang="fr-FR"/>
              <a:t>Coup de projecteur sur l’Article 6 de la CDPH « Femmes handicapées » </a:t>
            </a:r>
            <a:endParaRPr lang="en-GB"/>
          </a:p>
        </p:txBody>
      </p:sp>
      <p:sp>
        <p:nvSpPr>
          <p:cNvPr id="3" name="Content Placeholder 2">
            <a:extLst>
              <a:ext uri="{FF2B5EF4-FFF2-40B4-BE49-F238E27FC236}">
                <a16:creationId xmlns:a16="http://schemas.microsoft.com/office/drawing/2014/main" id="{797CB3BE-D511-2CA5-62AF-050F63DD7AFA}"/>
              </a:ext>
            </a:extLst>
          </p:cNvPr>
          <p:cNvSpPr>
            <a:spLocks noGrp="1"/>
          </p:cNvSpPr>
          <p:nvPr>
            <p:ph idx="1"/>
          </p:nvPr>
        </p:nvSpPr>
        <p:spPr>
          <a:xfrm>
            <a:off x="371473" y="1656669"/>
            <a:ext cx="9578068" cy="4554311"/>
          </a:xfrm>
        </p:spPr>
        <p:txBody>
          <a:bodyPr vert="horz" wrap="square" lIns="0" tIns="0" rIns="0" bIns="0" rtlCol="0" anchor="t" anchorCtr="0">
            <a:noAutofit/>
          </a:bodyPr>
          <a:lstStyle/>
          <a:p>
            <a:pPr marL="0" lvl="5" indent="0">
              <a:lnSpc>
                <a:spcPct val="115000"/>
              </a:lnSpc>
              <a:spcAft>
                <a:spcPts val="1000"/>
              </a:spcAft>
              <a:buNone/>
            </a:pPr>
            <a:r>
              <a:rPr lang="fr-FR" sz="2600">
                <a:latin typeface="Arial" panose="020B0604020202020204" pitchFamily="34" charset="0"/>
                <a:cs typeface="Times New Roman" panose="02020603050405020304" pitchFamily="18" charset="0"/>
              </a:rPr>
              <a:t>1. Les États Parties reconnaissent que </a:t>
            </a:r>
            <a:r>
              <a:rPr lang="fr-FR" sz="2600" b="1">
                <a:solidFill>
                  <a:schemeClr val="tx2"/>
                </a:solidFill>
                <a:latin typeface="Arial" panose="020B0604020202020204" pitchFamily="34" charset="0"/>
                <a:cs typeface="Times New Roman" panose="02020603050405020304" pitchFamily="18" charset="0"/>
              </a:rPr>
              <a:t>les femmes et les filles handicapées sont exposées à de multiples discriminations</a:t>
            </a:r>
            <a:r>
              <a:rPr lang="fr-FR" sz="2600">
                <a:latin typeface="Arial" panose="020B0604020202020204" pitchFamily="34" charset="0"/>
                <a:cs typeface="Times New Roman" panose="02020603050405020304" pitchFamily="18" charset="0"/>
              </a:rPr>
              <a:t>, et ils prennent les mesures voulues pour leur permettre de jouir pleinement et dans des conditions d’égalité de tous les droits de l’homme et de toutes les libertés fondamentales.</a:t>
            </a:r>
          </a:p>
        </p:txBody>
      </p:sp>
      <p:sp>
        <p:nvSpPr>
          <p:cNvPr id="6" name="Footer Placeholder 4">
            <a:extLst>
              <a:ext uri="{FF2B5EF4-FFF2-40B4-BE49-F238E27FC236}">
                <a16:creationId xmlns:a16="http://schemas.microsoft.com/office/drawing/2014/main" id="{E90C48CF-9EA1-1FBC-2AC0-AE8C150A51BA}"/>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134341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749F1DE-F14A-167A-3B79-7FFF80E345F0}"/>
              </a:ext>
              <a:ext uri="{C183D7F6-B498-43B3-948B-1728B52AA6E4}">
                <adec:decorative xmlns:adec="http://schemas.microsoft.com/office/drawing/2017/decorative" val="1"/>
              </a:ext>
            </a:extLst>
          </p:cNvPr>
          <p:cNvSpPr/>
          <p:nvPr/>
        </p:nvSpPr>
        <p:spPr>
          <a:xfrm>
            <a:off x="0" y="-119743"/>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1485381-0493-5B72-D65F-69A98F3C2FEE}"/>
              </a:ext>
            </a:extLst>
          </p:cNvPr>
          <p:cNvSpPr>
            <a:spLocks noGrp="1"/>
          </p:cNvSpPr>
          <p:nvPr>
            <p:ph type="title"/>
          </p:nvPr>
        </p:nvSpPr>
        <p:spPr/>
        <p:txBody>
          <a:bodyPr/>
          <a:lstStyle/>
          <a:p>
            <a:r>
              <a:rPr lang="fr-FR"/>
              <a:t>Coup de projecteur sur l’Article 6 de la CDPH « Femmes handicapées » </a:t>
            </a:r>
            <a:endParaRPr lang="en-GB"/>
          </a:p>
        </p:txBody>
      </p:sp>
      <p:sp>
        <p:nvSpPr>
          <p:cNvPr id="3" name="Content Placeholder 2">
            <a:extLst>
              <a:ext uri="{FF2B5EF4-FFF2-40B4-BE49-F238E27FC236}">
                <a16:creationId xmlns:a16="http://schemas.microsoft.com/office/drawing/2014/main" id="{797CB3BE-D511-2CA5-62AF-050F63DD7AFA}"/>
              </a:ext>
            </a:extLst>
          </p:cNvPr>
          <p:cNvSpPr>
            <a:spLocks noGrp="1"/>
          </p:cNvSpPr>
          <p:nvPr>
            <p:ph idx="1"/>
          </p:nvPr>
        </p:nvSpPr>
        <p:spPr>
          <a:xfrm>
            <a:off x="371475" y="1628775"/>
            <a:ext cx="9578068" cy="4554311"/>
          </a:xfrm>
        </p:spPr>
        <p:txBody>
          <a:bodyPr vert="horz" wrap="square" lIns="0" tIns="0" rIns="0" bIns="0" rtlCol="0" anchor="t" anchorCtr="0">
            <a:noAutofit/>
          </a:bodyPr>
          <a:lstStyle/>
          <a:p>
            <a:pPr marL="0" lvl="5" indent="0">
              <a:lnSpc>
                <a:spcPct val="115000"/>
              </a:lnSpc>
              <a:spcAft>
                <a:spcPts val="1000"/>
              </a:spcAft>
              <a:buNone/>
            </a:pPr>
            <a:r>
              <a:rPr lang="fr-FR" sz="2600">
                <a:latin typeface="Arial" panose="020B0604020202020204" pitchFamily="34" charset="0"/>
                <a:cs typeface="Times New Roman" panose="02020603050405020304" pitchFamily="18" charset="0"/>
              </a:rPr>
              <a:t>2. Les États Parties prennent toutes mesures appropriées </a:t>
            </a:r>
            <a:br>
              <a:rPr lang="fr-FR" sz="2600">
                <a:latin typeface="Arial" panose="020B0604020202020204" pitchFamily="34" charset="0"/>
                <a:cs typeface="Times New Roman" panose="02020603050405020304" pitchFamily="18" charset="0"/>
              </a:rPr>
            </a:br>
            <a:r>
              <a:rPr lang="fr-FR" sz="2600">
                <a:latin typeface="Arial" panose="020B0604020202020204" pitchFamily="34" charset="0"/>
                <a:cs typeface="Times New Roman" panose="02020603050405020304" pitchFamily="18" charset="0"/>
              </a:rPr>
              <a:t>pour </a:t>
            </a:r>
            <a:r>
              <a:rPr lang="fr-FR" sz="2600" b="1">
                <a:solidFill>
                  <a:schemeClr val="tx2"/>
                </a:solidFill>
                <a:latin typeface="Arial" panose="020B0604020202020204" pitchFamily="34" charset="0"/>
                <a:cs typeface="Times New Roman" panose="02020603050405020304" pitchFamily="18" charset="0"/>
              </a:rPr>
              <a:t>assurer le plein épanouissement, la promotion et l’autonomisation des femmes</a:t>
            </a:r>
            <a:r>
              <a:rPr lang="fr-FR" sz="2600">
                <a:latin typeface="Arial" panose="020B0604020202020204" pitchFamily="34" charset="0"/>
                <a:cs typeface="Times New Roman" panose="02020603050405020304" pitchFamily="18" charset="0"/>
              </a:rPr>
              <a:t>, afin de leur garantir l’exercice </a:t>
            </a:r>
            <a:br>
              <a:rPr lang="fr-FR" sz="2600">
                <a:latin typeface="Arial" panose="020B0604020202020204" pitchFamily="34" charset="0"/>
                <a:cs typeface="Times New Roman" panose="02020603050405020304" pitchFamily="18" charset="0"/>
              </a:rPr>
            </a:br>
            <a:r>
              <a:rPr lang="fr-FR" sz="2600">
                <a:latin typeface="Arial" panose="020B0604020202020204" pitchFamily="34" charset="0"/>
                <a:cs typeface="Times New Roman" panose="02020603050405020304" pitchFamily="18" charset="0"/>
              </a:rPr>
              <a:t>et la jouissance des droits de l’homme et des libertés fondamentales énoncés dans la présente Convention.</a:t>
            </a:r>
          </a:p>
        </p:txBody>
      </p:sp>
      <p:sp>
        <p:nvSpPr>
          <p:cNvPr id="6" name="Footer Placeholder 4">
            <a:extLst>
              <a:ext uri="{FF2B5EF4-FFF2-40B4-BE49-F238E27FC236}">
                <a16:creationId xmlns:a16="http://schemas.microsoft.com/office/drawing/2014/main" id="{E90C48CF-9EA1-1FBC-2AC0-AE8C150A51BA}"/>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8348073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2611890"/>
            <a:ext cx="11218013" cy="1321935"/>
          </a:xfrm>
        </p:spPr>
        <p:txBody>
          <a:bodyPr/>
          <a:lstStyle/>
          <a:p>
            <a:r>
              <a:rPr lang="en-GB" sz="6000"/>
              <a:t>Le </a:t>
            </a:r>
            <a:r>
              <a:rPr lang="en-GB" sz="6000" err="1"/>
              <a:t>langage</a:t>
            </a:r>
            <a:r>
              <a:rPr lang="en-GB" sz="6000"/>
              <a:t> du handicap</a:t>
            </a:r>
          </a:p>
        </p:txBody>
      </p:sp>
    </p:spTree>
    <p:extLst>
      <p:ext uri="{BB962C8B-B14F-4D97-AF65-F5344CB8AC3E}">
        <p14:creationId xmlns:p14="http://schemas.microsoft.com/office/powerpoint/2010/main" val="862180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BC769211-F5FC-100B-5AFE-4AED5014CF85}"/>
              </a:ext>
            </a:extLst>
          </p:cNvPr>
          <p:cNvGraphicFramePr>
            <a:graphicFrameLocks noGrp="1"/>
          </p:cNvGraphicFramePr>
          <p:nvPr>
            <p:extLst>
              <p:ext uri="{D42A27DB-BD31-4B8C-83A1-F6EECF244321}">
                <p14:modId xmlns:p14="http://schemas.microsoft.com/office/powerpoint/2010/main" val="3462685519"/>
              </p:ext>
            </p:extLst>
          </p:nvPr>
        </p:nvGraphicFramePr>
        <p:xfrm>
          <a:off x="371475" y="368300"/>
          <a:ext cx="11449052" cy="6275415"/>
        </p:xfrm>
        <a:graphic>
          <a:graphicData uri="http://schemas.openxmlformats.org/drawingml/2006/table">
            <a:tbl>
              <a:tblPr firstRow="1" firstCol="1" bandRow="1"/>
              <a:tblGrid>
                <a:gridCol w="5724526">
                  <a:extLst>
                    <a:ext uri="{9D8B030D-6E8A-4147-A177-3AD203B41FA5}">
                      <a16:colId xmlns:a16="http://schemas.microsoft.com/office/drawing/2014/main" val="989723424"/>
                    </a:ext>
                  </a:extLst>
                </a:gridCol>
                <a:gridCol w="5724526">
                  <a:extLst>
                    <a:ext uri="{9D8B030D-6E8A-4147-A177-3AD203B41FA5}">
                      <a16:colId xmlns:a16="http://schemas.microsoft.com/office/drawing/2014/main" val="2818774641"/>
                    </a:ext>
                  </a:extLst>
                </a:gridCol>
              </a:tblGrid>
              <a:tr h="609945">
                <a:tc>
                  <a:txBody>
                    <a:bodyPr/>
                    <a:lstStyle/>
                    <a:p>
                      <a:pPr>
                        <a:lnSpc>
                          <a:spcPct val="115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Utiliser</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200" b="1" err="1">
                          <a:solidFill>
                            <a:srgbClr val="FFFFFF"/>
                          </a:solidFill>
                          <a:effectLst/>
                          <a:latin typeface="Arial" panose="020B0604020202020204" pitchFamily="34" charset="0"/>
                          <a:ea typeface="Arial" panose="020B0604020202020204" pitchFamily="34" charset="0"/>
                          <a:cs typeface="Arial" panose="020B0604020202020204" pitchFamily="34" charset="0"/>
                        </a:rPr>
                        <a:t>Éviter</a:t>
                      </a:r>
                      <a:r>
                        <a:rPr lang="en-GB" sz="22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1336330">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Personnes en situation de handicap / Personne présentant un handicap / personne(s) handicapée(s)</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fr-FR" sz="2400" err="1">
                          <a:solidFill>
                            <a:srgbClr val="000000"/>
                          </a:solidFill>
                          <a:effectLst/>
                          <a:latin typeface="Arial" panose="020B0604020202020204" pitchFamily="34" charset="0"/>
                          <a:ea typeface="Arial" panose="020B0604020202020204" pitchFamily="34" charset="0"/>
                          <a:cs typeface="Arial" panose="020B0604020202020204" pitchFamily="34" charset="0"/>
                        </a:rPr>
                        <a:t>Un-e</a:t>
                      </a: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fr-FR" sz="2400" err="1">
                          <a:solidFill>
                            <a:srgbClr val="000000"/>
                          </a:solidFill>
                          <a:effectLst/>
                          <a:latin typeface="Arial" panose="020B0604020202020204" pitchFamily="34" charset="0"/>
                          <a:ea typeface="Arial" panose="020B0604020202020204" pitchFamily="34" charset="0"/>
                          <a:cs typeface="Arial" panose="020B0604020202020204" pitchFamily="34" charset="0"/>
                        </a:rPr>
                        <a:t>handicapé-e</a:t>
                      </a: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 / besoins spéciaux / handicapée / invalide / infirme / victime / est affectée par / souffrant de / inspirant / courageux-se / personne ayant des besoins spéciaux</a:t>
                      </a:r>
                    </a:p>
                    <a:p>
                      <a:pPr>
                        <a:lnSpc>
                          <a:spcPct val="115000"/>
                        </a:lnSpc>
                        <a:spcAft>
                          <a:spcPts val="185"/>
                        </a:spcAft>
                      </a:pP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132107673"/>
                  </a:ext>
                </a:extLst>
              </a:tr>
              <a:tr h="904875">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Personne(s) avec [nom du handicap]</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Utiliser l’article « Les » avant de décrire un type de handicap comme « LES » aveugles / « les » sourds / « les » personnes sourdes et aveugles, etc.</a:t>
                      </a:r>
                    </a:p>
                    <a:p>
                      <a:pPr>
                        <a:lnSpc>
                          <a:spcPct val="115000"/>
                        </a:lnSpc>
                        <a:spcAft>
                          <a:spcPts val="185"/>
                        </a:spcAft>
                      </a:pP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497679170"/>
                  </a:ext>
                </a:extLst>
              </a:tr>
              <a:tr h="406079">
                <a:tc>
                  <a:txBody>
                    <a:bodyPr/>
                    <a:lstStyle/>
                    <a:p>
                      <a:pPr>
                        <a:lnSpc>
                          <a:spcPct val="115000"/>
                        </a:lnSpc>
                        <a:spcAft>
                          <a:spcPts val="185"/>
                        </a:spcAft>
                      </a:pP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Personne(s) sans handicap </a:t>
                      </a:r>
                    </a:p>
                    <a:p>
                      <a:pPr>
                        <a:lnSpc>
                          <a:spcPct val="115000"/>
                        </a:lnSpc>
                        <a:spcAft>
                          <a:spcPts val="185"/>
                        </a:spcAft>
                      </a:pP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Valide</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 / normal / non-</a:t>
                      </a: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handicapée</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 </a:t>
                      </a: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1114283760"/>
                  </a:ext>
                </a:extLst>
              </a:tr>
            </a:tbl>
          </a:graphicData>
        </a:graphic>
      </p:graphicFrame>
      <p:grpSp>
        <p:nvGrpSpPr>
          <p:cNvPr id="12" name="Group 11">
            <a:extLst>
              <a:ext uri="{FF2B5EF4-FFF2-40B4-BE49-F238E27FC236}">
                <a16:creationId xmlns:a16="http://schemas.microsoft.com/office/drawing/2014/main" id="{CE57EFCA-7D77-57DB-2CB6-55ABE7A1EF56}"/>
              </a:ext>
              <a:ext uri="{C183D7F6-B498-43B3-948B-1728B52AA6E4}">
                <adec:decorative xmlns:adec="http://schemas.microsoft.com/office/drawing/2017/decorative" val="1"/>
              </a:ext>
            </a:extLst>
          </p:cNvPr>
          <p:cNvGrpSpPr/>
          <p:nvPr/>
        </p:nvGrpSpPr>
        <p:grpSpPr>
          <a:xfrm>
            <a:off x="11047468" y="401559"/>
            <a:ext cx="585155" cy="527598"/>
            <a:chOff x="0" y="0"/>
            <a:chExt cx="1143000" cy="1143000"/>
          </a:xfrm>
        </p:grpSpPr>
        <p:sp>
          <p:nvSpPr>
            <p:cNvPr id="13" name="Freeform: Shape 12">
              <a:extLst>
                <a:ext uri="{FF2B5EF4-FFF2-40B4-BE49-F238E27FC236}">
                  <a16:creationId xmlns:a16="http://schemas.microsoft.com/office/drawing/2014/main" id="{9884404B-5919-B164-2266-0841F856A794}"/>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5FFC701-8F67-FB57-8DD0-453A951763BD}"/>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grpSp>
        <p:nvGrpSpPr>
          <p:cNvPr id="15" name="Group 14">
            <a:extLst>
              <a:ext uri="{FF2B5EF4-FFF2-40B4-BE49-F238E27FC236}">
                <a16:creationId xmlns:a16="http://schemas.microsoft.com/office/drawing/2014/main" id="{E2C46DA2-A32A-7A67-7A1C-23B42C80B469}"/>
              </a:ext>
              <a:ext uri="{C183D7F6-B498-43B3-948B-1728B52AA6E4}">
                <adec:decorative xmlns:adec="http://schemas.microsoft.com/office/drawing/2017/decorative" val="1"/>
              </a:ext>
            </a:extLst>
          </p:cNvPr>
          <p:cNvGrpSpPr/>
          <p:nvPr/>
        </p:nvGrpSpPr>
        <p:grpSpPr>
          <a:xfrm>
            <a:off x="5377543" y="390073"/>
            <a:ext cx="544111" cy="527598"/>
            <a:chOff x="0" y="0"/>
            <a:chExt cx="1143000" cy="1143000"/>
          </a:xfrm>
        </p:grpSpPr>
        <p:sp>
          <p:nvSpPr>
            <p:cNvPr id="16" name="Freeform: Shape 15">
              <a:extLst>
                <a:ext uri="{FF2B5EF4-FFF2-40B4-BE49-F238E27FC236}">
                  <a16:creationId xmlns:a16="http://schemas.microsoft.com/office/drawing/2014/main" id="{4AF5F156-B41D-B1A2-E3B2-BE7EF5367C6E}"/>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B3EEA99-E771-F83C-B266-59AB5A5CC39E}"/>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sp>
        <p:nvSpPr>
          <p:cNvPr id="2" name="Footer Placeholder 4">
            <a:extLst>
              <a:ext uri="{FF2B5EF4-FFF2-40B4-BE49-F238E27FC236}">
                <a16:creationId xmlns:a16="http://schemas.microsoft.com/office/drawing/2014/main" id="{7B2E13C5-253D-10EF-B3FE-DA10DB37E89A}"/>
              </a:ext>
            </a:extLst>
          </p:cNvPr>
          <p:cNvSpPr>
            <a:spLocks noGrp="1"/>
          </p:cNvSpPr>
          <p:nvPr>
            <p:ph type="ftr" sz="quarter" idx="11"/>
          </p:nvPr>
        </p:nvSpPr>
        <p:spPr>
          <a:xfrm>
            <a:off x="0" y="7396773"/>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42826547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BC769211-F5FC-100B-5AFE-4AED5014CF85}"/>
              </a:ext>
            </a:extLst>
          </p:cNvPr>
          <p:cNvGraphicFramePr>
            <a:graphicFrameLocks noGrp="1"/>
          </p:cNvGraphicFramePr>
          <p:nvPr>
            <p:extLst>
              <p:ext uri="{D42A27DB-BD31-4B8C-83A1-F6EECF244321}">
                <p14:modId xmlns:p14="http://schemas.microsoft.com/office/powerpoint/2010/main" val="2419687354"/>
              </p:ext>
            </p:extLst>
          </p:nvPr>
        </p:nvGraphicFramePr>
        <p:xfrm>
          <a:off x="371475" y="368300"/>
          <a:ext cx="11449052" cy="5097420"/>
        </p:xfrm>
        <a:graphic>
          <a:graphicData uri="http://schemas.openxmlformats.org/drawingml/2006/table">
            <a:tbl>
              <a:tblPr firstRow="1" firstCol="1" bandRow="1"/>
              <a:tblGrid>
                <a:gridCol w="5724526">
                  <a:extLst>
                    <a:ext uri="{9D8B030D-6E8A-4147-A177-3AD203B41FA5}">
                      <a16:colId xmlns:a16="http://schemas.microsoft.com/office/drawing/2014/main" val="989723424"/>
                    </a:ext>
                  </a:extLst>
                </a:gridCol>
                <a:gridCol w="5724526">
                  <a:extLst>
                    <a:ext uri="{9D8B030D-6E8A-4147-A177-3AD203B41FA5}">
                      <a16:colId xmlns:a16="http://schemas.microsoft.com/office/drawing/2014/main" val="2818774641"/>
                    </a:ext>
                  </a:extLst>
                </a:gridCol>
              </a:tblGrid>
              <a:tr h="577998">
                <a:tc>
                  <a:txBody>
                    <a:bodyPr/>
                    <a:lstStyle/>
                    <a:p>
                      <a:pPr>
                        <a:lnSpc>
                          <a:spcPct val="115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Utiliser</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200" b="1" err="1">
                          <a:solidFill>
                            <a:srgbClr val="FFFFFF"/>
                          </a:solidFill>
                          <a:effectLst/>
                          <a:latin typeface="Arial" panose="020B0604020202020204" pitchFamily="34" charset="0"/>
                          <a:ea typeface="Arial" panose="020B0604020202020204" pitchFamily="34" charset="0"/>
                          <a:cs typeface="Arial" panose="020B0604020202020204" pitchFamily="34" charset="0"/>
                        </a:rPr>
                        <a:t>Éviter</a:t>
                      </a:r>
                      <a:r>
                        <a:rPr lang="en-GB" sz="22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431263">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 aveugle/ malvoyante / personne ayant une basse vision / personne présentant une déficience visuelle</a:t>
                      </a: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 </a:t>
                      </a: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422439921"/>
                  </a:ext>
                </a:extLst>
              </a:tr>
              <a:tr h="431263">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Personnes présentant un handicap physique / utilisateur-</a:t>
                      </a:r>
                      <a:r>
                        <a:rPr lang="fr-FR" sz="2400" err="1">
                          <a:solidFill>
                            <a:srgbClr val="000000"/>
                          </a:solidFill>
                          <a:effectLst/>
                          <a:latin typeface="Arial" panose="020B0604020202020204" pitchFamily="34" charset="0"/>
                          <a:ea typeface="Arial" panose="020B0604020202020204" pitchFamily="34" charset="0"/>
                          <a:cs typeface="Arial" panose="020B0604020202020204" pitchFamily="34" charset="0"/>
                        </a:rPr>
                        <a:t>trice</a:t>
                      </a: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 de fauteuil roulant / personne présentant une paralysie cérébrale</a:t>
                      </a: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fr-FR" sz="2400" err="1">
                          <a:solidFill>
                            <a:srgbClr val="000000"/>
                          </a:solidFill>
                          <a:effectLst/>
                          <a:latin typeface="Arial" panose="020B0604020202020204" pitchFamily="34" charset="0"/>
                          <a:ea typeface="Arial" panose="020B0604020202020204" pitchFamily="34" charset="0"/>
                          <a:cs typeface="Arial" panose="020B0604020202020204" pitchFamily="34" charset="0"/>
                        </a:rPr>
                        <a:t>Confiné-e</a:t>
                      </a: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 à un fauteuil roulant / prisonnier-ère d’un fauteuil roulant / spastique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3229001758"/>
                  </a:ext>
                </a:extLst>
              </a:tr>
              <a:tr h="861253">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 sourde / personne ayant une déficience auditive / personne malentendante</a:t>
                      </a: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Sourd</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-e et </a:t>
                      </a: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muet-te</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 / </a:t>
                      </a: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sourd-muet-te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650854120"/>
                  </a:ext>
                </a:extLst>
              </a:tr>
            </a:tbl>
          </a:graphicData>
        </a:graphic>
      </p:graphicFrame>
      <p:grpSp>
        <p:nvGrpSpPr>
          <p:cNvPr id="15" name="Group 14">
            <a:extLst>
              <a:ext uri="{FF2B5EF4-FFF2-40B4-BE49-F238E27FC236}">
                <a16:creationId xmlns:a16="http://schemas.microsoft.com/office/drawing/2014/main" id="{E2C46DA2-A32A-7A67-7A1C-23B42C80B469}"/>
              </a:ext>
            </a:extLst>
          </p:cNvPr>
          <p:cNvGrpSpPr/>
          <p:nvPr/>
        </p:nvGrpSpPr>
        <p:grpSpPr>
          <a:xfrm>
            <a:off x="5429473" y="463337"/>
            <a:ext cx="385763" cy="384175"/>
            <a:chOff x="0" y="0"/>
            <a:chExt cx="1143000" cy="1143000"/>
          </a:xfrm>
        </p:grpSpPr>
        <p:sp>
          <p:nvSpPr>
            <p:cNvPr id="16" name="Freeform: Shape 15">
              <a:extLst>
                <a:ext uri="{FF2B5EF4-FFF2-40B4-BE49-F238E27FC236}">
                  <a16:creationId xmlns:a16="http://schemas.microsoft.com/office/drawing/2014/main" id="{4AF5F156-B41D-B1A2-E3B2-BE7EF5367C6E}"/>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B3EEA99-E771-F83C-B266-59AB5A5CC39E}"/>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sp>
        <p:nvSpPr>
          <p:cNvPr id="2" name="Footer Placeholder 4">
            <a:extLst>
              <a:ext uri="{FF2B5EF4-FFF2-40B4-BE49-F238E27FC236}">
                <a16:creationId xmlns:a16="http://schemas.microsoft.com/office/drawing/2014/main" id="{86AC9BD9-983E-E7C1-B42E-24C9A2C901F9}"/>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grpSp>
        <p:nvGrpSpPr>
          <p:cNvPr id="3" name="Group 2">
            <a:extLst>
              <a:ext uri="{FF2B5EF4-FFF2-40B4-BE49-F238E27FC236}">
                <a16:creationId xmlns:a16="http://schemas.microsoft.com/office/drawing/2014/main" id="{7E3B410F-8306-2993-C660-437654D87968}"/>
              </a:ext>
              <a:ext uri="{C183D7F6-B498-43B3-948B-1728B52AA6E4}">
                <adec:decorative xmlns:adec="http://schemas.microsoft.com/office/drawing/2017/decorative" val="1"/>
              </a:ext>
            </a:extLst>
          </p:cNvPr>
          <p:cNvGrpSpPr/>
          <p:nvPr/>
        </p:nvGrpSpPr>
        <p:grpSpPr>
          <a:xfrm>
            <a:off x="5377543" y="390073"/>
            <a:ext cx="544111" cy="527598"/>
            <a:chOff x="0" y="0"/>
            <a:chExt cx="1143000" cy="1143000"/>
          </a:xfrm>
        </p:grpSpPr>
        <p:sp>
          <p:nvSpPr>
            <p:cNvPr id="4" name="Freeform: Shape 3">
              <a:extLst>
                <a:ext uri="{FF2B5EF4-FFF2-40B4-BE49-F238E27FC236}">
                  <a16:creationId xmlns:a16="http://schemas.microsoft.com/office/drawing/2014/main" id="{A3B1CE12-7EF0-3E90-74EA-52B43E4121CD}"/>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632B39C4-896C-FF84-C334-B46ED4C02B96}"/>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6" name="Group 5">
            <a:extLst>
              <a:ext uri="{FF2B5EF4-FFF2-40B4-BE49-F238E27FC236}">
                <a16:creationId xmlns:a16="http://schemas.microsoft.com/office/drawing/2014/main" id="{11F8C77B-80E0-3391-69A7-272A6D045610}"/>
              </a:ext>
              <a:ext uri="{C183D7F6-B498-43B3-948B-1728B52AA6E4}">
                <adec:decorative xmlns:adec="http://schemas.microsoft.com/office/drawing/2017/decorative" val="1"/>
              </a:ext>
            </a:extLst>
          </p:cNvPr>
          <p:cNvGrpSpPr/>
          <p:nvPr/>
        </p:nvGrpSpPr>
        <p:grpSpPr>
          <a:xfrm>
            <a:off x="11047468" y="401559"/>
            <a:ext cx="585155" cy="527598"/>
            <a:chOff x="0" y="0"/>
            <a:chExt cx="1143000" cy="1143000"/>
          </a:xfrm>
        </p:grpSpPr>
        <p:sp>
          <p:nvSpPr>
            <p:cNvPr id="7" name="Freeform: Shape 6">
              <a:extLst>
                <a:ext uri="{FF2B5EF4-FFF2-40B4-BE49-F238E27FC236}">
                  <a16:creationId xmlns:a16="http://schemas.microsoft.com/office/drawing/2014/main" id="{0EC7E1D6-2B45-1673-237A-243B0695E5BF}"/>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6DD1893-BC40-B465-AB39-D6D1B279B758}"/>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spTree>
    <p:extLst>
      <p:ext uri="{BB962C8B-B14F-4D97-AF65-F5344CB8AC3E}">
        <p14:creationId xmlns:p14="http://schemas.microsoft.com/office/powerpoint/2010/main" val="42936388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BC769211-F5FC-100B-5AFE-4AED5014CF85}"/>
              </a:ext>
            </a:extLst>
          </p:cNvPr>
          <p:cNvGraphicFramePr>
            <a:graphicFrameLocks noGrp="1"/>
          </p:cNvGraphicFramePr>
          <p:nvPr>
            <p:extLst>
              <p:ext uri="{D42A27DB-BD31-4B8C-83A1-F6EECF244321}">
                <p14:modId xmlns:p14="http://schemas.microsoft.com/office/powerpoint/2010/main" val="56163963"/>
              </p:ext>
            </p:extLst>
          </p:nvPr>
        </p:nvGraphicFramePr>
        <p:xfrm>
          <a:off x="371475" y="368300"/>
          <a:ext cx="11449052" cy="5133234"/>
        </p:xfrm>
        <a:graphic>
          <a:graphicData uri="http://schemas.openxmlformats.org/drawingml/2006/table">
            <a:tbl>
              <a:tblPr firstRow="1" firstCol="1" bandRow="1"/>
              <a:tblGrid>
                <a:gridCol w="5724526">
                  <a:extLst>
                    <a:ext uri="{9D8B030D-6E8A-4147-A177-3AD203B41FA5}">
                      <a16:colId xmlns:a16="http://schemas.microsoft.com/office/drawing/2014/main" val="989723424"/>
                    </a:ext>
                  </a:extLst>
                </a:gridCol>
                <a:gridCol w="5724526">
                  <a:extLst>
                    <a:ext uri="{9D8B030D-6E8A-4147-A177-3AD203B41FA5}">
                      <a16:colId xmlns:a16="http://schemas.microsoft.com/office/drawing/2014/main" val="2818774641"/>
                    </a:ext>
                  </a:extLst>
                </a:gridCol>
              </a:tblGrid>
              <a:tr h="577998">
                <a:tc>
                  <a:txBody>
                    <a:bodyPr/>
                    <a:lstStyle/>
                    <a:p>
                      <a:pPr>
                        <a:lnSpc>
                          <a:spcPct val="115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Utiliser</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200" b="1" err="1">
                          <a:solidFill>
                            <a:srgbClr val="FFFFFF"/>
                          </a:solidFill>
                          <a:effectLst/>
                          <a:latin typeface="Arial" panose="020B0604020202020204" pitchFamily="34" charset="0"/>
                          <a:ea typeface="Arial" panose="020B0604020202020204" pitchFamily="34" charset="0"/>
                          <a:cs typeface="Arial" panose="020B0604020202020204" pitchFamily="34" charset="0"/>
                        </a:rPr>
                        <a:t>Éviter</a:t>
                      </a:r>
                      <a:r>
                        <a:rPr lang="en-GB" sz="22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431263">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 avec un retard de croissance / de petite taille / personne de courte stature / petite personne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Nain-e</a:t>
                      </a: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3229001758"/>
                  </a:ext>
                </a:extLst>
              </a:tr>
              <a:tr h="861253">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 en situation de handicap cognitif / intellectuel / développemental / personne autiste / personne présentant un trouble du spectre autistique / personne dyslexique / personne atteinte de dyslexie / personne atteinte du syndrome de Down / personne atteinte de démence etc. / neurodiversité</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EDCD7"/>
                    </a:solidFill>
                  </a:tcPr>
                </a:tc>
                <a:tc>
                  <a:txBody>
                    <a:bodyPr/>
                    <a:lstStyle/>
                    <a:p>
                      <a:pPr>
                        <a:lnSpc>
                          <a:spcPct val="115000"/>
                        </a:lnSpc>
                        <a:spcAft>
                          <a:spcPts val="185"/>
                        </a:spcAft>
                      </a:pP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Handicapé</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-e mental-e / </a:t>
                      </a: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déficient</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-e mental-e / </a:t>
                      </a: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attardé</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-e / anormal-e / </a:t>
                      </a:r>
                      <a:r>
                        <a:rPr lang="en-GB" sz="2400" err="1">
                          <a:solidFill>
                            <a:srgbClr val="000000"/>
                          </a:solidFill>
                          <a:effectLst/>
                          <a:latin typeface="Arial" panose="020B0604020202020204" pitchFamily="34" charset="0"/>
                          <a:ea typeface="Arial" panose="020B0604020202020204" pitchFamily="34" charset="0"/>
                          <a:cs typeface="Arial" panose="020B0604020202020204" pitchFamily="34" charset="0"/>
                        </a:rPr>
                        <a:t>mongolien</a:t>
                      </a: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-ne</a:t>
                      </a: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DDDD"/>
                    </a:solidFill>
                  </a:tcPr>
                </a:tc>
                <a:extLst>
                  <a:ext uri="{0D108BD9-81ED-4DB2-BD59-A6C34878D82A}">
                    <a16:rowId xmlns:a16="http://schemas.microsoft.com/office/drawing/2014/main" val="1650854120"/>
                  </a:ext>
                </a:extLst>
              </a:tr>
            </a:tbl>
          </a:graphicData>
        </a:graphic>
      </p:graphicFrame>
      <p:sp>
        <p:nvSpPr>
          <p:cNvPr id="2" name="Footer Placeholder 4">
            <a:extLst>
              <a:ext uri="{FF2B5EF4-FFF2-40B4-BE49-F238E27FC236}">
                <a16:creationId xmlns:a16="http://schemas.microsoft.com/office/drawing/2014/main" id="{86AC9BD9-983E-E7C1-B42E-24C9A2C901F9}"/>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grpSp>
        <p:nvGrpSpPr>
          <p:cNvPr id="3" name="Group 2">
            <a:extLst>
              <a:ext uri="{FF2B5EF4-FFF2-40B4-BE49-F238E27FC236}">
                <a16:creationId xmlns:a16="http://schemas.microsoft.com/office/drawing/2014/main" id="{E67066DC-A45C-C8B2-697B-1E70117E86BF}"/>
              </a:ext>
              <a:ext uri="{C183D7F6-B498-43B3-948B-1728B52AA6E4}">
                <adec:decorative xmlns:adec="http://schemas.microsoft.com/office/drawing/2017/decorative" val="1"/>
              </a:ext>
            </a:extLst>
          </p:cNvPr>
          <p:cNvGrpSpPr/>
          <p:nvPr/>
        </p:nvGrpSpPr>
        <p:grpSpPr>
          <a:xfrm>
            <a:off x="5377543" y="390073"/>
            <a:ext cx="544111" cy="527598"/>
            <a:chOff x="0" y="0"/>
            <a:chExt cx="1143000" cy="1143000"/>
          </a:xfrm>
        </p:grpSpPr>
        <p:sp>
          <p:nvSpPr>
            <p:cNvPr id="4" name="Freeform: Shape 3">
              <a:extLst>
                <a:ext uri="{FF2B5EF4-FFF2-40B4-BE49-F238E27FC236}">
                  <a16:creationId xmlns:a16="http://schemas.microsoft.com/office/drawing/2014/main" id="{4A77BC29-6D9E-AE0C-9351-BC61C629A5DF}"/>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1A1E4C5C-2AE1-1194-8956-A94C988DECFA}"/>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6" name="Group 5">
            <a:extLst>
              <a:ext uri="{FF2B5EF4-FFF2-40B4-BE49-F238E27FC236}">
                <a16:creationId xmlns:a16="http://schemas.microsoft.com/office/drawing/2014/main" id="{EEF212CA-5A49-601C-64A6-D7941070699B}"/>
              </a:ext>
              <a:ext uri="{C183D7F6-B498-43B3-948B-1728B52AA6E4}">
                <adec:decorative xmlns:adec="http://schemas.microsoft.com/office/drawing/2017/decorative" val="1"/>
              </a:ext>
            </a:extLst>
          </p:cNvPr>
          <p:cNvGrpSpPr/>
          <p:nvPr/>
        </p:nvGrpSpPr>
        <p:grpSpPr>
          <a:xfrm>
            <a:off x="11047468" y="401559"/>
            <a:ext cx="585155" cy="527598"/>
            <a:chOff x="0" y="0"/>
            <a:chExt cx="1143000" cy="1143000"/>
          </a:xfrm>
        </p:grpSpPr>
        <p:sp>
          <p:nvSpPr>
            <p:cNvPr id="7" name="Freeform: Shape 6">
              <a:extLst>
                <a:ext uri="{FF2B5EF4-FFF2-40B4-BE49-F238E27FC236}">
                  <a16:creationId xmlns:a16="http://schemas.microsoft.com/office/drawing/2014/main" id="{04321B3B-FF0F-0031-5B0F-DC92000158B3}"/>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BE720F96-050C-8CC6-A7FC-F6B0E590D986}"/>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spTree>
    <p:extLst>
      <p:ext uri="{BB962C8B-B14F-4D97-AF65-F5344CB8AC3E}">
        <p14:creationId xmlns:p14="http://schemas.microsoft.com/office/powerpoint/2010/main" val="35513806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BC769211-F5FC-100B-5AFE-4AED5014CF85}"/>
              </a:ext>
            </a:extLst>
          </p:cNvPr>
          <p:cNvGraphicFramePr>
            <a:graphicFrameLocks noGrp="1"/>
          </p:cNvGraphicFramePr>
          <p:nvPr>
            <p:extLst>
              <p:ext uri="{D42A27DB-BD31-4B8C-83A1-F6EECF244321}">
                <p14:modId xmlns:p14="http://schemas.microsoft.com/office/powerpoint/2010/main" val="3824312963"/>
              </p:ext>
            </p:extLst>
          </p:nvPr>
        </p:nvGraphicFramePr>
        <p:xfrm>
          <a:off x="371475" y="368300"/>
          <a:ext cx="11449052" cy="2979822"/>
        </p:xfrm>
        <a:graphic>
          <a:graphicData uri="http://schemas.openxmlformats.org/drawingml/2006/table">
            <a:tbl>
              <a:tblPr firstRow="1" firstCol="1" bandRow="1"/>
              <a:tblGrid>
                <a:gridCol w="5724526">
                  <a:extLst>
                    <a:ext uri="{9D8B030D-6E8A-4147-A177-3AD203B41FA5}">
                      <a16:colId xmlns:a16="http://schemas.microsoft.com/office/drawing/2014/main" val="989723424"/>
                    </a:ext>
                  </a:extLst>
                </a:gridCol>
                <a:gridCol w="5724526">
                  <a:extLst>
                    <a:ext uri="{9D8B030D-6E8A-4147-A177-3AD203B41FA5}">
                      <a16:colId xmlns:a16="http://schemas.microsoft.com/office/drawing/2014/main" val="2818774641"/>
                    </a:ext>
                  </a:extLst>
                </a:gridCol>
              </a:tblGrid>
              <a:tr h="577998">
                <a:tc>
                  <a:txBody>
                    <a:bodyPr/>
                    <a:lstStyle/>
                    <a:p>
                      <a:pPr>
                        <a:lnSpc>
                          <a:spcPct val="115000"/>
                        </a:lnSpc>
                        <a:spcAft>
                          <a:spcPts val="185"/>
                        </a:spcAft>
                      </a:pP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Utiliser</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6F62"/>
                    </a:solidFill>
                  </a:tcPr>
                </a:tc>
                <a:tc>
                  <a:txBody>
                    <a:bodyPr/>
                    <a:lstStyle/>
                    <a:p>
                      <a:pPr>
                        <a:lnSpc>
                          <a:spcPct val="115000"/>
                        </a:lnSpc>
                        <a:spcAft>
                          <a:spcPts val="185"/>
                        </a:spcAft>
                      </a:pPr>
                      <a:r>
                        <a:rPr lang="en-GB" sz="2200" b="1" err="1">
                          <a:solidFill>
                            <a:srgbClr val="FFFFFF"/>
                          </a:solidFill>
                          <a:effectLst/>
                          <a:latin typeface="Arial" panose="020B0604020202020204" pitchFamily="34" charset="0"/>
                          <a:ea typeface="Arial" panose="020B0604020202020204" pitchFamily="34" charset="0"/>
                          <a:cs typeface="Arial" panose="020B0604020202020204" pitchFamily="34" charset="0"/>
                        </a:rPr>
                        <a:t>Éviter</a:t>
                      </a:r>
                      <a:r>
                        <a:rPr lang="en-GB" sz="22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r>
                        <a:rPr lang="en-GB" sz="2400" b="1">
                          <a:solidFill>
                            <a:srgbClr val="FFFFFF"/>
                          </a:solidFill>
                          <a:effectLst/>
                          <a:latin typeface="Arial" panose="020B0604020202020204" pitchFamily="34" charset="0"/>
                          <a:ea typeface="Arial" panose="020B0604020202020204" pitchFamily="34" charset="0"/>
                          <a:cs typeface="Arial" panose="020B0604020202020204" pitchFamily="34" charset="0"/>
                        </a:rPr>
                        <a:t>                            </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extLst>
                  <a:ext uri="{0D108BD9-81ED-4DB2-BD59-A6C34878D82A}">
                    <a16:rowId xmlns:a16="http://schemas.microsoft.com/office/drawing/2014/main" val="2979671655"/>
                  </a:ext>
                </a:extLst>
              </a:tr>
              <a:tr h="489292">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 atteinte de troubles mentaux / handicap psychosocial </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Fou-folle / dingue / stupide / imbécile / aliéné / personnes qui n’ont pas toute leur tête / malade mental</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754373969"/>
                  </a:ext>
                </a:extLst>
              </a:tr>
              <a:tr h="382466">
                <a:tc>
                  <a:txBody>
                    <a:bodyPr/>
                    <a:lstStyle/>
                    <a:p>
                      <a:pPr>
                        <a:lnSpc>
                          <a:spcPct val="110000"/>
                        </a:lnSpc>
                        <a:spcBef>
                          <a:spcPts val="200"/>
                        </a:spcBef>
                        <a:spcAft>
                          <a:spcPts val="800"/>
                        </a:spcAft>
                      </a:pPr>
                      <a:r>
                        <a:rPr lang="fr-FR" sz="2400">
                          <a:solidFill>
                            <a:srgbClr val="000000"/>
                          </a:solidFill>
                          <a:effectLst/>
                          <a:latin typeface="Arial" panose="020B0604020202020204" pitchFamily="34" charset="0"/>
                          <a:ea typeface="Arial" panose="020B0604020202020204" pitchFamily="34" charset="0"/>
                          <a:cs typeface="Arial" panose="020B0604020202020204" pitchFamily="34" charset="0"/>
                        </a:rPr>
                        <a:t>Personne atteinte d’une maladie chronique / personne atteinte d’une maladie avec limitation fonctionnelle</a:t>
                      </a:r>
                      <a:endPar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endParaRPr>
                    </a:p>
                  </a:txBody>
                  <a:tcPr marL="65889" marR="41859"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EC6BD"/>
                    </a:solidFill>
                  </a:tcPr>
                </a:tc>
                <a:tc>
                  <a:txBody>
                    <a:bodyPr/>
                    <a:lstStyle/>
                    <a:p>
                      <a:pPr>
                        <a:lnSpc>
                          <a:spcPct val="115000"/>
                        </a:lnSpc>
                        <a:spcAft>
                          <a:spcPts val="185"/>
                        </a:spcAft>
                      </a:pPr>
                      <a:r>
                        <a:rPr lang="en-GB" sz="2400">
                          <a:solidFill>
                            <a:srgbClr val="000000"/>
                          </a:solidFill>
                          <a:effectLst/>
                          <a:latin typeface="Arial" panose="020B0604020202020204" pitchFamily="34" charset="0"/>
                          <a:ea typeface="Arial" panose="020B0604020202020204" pitchFamily="34" charset="0"/>
                          <a:cs typeface="Arial" panose="020B0604020202020204" pitchFamily="34" charset="0"/>
                        </a:rPr>
                        <a:t> </a:t>
                      </a:r>
                    </a:p>
                  </a:txBody>
                  <a:tcPr marL="65889" marR="41859"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3B3"/>
                    </a:solidFill>
                  </a:tcPr>
                </a:tc>
                <a:extLst>
                  <a:ext uri="{0D108BD9-81ED-4DB2-BD59-A6C34878D82A}">
                    <a16:rowId xmlns:a16="http://schemas.microsoft.com/office/drawing/2014/main" val="4169007328"/>
                  </a:ext>
                </a:extLst>
              </a:tr>
            </a:tbl>
          </a:graphicData>
        </a:graphic>
      </p:graphicFrame>
      <p:sp>
        <p:nvSpPr>
          <p:cNvPr id="2" name="Footer Placeholder 4">
            <a:extLst>
              <a:ext uri="{FF2B5EF4-FFF2-40B4-BE49-F238E27FC236}">
                <a16:creationId xmlns:a16="http://schemas.microsoft.com/office/drawing/2014/main" id="{A6BC0056-1D8F-B8CB-6DE0-E464C47582FB}"/>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grpSp>
        <p:nvGrpSpPr>
          <p:cNvPr id="3" name="Group 2">
            <a:extLst>
              <a:ext uri="{FF2B5EF4-FFF2-40B4-BE49-F238E27FC236}">
                <a16:creationId xmlns:a16="http://schemas.microsoft.com/office/drawing/2014/main" id="{E511351B-99A0-E45A-F109-936B51AAB866}"/>
              </a:ext>
              <a:ext uri="{C183D7F6-B498-43B3-948B-1728B52AA6E4}">
                <adec:decorative xmlns:adec="http://schemas.microsoft.com/office/drawing/2017/decorative" val="1"/>
              </a:ext>
            </a:extLst>
          </p:cNvPr>
          <p:cNvGrpSpPr/>
          <p:nvPr/>
        </p:nvGrpSpPr>
        <p:grpSpPr>
          <a:xfrm>
            <a:off x="5377543" y="390073"/>
            <a:ext cx="544111" cy="527598"/>
            <a:chOff x="0" y="0"/>
            <a:chExt cx="1143000" cy="1143000"/>
          </a:xfrm>
        </p:grpSpPr>
        <p:sp>
          <p:nvSpPr>
            <p:cNvPr id="4" name="Freeform: Shape 3">
              <a:extLst>
                <a:ext uri="{FF2B5EF4-FFF2-40B4-BE49-F238E27FC236}">
                  <a16:creationId xmlns:a16="http://schemas.microsoft.com/office/drawing/2014/main" id="{C1EB4956-4B42-64F7-8B4E-0C2949D6363A}"/>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6"/>
            </a:solidFill>
            <a:ln w="9525" cap="flat">
              <a:solidFill>
                <a:schemeClr val="bg1"/>
              </a:solid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8E415B1A-93C2-5BB7-AD34-7474A18BF380}"/>
                </a:ext>
              </a:extLst>
            </p:cNvPr>
            <p:cNvSpPr/>
            <p:nvPr/>
          </p:nvSpPr>
          <p:spPr>
            <a:xfrm>
              <a:off x="219247" y="261366"/>
              <a:ext cx="695438" cy="620363"/>
            </a:xfrm>
            <a:custGeom>
              <a:avLst/>
              <a:gdLst>
                <a:gd name="connsiteX0" fmla="*/ 235000 w 695438"/>
                <a:gd name="connsiteY0" fmla="*/ 620268 h 620363"/>
                <a:gd name="connsiteX1" fmla="*/ 228237 w 695438"/>
                <a:gd name="connsiteY1" fmla="*/ 617506 h 620363"/>
                <a:gd name="connsiteX2" fmla="*/ 2780 w 695438"/>
                <a:gd name="connsiteY2" fmla="*/ 392049 h 620363"/>
                <a:gd name="connsiteX3" fmla="*/ 2304 w 695438"/>
                <a:gd name="connsiteY3" fmla="*/ 379000 h 620363"/>
                <a:gd name="connsiteX4" fmla="*/ 107555 w 695438"/>
                <a:gd name="connsiteY4" fmla="*/ 258794 h 620363"/>
                <a:gd name="connsiteX5" fmla="*/ 114413 w 695438"/>
                <a:gd name="connsiteY5" fmla="*/ 255556 h 620363"/>
                <a:gd name="connsiteX6" fmla="*/ 121462 w 695438"/>
                <a:gd name="connsiteY6" fmla="*/ 258318 h 620363"/>
                <a:gd name="connsiteX7" fmla="*/ 234619 w 695438"/>
                <a:gd name="connsiteY7" fmla="*/ 371475 h 620363"/>
                <a:gd name="connsiteX8" fmla="*/ 566089 w 695438"/>
                <a:gd name="connsiteY8" fmla="*/ 3143 h 620363"/>
                <a:gd name="connsiteX9" fmla="*/ 573042 w 695438"/>
                <a:gd name="connsiteY9" fmla="*/ 0 h 620363"/>
                <a:gd name="connsiteX10" fmla="*/ 580091 w 695438"/>
                <a:gd name="connsiteY10" fmla="*/ 3048 h 620363"/>
                <a:gd name="connsiteX11" fmla="*/ 692867 w 695438"/>
                <a:gd name="connsiteY11" fmla="*/ 123254 h 620363"/>
                <a:gd name="connsiteX12" fmla="*/ 692867 w 695438"/>
                <a:gd name="connsiteY12" fmla="*/ 136303 h 620363"/>
                <a:gd name="connsiteX13" fmla="*/ 241953 w 695438"/>
                <a:gd name="connsiteY13" fmla="*/ 617315 h 620363"/>
                <a:gd name="connsiteX14" fmla="*/ 235190 w 695438"/>
                <a:gd name="connsiteY14" fmla="*/ 620363 h 620363"/>
                <a:gd name="connsiteX15" fmla="*/ 235000 w 695438"/>
                <a:gd name="connsiteY15" fmla="*/ 620268 h 620363"/>
                <a:gd name="connsiteX16" fmla="*/ 22497 w 695438"/>
                <a:gd name="connsiteY16" fmla="*/ 384810 h 620363"/>
                <a:gd name="connsiteX17" fmla="*/ 234714 w 695438"/>
                <a:gd name="connsiteY17" fmla="*/ 597027 h 620363"/>
                <a:gd name="connsiteX18" fmla="*/ 672864 w 695438"/>
                <a:gd name="connsiteY18" fmla="*/ 129731 h 620363"/>
                <a:gd name="connsiteX19" fmla="*/ 573328 w 695438"/>
                <a:gd name="connsiteY19" fmla="*/ 23622 h 620363"/>
                <a:gd name="connsiteX20" fmla="*/ 242048 w 695438"/>
                <a:gd name="connsiteY20" fmla="*/ 391668 h 620363"/>
                <a:gd name="connsiteX21" fmla="*/ 235190 w 695438"/>
                <a:gd name="connsiteY21" fmla="*/ 394811 h 620363"/>
                <a:gd name="connsiteX22" fmla="*/ 228237 w 695438"/>
                <a:gd name="connsiteY22" fmla="*/ 392049 h 620363"/>
                <a:gd name="connsiteX23" fmla="*/ 115175 w 695438"/>
                <a:gd name="connsiteY23" fmla="*/ 278987 h 620363"/>
                <a:gd name="connsiteX24" fmla="*/ 22497 w 695438"/>
                <a:gd name="connsiteY24" fmla="*/ 384810 h 62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95438" h="620363">
                  <a:moveTo>
                    <a:pt x="235000" y="620268"/>
                  </a:moveTo>
                  <a:cubicBezTo>
                    <a:pt x="232428" y="620268"/>
                    <a:pt x="230047" y="619316"/>
                    <a:pt x="228237" y="617506"/>
                  </a:cubicBezTo>
                  <a:lnTo>
                    <a:pt x="2780" y="392049"/>
                  </a:lnTo>
                  <a:cubicBezTo>
                    <a:pt x="-744" y="388525"/>
                    <a:pt x="-934" y="382810"/>
                    <a:pt x="2304" y="379000"/>
                  </a:cubicBezTo>
                  <a:lnTo>
                    <a:pt x="107555" y="258794"/>
                  </a:lnTo>
                  <a:cubicBezTo>
                    <a:pt x="109270" y="256794"/>
                    <a:pt x="111746" y="255651"/>
                    <a:pt x="114413" y="255556"/>
                  </a:cubicBezTo>
                  <a:cubicBezTo>
                    <a:pt x="116985" y="255365"/>
                    <a:pt x="119557" y="256508"/>
                    <a:pt x="121462" y="258318"/>
                  </a:cubicBezTo>
                  <a:lnTo>
                    <a:pt x="234619" y="371475"/>
                  </a:lnTo>
                  <a:lnTo>
                    <a:pt x="566089" y="3143"/>
                  </a:lnTo>
                  <a:cubicBezTo>
                    <a:pt x="567899" y="1143"/>
                    <a:pt x="570375" y="0"/>
                    <a:pt x="573042" y="0"/>
                  </a:cubicBezTo>
                  <a:cubicBezTo>
                    <a:pt x="575614" y="0"/>
                    <a:pt x="578281" y="1048"/>
                    <a:pt x="580091" y="3048"/>
                  </a:cubicBezTo>
                  <a:lnTo>
                    <a:pt x="692867" y="123254"/>
                  </a:lnTo>
                  <a:cubicBezTo>
                    <a:pt x="696296" y="126873"/>
                    <a:pt x="696296" y="132588"/>
                    <a:pt x="692867" y="136303"/>
                  </a:cubicBezTo>
                  <a:lnTo>
                    <a:pt x="241953" y="617315"/>
                  </a:lnTo>
                  <a:cubicBezTo>
                    <a:pt x="240143" y="619220"/>
                    <a:pt x="237762" y="620268"/>
                    <a:pt x="235190" y="620363"/>
                  </a:cubicBezTo>
                  <a:cubicBezTo>
                    <a:pt x="235095" y="620268"/>
                    <a:pt x="235000" y="620268"/>
                    <a:pt x="235000" y="620268"/>
                  </a:cubicBezTo>
                  <a:close/>
                  <a:moveTo>
                    <a:pt x="22497" y="384810"/>
                  </a:moveTo>
                  <a:lnTo>
                    <a:pt x="234714" y="597027"/>
                  </a:lnTo>
                  <a:lnTo>
                    <a:pt x="672864" y="129731"/>
                  </a:lnTo>
                  <a:lnTo>
                    <a:pt x="573328" y="23622"/>
                  </a:lnTo>
                  <a:lnTo>
                    <a:pt x="242048" y="391668"/>
                  </a:lnTo>
                  <a:cubicBezTo>
                    <a:pt x="240334" y="393573"/>
                    <a:pt x="237857" y="394716"/>
                    <a:pt x="235190" y="394811"/>
                  </a:cubicBezTo>
                  <a:cubicBezTo>
                    <a:pt x="232619" y="395002"/>
                    <a:pt x="230047" y="393859"/>
                    <a:pt x="228237" y="392049"/>
                  </a:cubicBezTo>
                  <a:lnTo>
                    <a:pt x="115175" y="278987"/>
                  </a:lnTo>
                  <a:lnTo>
                    <a:pt x="22497" y="384810"/>
                  </a:lnTo>
                  <a:close/>
                </a:path>
              </a:pathLst>
            </a:custGeom>
            <a:solidFill>
              <a:schemeClr val="bg1"/>
            </a:solidFill>
            <a:ln w="9525" cap="flat">
              <a:noFill/>
              <a:prstDash val="solid"/>
              <a:miter/>
            </a:ln>
          </p:spPr>
          <p:txBody>
            <a:bodyPr rtlCol="0" anchor="ctr"/>
            <a:lstStyle/>
            <a:p>
              <a:endParaRPr lang="en-GB"/>
            </a:p>
          </p:txBody>
        </p:sp>
      </p:grpSp>
      <p:grpSp>
        <p:nvGrpSpPr>
          <p:cNvPr id="6" name="Group 5">
            <a:extLst>
              <a:ext uri="{FF2B5EF4-FFF2-40B4-BE49-F238E27FC236}">
                <a16:creationId xmlns:a16="http://schemas.microsoft.com/office/drawing/2014/main" id="{BEF8B9EC-5AB9-FE22-3792-2A11DDB6AB59}"/>
              </a:ext>
              <a:ext uri="{C183D7F6-B498-43B3-948B-1728B52AA6E4}">
                <adec:decorative xmlns:adec="http://schemas.microsoft.com/office/drawing/2017/decorative" val="1"/>
              </a:ext>
            </a:extLst>
          </p:cNvPr>
          <p:cNvGrpSpPr/>
          <p:nvPr/>
        </p:nvGrpSpPr>
        <p:grpSpPr>
          <a:xfrm>
            <a:off x="11047468" y="401559"/>
            <a:ext cx="585155" cy="527598"/>
            <a:chOff x="0" y="0"/>
            <a:chExt cx="1143000" cy="1143000"/>
          </a:xfrm>
        </p:grpSpPr>
        <p:sp>
          <p:nvSpPr>
            <p:cNvPr id="7" name="Freeform: Shape 6">
              <a:extLst>
                <a:ext uri="{FF2B5EF4-FFF2-40B4-BE49-F238E27FC236}">
                  <a16:creationId xmlns:a16="http://schemas.microsoft.com/office/drawing/2014/main" id="{1DE583DB-A701-E198-2695-0330F56F6168}"/>
                </a:ext>
              </a:extLst>
            </p:cNvPr>
            <p:cNvSpPr/>
            <p:nvPr/>
          </p:nvSpPr>
          <p:spPr>
            <a:xfrm>
              <a:off x="0" y="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C00000"/>
            </a:solidFill>
            <a:ln w="9525" cap="flat">
              <a:solidFill>
                <a:schemeClr val="bg1"/>
              </a:solid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2ADFF30B-69B2-4106-5EFB-50601AF098FC}"/>
                </a:ext>
              </a:extLst>
            </p:cNvPr>
            <p:cNvSpPr/>
            <p:nvPr/>
          </p:nvSpPr>
          <p:spPr>
            <a:xfrm>
              <a:off x="219241" y="223718"/>
              <a:ext cx="695467" cy="695539"/>
            </a:xfrm>
            <a:custGeom>
              <a:avLst/>
              <a:gdLst>
                <a:gd name="connsiteX0" fmla="*/ 144804 w 695467"/>
                <a:gd name="connsiteY0" fmla="*/ 695539 h 695539"/>
                <a:gd name="connsiteX1" fmla="*/ 138041 w 695467"/>
                <a:gd name="connsiteY1" fmla="*/ 692777 h 695539"/>
                <a:gd name="connsiteX2" fmla="*/ 2786 w 695467"/>
                <a:gd name="connsiteY2" fmla="*/ 557522 h 695539"/>
                <a:gd name="connsiteX3" fmla="*/ 2786 w 695467"/>
                <a:gd name="connsiteY3" fmla="*/ 544092 h 695539"/>
                <a:gd name="connsiteX4" fmla="*/ 199001 w 695467"/>
                <a:gd name="connsiteY4" fmla="*/ 347782 h 695539"/>
                <a:gd name="connsiteX5" fmla="*/ 2786 w 695467"/>
                <a:gd name="connsiteY5" fmla="*/ 151567 h 695539"/>
                <a:gd name="connsiteX6" fmla="*/ 24 w 695467"/>
                <a:gd name="connsiteY6" fmla="*/ 144804 h 695539"/>
                <a:gd name="connsiteX7" fmla="*/ 2786 w 695467"/>
                <a:gd name="connsiteY7" fmla="*/ 138041 h 695539"/>
                <a:gd name="connsiteX8" fmla="*/ 138041 w 695467"/>
                <a:gd name="connsiteY8" fmla="*/ 2786 h 695539"/>
                <a:gd name="connsiteX9" fmla="*/ 151471 w 695467"/>
                <a:gd name="connsiteY9" fmla="*/ 2786 h 695539"/>
                <a:gd name="connsiteX10" fmla="*/ 347686 w 695467"/>
                <a:gd name="connsiteY10" fmla="*/ 199001 h 695539"/>
                <a:gd name="connsiteX11" fmla="*/ 543901 w 695467"/>
                <a:gd name="connsiteY11" fmla="*/ 2786 h 695539"/>
                <a:gd name="connsiteX12" fmla="*/ 557332 w 695467"/>
                <a:gd name="connsiteY12" fmla="*/ 2786 h 695539"/>
                <a:gd name="connsiteX13" fmla="*/ 692587 w 695467"/>
                <a:gd name="connsiteY13" fmla="*/ 138041 h 695539"/>
                <a:gd name="connsiteX14" fmla="*/ 692587 w 695467"/>
                <a:gd name="connsiteY14" fmla="*/ 151471 h 695539"/>
                <a:gd name="connsiteX15" fmla="*/ 496467 w 695467"/>
                <a:gd name="connsiteY15" fmla="*/ 347782 h 695539"/>
                <a:gd name="connsiteX16" fmla="*/ 692682 w 695467"/>
                <a:gd name="connsiteY16" fmla="*/ 543997 h 695539"/>
                <a:gd name="connsiteX17" fmla="*/ 692682 w 695467"/>
                <a:gd name="connsiteY17" fmla="*/ 557427 h 695539"/>
                <a:gd name="connsiteX18" fmla="*/ 557427 w 695467"/>
                <a:gd name="connsiteY18" fmla="*/ 692682 h 695539"/>
                <a:gd name="connsiteX19" fmla="*/ 543997 w 695467"/>
                <a:gd name="connsiteY19" fmla="*/ 692682 h 695539"/>
                <a:gd name="connsiteX20" fmla="*/ 347782 w 695467"/>
                <a:gd name="connsiteY20" fmla="*/ 496467 h 695539"/>
                <a:gd name="connsiteX21" fmla="*/ 151567 w 695467"/>
                <a:gd name="connsiteY21" fmla="*/ 692682 h 695539"/>
                <a:gd name="connsiteX22" fmla="*/ 144804 w 695467"/>
                <a:gd name="connsiteY22" fmla="*/ 695539 h 695539"/>
                <a:gd name="connsiteX23" fmla="*/ 22979 w 695467"/>
                <a:gd name="connsiteY23" fmla="*/ 550664 h 695539"/>
                <a:gd name="connsiteX24" fmla="*/ 144804 w 695467"/>
                <a:gd name="connsiteY24" fmla="*/ 672489 h 695539"/>
                <a:gd name="connsiteX25" fmla="*/ 341019 w 695467"/>
                <a:gd name="connsiteY25" fmla="*/ 476274 h 695539"/>
                <a:gd name="connsiteX26" fmla="*/ 354449 w 695467"/>
                <a:gd name="connsiteY26" fmla="*/ 476274 h 695539"/>
                <a:gd name="connsiteX27" fmla="*/ 550664 w 695467"/>
                <a:gd name="connsiteY27" fmla="*/ 672489 h 695539"/>
                <a:gd name="connsiteX28" fmla="*/ 672489 w 695467"/>
                <a:gd name="connsiteY28" fmla="*/ 550664 h 695539"/>
                <a:gd name="connsiteX29" fmla="*/ 476274 w 695467"/>
                <a:gd name="connsiteY29" fmla="*/ 354449 h 695539"/>
                <a:gd name="connsiteX30" fmla="*/ 476274 w 695467"/>
                <a:gd name="connsiteY30" fmla="*/ 341019 h 695539"/>
                <a:gd name="connsiteX31" fmla="*/ 672489 w 695467"/>
                <a:gd name="connsiteY31" fmla="*/ 144804 h 695539"/>
                <a:gd name="connsiteX32" fmla="*/ 550664 w 695467"/>
                <a:gd name="connsiteY32" fmla="*/ 23074 h 695539"/>
                <a:gd name="connsiteX33" fmla="*/ 354449 w 695467"/>
                <a:gd name="connsiteY33" fmla="*/ 219289 h 695539"/>
                <a:gd name="connsiteX34" fmla="*/ 341019 w 695467"/>
                <a:gd name="connsiteY34" fmla="*/ 219289 h 695539"/>
                <a:gd name="connsiteX35" fmla="*/ 144804 w 695467"/>
                <a:gd name="connsiteY35" fmla="*/ 23074 h 695539"/>
                <a:gd name="connsiteX36" fmla="*/ 22979 w 695467"/>
                <a:gd name="connsiteY36" fmla="*/ 144899 h 695539"/>
                <a:gd name="connsiteX37" fmla="*/ 219194 w 695467"/>
                <a:gd name="connsiteY37" fmla="*/ 341114 h 695539"/>
                <a:gd name="connsiteX38" fmla="*/ 221956 w 695467"/>
                <a:gd name="connsiteY38" fmla="*/ 347877 h 695539"/>
                <a:gd name="connsiteX39" fmla="*/ 219194 w 695467"/>
                <a:gd name="connsiteY39" fmla="*/ 354640 h 695539"/>
                <a:gd name="connsiteX40" fmla="*/ 22979 w 695467"/>
                <a:gd name="connsiteY40"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95467" h="695539">
                  <a:moveTo>
                    <a:pt x="144804" y="695539"/>
                  </a:moveTo>
                  <a:cubicBezTo>
                    <a:pt x="142327" y="695539"/>
                    <a:pt x="139946" y="694587"/>
                    <a:pt x="138041" y="692777"/>
                  </a:cubicBezTo>
                  <a:lnTo>
                    <a:pt x="2786" y="557522"/>
                  </a:lnTo>
                  <a:cubicBezTo>
                    <a:pt x="-929" y="553807"/>
                    <a:pt x="-929" y="547807"/>
                    <a:pt x="2786" y="544092"/>
                  </a:cubicBezTo>
                  <a:lnTo>
                    <a:pt x="199001" y="347782"/>
                  </a:lnTo>
                  <a:lnTo>
                    <a:pt x="2786" y="151567"/>
                  </a:lnTo>
                  <a:cubicBezTo>
                    <a:pt x="976" y="149757"/>
                    <a:pt x="24" y="147376"/>
                    <a:pt x="24" y="144804"/>
                  </a:cubicBezTo>
                  <a:cubicBezTo>
                    <a:pt x="24" y="142232"/>
                    <a:pt x="1072" y="139851"/>
                    <a:pt x="2786" y="138041"/>
                  </a:cubicBezTo>
                  <a:lnTo>
                    <a:pt x="138041" y="2786"/>
                  </a:lnTo>
                  <a:cubicBezTo>
                    <a:pt x="141756" y="-929"/>
                    <a:pt x="147757" y="-929"/>
                    <a:pt x="151471" y="2786"/>
                  </a:cubicBezTo>
                  <a:lnTo>
                    <a:pt x="347686" y="199001"/>
                  </a:lnTo>
                  <a:lnTo>
                    <a:pt x="543901" y="2786"/>
                  </a:lnTo>
                  <a:cubicBezTo>
                    <a:pt x="547521" y="-833"/>
                    <a:pt x="553807" y="-833"/>
                    <a:pt x="557332" y="2786"/>
                  </a:cubicBezTo>
                  <a:lnTo>
                    <a:pt x="692587" y="138041"/>
                  </a:lnTo>
                  <a:cubicBezTo>
                    <a:pt x="696301" y="141756"/>
                    <a:pt x="696301" y="147757"/>
                    <a:pt x="692587" y="151471"/>
                  </a:cubicBezTo>
                  <a:lnTo>
                    <a:pt x="496467" y="347782"/>
                  </a:lnTo>
                  <a:lnTo>
                    <a:pt x="692682" y="543997"/>
                  </a:lnTo>
                  <a:cubicBezTo>
                    <a:pt x="696397" y="547711"/>
                    <a:pt x="696397" y="553712"/>
                    <a:pt x="692682" y="557427"/>
                  </a:cubicBezTo>
                  <a:lnTo>
                    <a:pt x="557427" y="692682"/>
                  </a:lnTo>
                  <a:cubicBezTo>
                    <a:pt x="553807" y="696301"/>
                    <a:pt x="547521" y="696301"/>
                    <a:pt x="543997" y="692682"/>
                  </a:cubicBezTo>
                  <a:lnTo>
                    <a:pt x="347782" y="496467"/>
                  </a:lnTo>
                  <a:lnTo>
                    <a:pt x="151567" y="692682"/>
                  </a:lnTo>
                  <a:cubicBezTo>
                    <a:pt x="149662" y="694587"/>
                    <a:pt x="147185" y="695539"/>
                    <a:pt x="144804" y="695539"/>
                  </a:cubicBezTo>
                  <a:close/>
                  <a:moveTo>
                    <a:pt x="22979" y="550664"/>
                  </a:moveTo>
                  <a:lnTo>
                    <a:pt x="144804" y="672489"/>
                  </a:lnTo>
                  <a:lnTo>
                    <a:pt x="341019" y="476274"/>
                  </a:lnTo>
                  <a:cubicBezTo>
                    <a:pt x="344638" y="472654"/>
                    <a:pt x="350925" y="472654"/>
                    <a:pt x="354449" y="476274"/>
                  </a:cubicBezTo>
                  <a:lnTo>
                    <a:pt x="550664" y="672489"/>
                  </a:lnTo>
                  <a:lnTo>
                    <a:pt x="672489" y="550664"/>
                  </a:lnTo>
                  <a:lnTo>
                    <a:pt x="476274" y="354449"/>
                  </a:lnTo>
                  <a:cubicBezTo>
                    <a:pt x="472559" y="350734"/>
                    <a:pt x="472559" y="344734"/>
                    <a:pt x="476274" y="341019"/>
                  </a:cubicBezTo>
                  <a:lnTo>
                    <a:pt x="672489" y="144804"/>
                  </a:lnTo>
                  <a:lnTo>
                    <a:pt x="550664" y="23074"/>
                  </a:lnTo>
                  <a:lnTo>
                    <a:pt x="354449" y="219289"/>
                  </a:lnTo>
                  <a:cubicBezTo>
                    <a:pt x="350830" y="222909"/>
                    <a:pt x="344543" y="222909"/>
                    <a:pt x="341019" y="219289"/>
                  </a:cubicBezTo>
                  <a:lnTo>
                    <a:pt x="144804" y="23074"/>
                  </a:lnTo>
                  <a:lnTo>
                    <a:pt x="22979" y="144899"/>
                  </a:lnTo>
                  <a:lnTo>
                    <a:pt x="219194" y="341114"/>
                  </a:lnTo>
                  <a:cubicBezTo>
                    <a:pt x="221004" y="342924"/>
                    <a:pt x="221956" y="345305"/>
                    <a:pt x="221956" y="347877"/>
                  </a:cubicBezTo>
                  <a:cubicBezTo>
                    <a:pt x="221956" y="350449"/>
                    <a:pt x="220909" y="352830"/>
                    <a:pt x="219194" y="354640"/>
                  </a:cubicBezTo>
                  <a:lnTo>
                    <a:pt x="22979" y="550664"/>
                  </a:lnTo>
                  <a:close/>
                </a:path>
              </a:pathLst>
            </a:custGeom>
            <a:solidFill>
              <a:schemeClr val="bg1"/>
            </a:solidFill>
            <a:ln w="9525" cap="flat">
              <a:noFill/>
              <a:prstDash val="solid"/>
              <a:miter/>
            </a:ln>
          </p:spPr>
          <p:txBody>
            <a:bodyPr rtlCol="0" anchor="ctr"/>
            <a:lstStyle/>
            <a:p>
              <a:endParaRPr lang="en-GB"/>
            </a:p>
          </p:txBody>
        </p:sp>
      </p:grpSp>
    </p:spTree>
    <p:extLst>
      <p:ext uri="{BB962C8B-B14F-4D97-AF65-F5344CB8AC3E}">
        <p14:creationId xmlns:p14="http://schemas.microsoft.com/office/powerpoint/2010/main" val="14977926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3272857"/>
            <a:ext cx="11218013" cy="1321935"/>
          </a:xfrm>
        </p:spPr>
        <p:txBody>
          <a:bodyPr/>
          <a:lstStyle/>
          <a:p>
            <a:r>
              <a:rPr lang="fr-FR" sz="6000"/>
              <a:t>Obstacles à l’inclusion </a:t>
            </a:r>
            <a:br>
              <a:rPr lang="fr-FR" sz="6000"/>
            </a:br>
            <a:r>
              <a:rPr lang="fr-FR" sz="6000"/>
              <a:t>des personnes en situation </a:t>
            </a:r>
            <a:br>
              <a:rPr lang="fr-FR" sz="6000"/>
            </a:br>
            <a:r>
              <a:rPr lang="fr-FR" sz="6000"/>
              <a:t>de handicap</a:t>
            </a:r>
            <a:endParaRPr lang="en-GB" sz="6000"/>
          </a:p>
        </p:txBody>
      </p:sp>
    </p:spTree>
    <p:extLst>
      <p:ext uri="{BB962C8B-B14F-4D97-AF65-F5344CB8AC3E}">
        <p14:creationId xmlns:p14="http://schemas.microsoft.com/office/powerpoint/2010/main" val="14726388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08B59-5816-B150-0061-DC40D6460C5D}"/>
              </a:ext>
            </a:extLst>
          </p:cNvPr>
          <p:cNvSpPr>
            <a:spLocks noGrp="1"/>
          </p:cNvSpPr>
          <p:nvPr>
            <p:ph type="title"/>
          </p:nvPr>
        </p:nvSpPr>
        <p:spPr>
          <a:xfrm>
            <a:off x="371476" y="365126"/>
            <a:ext cx="11820524" cy="834282"/>
          </a:xfrm>
        </p:spPr>
        <p:txBody>
          <a:bodyPr/>
          <a:lstStyle/>
          <a:p>
            <a:r>
              <a:rPr lang="fr-FR" sz="3000"/>
              <a:t>Obstacles à l’inclusion des personnes en situation de handicap</a:t>
            </a:r>
            <a:endParaRPr lang="en-GB" sz="3000"/>
          </a:p>
        </p:txBody>
      </p:sp>
      <p:sp>
        <p:nvSpPr>
          <p:cNvPr id="4" name="Footer Placeholder 4">
            <a:extLst>
              <a:ext uri="{FF2B5EF4-FFF2-40B4-BE49-F238E27FC236}">
                <a16:creationId xmlns:a16="http://schemas.microsoft.com/office/drawing/2014/main" id="{4935255E-FA01-5E44-DB0E-BCE93C8282ED}"/>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3" name="Picture 2" descr="Une femme sourde atteinte de vitiligo se tient devant une clinique, mais un mur la sépare de l'entrée. Sur les murs, trois mots sont écrits : attitude, environnement et institution.">
            <a:extLst>
              <a:ext uri="{FF2B5EF4-FFF2-40B4-BE49-F238E27FC236}">
                <a16:creationId xmlns:a16="http://schemas.microsoft.com/office/drawing/2014/main" id="{FA52497C-BF8F-4A0D-57B3-2DF793A65A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657600" y="1446212"/>
            <a:ext cx="5144192" cy="4471187"/>
          </a:xfrm>
          <a:prstGeom prst="rect">
            <a:avLst/>
          </a:prstGeom>
          <a:noFill/>
          <a:ln>
            <a:noFill/>
          </a:ln>
        </p:spPr>
      </p:pic>
    </p:spTree>
    <p:extLst>
      <p:ext uri="{BB962C8B-B14F-4D97-AF65-F5344CB8AC3E}">
        <p14:creationId xmlns:p14="http://schemas.microsoft.com/office/powerpoint/2010/main" val="2665167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E3A17-A3AA-2B56-5528-A61B3ADD4553}"/>
              </a:ext>
            </a:extLst>
          </p:cNvPr>
          <p:cNvSpPr>
            <a:spLocks noGrp="1"/>
          </p:cNvSpPr>
          <p:nvPr>
            <p:ph type="title"/>
          </p:nvPr>
        </p:nvSpPr>
        <p:spPr>
          <a:xfrm>
            <a:off x="371474" y="2216703"/>
            <a:ext cx="8761893" cy="3176931"/>
          </a:xfrm>
        </p:spPr>
        <p:txBody>
          <a:bodyPr/>
          <a:lstStyle/>
          <a:p>
            <a:pPr>
              <a:lnSpc>
                <a:spcPct val="115000"/>
              </a:lnSpc>
              <a:spcBef>
                <a:spcPts val="1200"/>
              </a:spcBef>
              <a:spcAft>
                <a:spcPts val="1000"/>
              </a:spcAft>
            </a:pPr>
            <a:r>
              <a:rPr lang="fr-FR" sz="3600" b="0">
                <a:solidFill>
                  <a:schemeClr val="accent3"/>
                </a:solidFill>
                <a:latin typeface="Arial" panose="020B0604020202020204" pitchFamily="34" charset="0"/>
                <a:cs typeface="Times New Roman" panose="02020603050405020304" pitchFamily="18" charset="0"/>
              </a:rPr>
              <a:t>Quels aspects souhaitez-vous voir traiter pendant la formation ?</a:t>
            </a:r>
            <a:br>
              <a:rPr lang="en-GB" sz="3600" b="0">
                <a:solidFill>
                  <a:schemeClr val="accent3"/>
                </a:solidFill>
                <a:latin typeface="Arial" panose="020B0604020202020204" pitchFamily="34" charset="0"/>
                <a:cs typeface="Times New Roman" panose="02020603050405020304" pitchFamily="18" charset="0"/>
              </a:rPr>
            </a:br>
            <a:br>
              <a:rPr lang="en-GB" sz="3600" b="0">
                <a:solidFill>
                  <a:schemeClr val="accent3"/>
                </a:solidFill>
                <a:latin typeface="Arial" panose="020B0604020202020204" pitchFamily="34" charset="0"/>
                <a:cs typeface="Times New Roman" panose="02020603050405020304" pitchFamily="18" charset="0"/>
              </a:rPr>
            </a:br>
            <a:r>
              <a:rPr lang="en-GB" sz="3600" b="0" err="1">
                <a:solidFill>
                  <a:schemeClr val="accent3"/>
                </a:solidFill>
                <a:latin typeface="Arial" panose="020B0604020202020204" pitchFamily="34" charset="0"/>
                <a:cs typeface="Times New Roman" panose="02020603050405020304" pitchFamily="18" charset="0"/>
              </a:rPr>
              <a:t>Quelles</a:t>
            </a:r>
            <a:r>
              <a:rPr lang="en-GB" sz="3600" b="0">
                <a:solidFill>
                  <a:schemeClr val="accent3"/>
                </a:solidFill>
                <a:latin typeface="Arial" panose="020B0604020202020204" pitchFamily="34" charset="0"/>
                <a:cs typeface="Times New Roman" panose="02020603050405020304" pitchFamily="18" charset="0"/>
              </a:rPr>
              <a:t> </a:t>
            </a:r>
            <a:r>
              <a:rPr lang="fr-FR" sz="3600" b="0">
                <a:solidFill>
                  <a:schemeClr val="accent3"/>
                </a:solidFill>
                <a:latin typeface="Arial" panose="020B0604020202020204" pitchFamily="34" charset="0"/>
                <a:cs typeface="Times New Roman" panose="02020603050405020304" pitchFamily="18" charset="0"/>
              </a:rPr>
              <a:t>attentes avez-vous par rapport à cette formation?</a:t>
            </a:r>
            <a:endParaRPr lang="en-GB" sz="3600" b="0">
              <a:solidFill>
                <a:schemeClr val="accent3"/>
              </a:solidFill>
              <a:latin typeface="Arial" panose="020B0604020202020204" pitchFamily="34" charset="0"/>
              <a:cs typeface="Times New Roman" panose="02020603050405020304" pitchFamily="18" charset="0"/>
            </a:endParaRPr>
          </a:p>
        </p:txBody>
      </p:sp>
      <p:sp>
        <p:nvSpPr>
          <p:cNvPr id="3" name="Title 1">
            <a:extLst>
              <a:ext uri="{FF2B5EF4-FFF2-40B4-BE49-F238E27FC236}">
                <a16:creationId xmlns:a16="http://schemas.microsoft.com/office/drawing/2014/main" id="{BB0689E5-2E03-2C46-C794-377033076620}"/>
              </a:ext>
            </a:extLst>
          </p:cNvPr>
          <p:cNvSpPr txBox="1">
            <a:spLocks/>
          </p:cNvSpPr>
          <p:nvPr/>
        </p:nvSpPr>
        <p:spPr>
          <a:xfrm>
            <a:off x="371475" y="365126"/>
            <a:ext cx="11449050" cy="1048032"/>
          </a:xfrm>
          <a:prstGeom prst="rect">
            <a:avLst/>
          </a:prstGeom>
        </p:spPr>
        <p:txBody>
          <a:bodyPr vert="horz" wrap="square" lIns="0" tIns="0" rIns="0" bIns="0" rtlCol="0" anchor="t" anchorCtr="0">
            <a:noAutofit/>
          </a:bodyPr>
          <a:lstStyle>
            <a:lvl1pPr algn="l" defTabSz="914400" rtl="0" eaLnBrk="1" latinLnBrk="0" hangingPunct="1">
              <a:lnSpc>
                <a:spcPct val="100000"/>
              </a:lnSpc>
              <a:spcBef>
                <a:spcPct val="0"/>
              </a:spcBef>
              <a:buNone/>
              <a:defRPr sz="3400" b="1" kern="1200">
                <a:solidFill>
                  <a:schemeClr val="tx2"/>
                </a:solidFill>
                <a:latin typeface="+mj-lt"/>
                <a:ea typeface="+mj-ea"/>
                <a:cs typeface="+mj-cs"/>
              </a:defRPr>
            </a:lvl1pPr>
          </a:lstStyle>
          <a:p>
            <a:pPr>
              <a:spcAft>
                <a:spcPts val="800"/>
              </a:spcAft>
            </a:pPr>
            <a:r>
              <a:rPr lang="fr-FR" sz="4400"/>
              <a:t>Objectifs de formation</a:t>
            </a:r>
            <a:endParaRPr lang="en-GB" sz="4400"/>
          </a:p>
        </p:txBody>
      </p:sp>
      <p:sp>
        <p:nvSpPr>
          <p:cNvPr id="5" name="Footer Placeholder 4">
            <a:extLst>
              <a:ext uri="{FF2B5EF4-FFF2-40B4-BE49-F238E27FC236}">
                <a16:creationId xmlns:a16="http://schemas.microsoft.com/office/drawing/2014/main" id="{28BB2EB6-E446-86D2-D071-8D3870D2BE02}"/>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27878561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a:extLst>
              <a:ext uri="{FF2B5EF4-FFF2-40B4-BE49-F238E27FC236}">
                <a16:creationId xmlns:a16="http://schemas.microsoft.com/office/drawing/2014/main" id="{A0ACC095-D5C7-4337-B45F-DC1F696C0BE1}"/>
              </a:ext>
            </a:extLst>
          </p:cNvPr>
          <p:cNvSpPr>
            <a:spLocks noGrp="1" noChangeArrowheads="1"/>
          </p:cNvSpPr>
          <p:nvPr>
            <p:ph type="title"/>
          </p:nvPr>
        </p:nvSpPr>
        <p:spPr>
          <a:xfrm>
            <a:off x="371475" y="368300"/>
            <a:ext cx="9419797" cy="432197"/>
          </a:xfrm>
        </p:spPr>
        <p:txBody>
          <a:bodyPr>
            <a:noAutofit/>
          </a:bodyPr>
          <a:lstStyle/>
          <a:p>
            <a:pPr eaLnBrk="1" hangingPunct="1"/>
            <a:r>
              <a:rPr lang="en-GB" altLang="en-US" sz="3600"/>
              <a:t>Obstacles </a:t>
            </a:r>
            <a:r>
              <a:rPr lang="en-GB" altLang="en-US" sz="3600" err="1"/>
              <a:t>comportementaux</a:t>
            </a:r>
            <a:r>
              <a:rPr lang="en-GB" altLang="en-US" sz="3600"/>
              <a:t> </a:t>
            </a:r>
          </a:p>
        </p:txBody>
      </p:sp>
      <p:sp>
        <p:nvSpPr>
          <p:cNvPr id="73732" name="Rectangle 3">
            <a:extLst>
              <a:ext uri="{FF2B5EF4-FFF2-40B4-BE49-F238E27FC236}">
                <a16:creationId xmlns:a16="http://schemas.microsoft.com/office/drawing/2014/main" id="{58C9A3F2-D592-42D4-B265-5DF4D09FE4ED}"/>
              </a:ext>
            </a:extLst>
          </p:cNvPr>
          <p:cNvSpPr>
            <a:spLocks noGrp="1" noChangeArrowheads="1"/>
          </p:cNvSpPr>
          <p:nvPr>
            <p:ph type="body" idx="1"/>
          </p:nvPr>
        </p:nvSpPr>
        <p:spPr>
          <a:xfrm>
            <a:off x="6751726" y="1644041"/>
            <a:ext cx="5068799" cy="6099511"/>
          </a:xfrm>
        </p:spPr>
        <p:txBody>
          <a:bodyPr>
            <a:noAutofit/>
          </a:bodyPr>
          <a:lstStyle/>
          <a:p>
            <a:pPr lvl="3">
              <a:lnSpc>
                <a:spcPct val="115000"/>
              </a:lnSpc>
              <a:spcAft>
                <a:spcPts val="1000"/>
              </a:spcAft>
              <a:defRPr/>
            </a:pPr>
            <a:r>
              <a:rPr lang="fr-FR" sz="2400">
                <a:latin typeface="Arial" panose="020B0604020202020204" pitchFamily="34" charset="0"/>
                <a:cs typeface="Times New Roman" panose="02020603050405020304" pitchFamily="18" charset="0"/>
              </a:rPr>
              <a:t>La </a:t>
            </a:r>
            <a:r>
              <a:rPr lang="fr-FR" sz="2400" b="1">
                <a:solidFill>
                  <a:schemeClr val="tx2"/>
                </a:solidFill>
                <a:latin typeface="Arial" panose="020B0604020202020204" pitchFamily="34" charset="0"/>
                <a:cs typeface="Times New Roman" panose="02020603050405020304" pitchFamily="18" charset="0"/>
              </a:rPr>
              <a:t>fausse perception </a:t>
            </a:r>
            <a:r>
              <a:rPr lang="fr-FR" sz="2400">
                <a:latin typeface="Arial" panose="020B0604020202020204" pitchFamily="34" charset="0"/>
                <a:cs typeface="Times New Roman" panose="02020603050405020304" pitchFamily="18" charset="0"/>
              </a:rPr>
              <a:t>que les personnes en situation de handicap sont asexuées peut conduire à ne pas leur fournir d'informations sur la santé sexuelle et reproductive, en partant du principe qu'elles n'en ont pas besoin. </a:t>
            </a:r>
          </a:p>
          <a:p>
            <a:pPr marL="0" lvl="3" indent="0">
              <a:lnSpc>
                <a:spcPct val="115000"/>
              </a:lnSpc>
              <a:spcAft>
                <a:spcPts val="1000"/>
              </a:spcAft>
              <a:buNone/>
              <a:defRPr/>
            </a:pPr>
            <a:endParaRPr lang="fr-FR" sz="2400">
              <a:latin typeface="Arial" panose="020B0604020202020204" pitchFamily="34" charset="0"/>
              <a:cs typeface="Times New Roman" panose="02020603050405020304" pitchFamily="18" charset="0"/>
            </a:endParaRPr>
          </a:p>
        </p:txBody>
      </p:sp>
      <p:sp>
        <p:nvSpPr>
          <p:cNvPr id="3" name="Footer Placeholder 4">
            <a:extLst>
              <a:ext uri="{FF2B5EF4-FFF2-40B4-BE49-F238E27FC236}">
                <a16:creationId xmlns:a16="http://schemas.microsoft.com/office/drawing/2014/main" id="{88E78239-1823-3E09-023B-CE08E3BD44B1}"/>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4" name="Picture 3" descr="Une femme est restreinte sur un lit d'hôpital par deux infirmières. Elle dit : &quot;Non, s'il vous plaît, ne faites pas ça !&quot;. Un médecin se tient à côté d'elle avec une seringue et lui dit : &quot;Je sais ce qui est le mieux pour vous&quot;.">
            <a:extLst>
              <a:ext uri="{FF2B5EF4-FFF2-40B4-BE49-F238E27FC236}">
                <a16:creationId xmlns:a16="http://schemas.microsoft.com/office/drawing/2014/main" id="{DA402535-5906-4004-FFD3-D5A4DF0417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71473" y="1644041"/>
            <a:ext cx="6239510" cy="357441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a:extLst>
              <a:ext uri="{FF2B5EF4-FFF2-40B4-BE49-F238E27FC236}">
                <a16:creationId xmlns:a16="http://schemas.microsoft.com/office/drawing/2014/main" id="{A0ACC095-D5C7-4337-B45F-DC1F696C0BE1}"/>
              </a:ext>
            </a:extLst>
          </p:cNvPr>
          <p:cNvSpPr>
            <a:spLocks noGrp="1" noChangeArrowheads="1"/>
          </p:cNvSpPr>
          <p:nvPr>
            <p:ph type="title"/>
          </p:nvPr>
        </p:nvSpPr>
        <p:spPr>
          <a:xfrm>
            <a:off x="371475" y="368300"/>
            <a:ext cx="9419797" cy="432197"/>
          </a:xfrm>
        </p:spPr>
        <p:txBody>
          <a:bodyPr>
            <a:noAutofit/>
          </a:bodyPr>
          <a:lstStyle/>
          <a:p>
            <a:pPr eaLnBrk="1" hangingPunct="1"/>
            <a:r>
              <a:rPr lang="en-GB" altLang="en-US" sz="3600"/>
              <a:t>Obstacles </a:t>
            </a:r>
            <a:r>
              <a:rPr lang="en-GB" altLang="en-US" sz="3600" err="1"/>
              <a:t>comportementaux</a:t>
            </a:r>
            <a:r>
              <a:rPr lang="en-GB" altLang="en-US" sz="3600"/>
              <a:t> </a:t>
            </a:r>
          </a:p>
        </p:txBody>
      </p:sp>
      <p:sp>
        <p:nvSpPr>
          <p:cNvPr id="73732" name="Rectangle 3">
            <a:extLst>
              <a:ext uri="{FF2B5EF4-FFF2-40B4-BE49-F238E27FC236}">
                <a16:creationId xmlns:a16="http://schemas.microsoft.com/office/drawing/2014/main" id="{58C9A3F2-D592-42D4-B265-5DF4D09FE4ED}"/>
              </a:ext>
            </a:extLst>
          </p:cNvPr>
          <p:cNvSpPr>
            <a:spLocks noGrp="1" noChangeArrowheads="1"/>
          </p:cNvSpPr>
          <p:nvPr>
            <p:ph type="body" idx="1"/>
          </p:nvPr>
        </p:nvSpPr>
        <p:spPr>
          <a:xfrm>
            <a:off x="6726876" y="1647825"/>
            <a:ext cx="5068799" cy="4572000"/>
          </a:xfrm>
        </p:spPr>
        <p:txBody>
          <a:bodyPr>
            <a:noAutofit/>
          </a:bodyPr>
          <a:lstStyle/>
          <a:p>
            <a:pPr lvl="3">
              <a:lnSpc>
                <a:spcPct val="115000"/>
              </a:lnSpc>
              <a:spcAft>
                <a:spcPts val="1000"/>
              </a:spcAft>
              <a:defRPr/>
            </a:pPr>
            <a:r>
              <a:rPr lang="fr-FR" sz="2400">
                <a:latin typeface="Arial" panose="020B0604020202020204" pitchFamily="34" charset="0"/>
                <a:cs typeface="Times New Roman" panose="02020603050405020304" pitchFamily="18" charset="0"/>
              </a:rPr>
              <a:t>Les personnes en situation de handicap rencontrent des </a:t>
            </a:r>
            <a:r>
              <a:rPr lang="fr-FR" sz="2400" b="1">
                <a:solidFill>
                  <a:schemeClr val="tx2"/>
                </a:solidFill>
                <a:latin typeface="Arial" panose="020B0604020202020204" pitchFamily="34" charset="0"/>
                <a:cs typeface="Times New Roman" panose="02020603050405020304" pitchFamily="18" charset="0"/>
              </a:rPr>
              <a:t>résistances</a:t>
            </a:r>
            <a:r>
              <a:rPr lang="fr-FR" sz="2400">
                <a:solidFill>
                  <a:schemeClr val="tx2"/>
                </a:solidFill>
                <a:latin typeface="Arial" panose="020B0604020202020204" pitchFamily="34" charset="0"/>
                <a:cs typeface="Times New Roman" panose="02020603050405020304" pitchFamily="18" charset="0"/>
              </a:rPr>
              <a:t> </a:t>
            </a:r>
            <a:r>
              <a:rPr lang="fr-FR" sz="2400">
                <a:latin typeface="Arial" panose="020B0604020202020204" pitchFamily="34" charset="0"/>
                <a:cs typeface="Times New Roman" panose="02020603050405020304" pitchFamily="18" charset="0"/>
              </a:rPr>
              <a:t>ou des</a:t>
            </a:r>
            <a:r>
              <a:rPr lang="fr-FR" sz="2400" b="1">
                <a:latin typeface="Arial" panose="020B0604020202020204" pitchFamily="34" charset="0"/>
                <a:cs typeface="Times New Roman" panose="02020603050405020304" pitchFamily="18" charset="0"/>
              </a:rPr>
              <a:t> </a:t>
            </a:r>
            <a:r>
              <a:rPr lang="fr-FR" sz="2400" b="1">
                <a:solidFill>
                  <a:schemeClr val="tx2"/>
                </a:solidFill>
                <a:latin typeface="Arial" panose="020B0604020202020204" pitchFamily="34" charset="0"/>
                <a:cs typeface="Times New Roman" panose="02020603050405020304" pitchFamily="18" charset="0"/>
              </a:rPr>
              <a:t>attitudes surprotectrices</a:t>
            </a:r>
            <a:r>
              <a:rPr lang="fr-FR" sz="2400">
                <a:solidFill>
                  <a:schemeClr val="tx2"/>
                </a:solidFill>
                <a:latin typeface="Arial" panose="020B0604020202020204" pitchFamily="34" charset="0"/>
                <a:cs typeface="Times New Roman" panose="02020603050405020304" pitchFamily="18" charset="0"/>
              </a:rPr>
              <a:t> </a:t>
            </a:r>
            <a:r>
              <a:rPr lang="fr-FR" sz="2400">
                <a:latin typeface="Arial" panose="020B0604020202020204" pitchFamily="34" charset="0"/>
                <a:cs typeface="Times New Roman" panose="02020603050405020304" pitchFamily="18" charset="0"/>
              </a:rPr>
              <a:t>de la part des membres de leur famille</a:t>
            </a:r>
            <a:r>
              <a:rPr lang="fr-FR" altLang="en-US" sz="2400">
                <a:latin typeface="Arial" panose="020B0604020202020204" pitchFamily="34" charset="0"/>
                <a:cs typeface="Times New Roman" panose="02020603050405020304" pitchFamily="18" charset="0"/>
              </a:rPr>
              <a:t>.</a:t>
            </a:r>
          </a:p>
          <a:p>
            <a:pPr lvl="3">
              <a:lnSpc>
                <a:spcPct val="115000"/>
              </a:lnSpc>
              <a:spcAft>
                <a:spcPts val="1000"/>
              </a:spcAft>
              <a:defRPr/>
            </a:pPr>
            <a:endParaRPr lang="fr-FR" altLang="en-US" sz="2400">
              <a:latin typeface="Arial" panose="020B0604020202020204" pitchFamily="34" charset="0"/>
              <a:cs typeface="Times New Roman" panose="02020603050405020304" pitchFamily="18" charset="0"/>
            </a:endParaRPr>
          </a:p>
          <a:p>
            <a:pPr lvl="3">
              <a:lnSpc>
                <a:spcPct val="115000"/>
              </a:lnSpc>
              <a:spcAft>
                <a:spcPts val="1000"/>
              </a:spcAft>
              <a:defRPr/>
            </a:pPr>
            <a:endParaRPr lang="en-GB" sz="2400">
              <a:latin typeface="Arial" panose="020B0604020202020204" pitchFamily="34" charset="0"/>
              <a:cs typeface="Times New Roman" panose="02020603050405020304" pitchFamily="18" charset="0"/>
            </a:endParaRPr>
          </a:p>
        </p:txBody>
      </p:sp>
      <p:sp>
        <p:nvSpPr>
          <p:cNvPr id="3" name="Footer Placeholder 4">
            <a:extLst>
              <a:ext uri="{FF2B5EF4-FFF2-40B4-BE49-F238E27FC236}">
                <a16:creationId xmlns:a16="http://schemas.microsoft.com/office/drawing/2014/main" id="{65D55C09-B518-A50D-8B4B-3E4CA534B09C}"/>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4" name="Picture 3" descr="Une femme est restreinte sur un lit d'hôpital par deux infirmières. Elle dit : &quot;Non, s'il vous plaît, ne faites pas ça !&quot;. Un médecin se tient à côté d'elle avec une seringue et lui dit : &quot;Je sais ce qui est le mieux pour vous&quot;.">
            <a:extLst>
              <a:ext uri="{FF2B5EF4-FFF2-40B4-BE49-F238E27FC236}">
                <a16:creationId xmlns:a16="http://schemas.microsoft.com/office/drawing/2014/main" id="{C7E77EF4-E311-7A31-6A70-03CB5BC996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96325" y="1641792"/>
            <a:ext cx="6239510" cy="3574415"/>
          </a:xfrm>
          <a:prstGeom prst="rect">
            <a:avLst/>
          </a:prstGeom>
          <a:noFill/>
          <a:ln>
            <a:noFill/>
          </a:ln>
        </p:spPr>
      </p:pic>
    </p:spTree>
    <p:extLst>
      <p:ext uri="{BB962C8B-B14F-4D97-AF65-F5344CB8AC3E}">
        <p14:creationId xmlns:p14="http://schemas.microsoft.com/office/powerpoint/2010/main" val="2038362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a:extLst>
              <a:ext uri="{FF2B5EF4-FFF2-40B4-BE49-F238E27FC236}">
                <a16:creationId xmlns:a16="http://schemas.microsoft.com/office/drawing/2014/main" id="{A0ACC095-D5C7-4337-B45F-DC1F696C0BE1}"/>
              </a:ext>
            </a:extLst>
          </p:cNvPr>
          <p:cNvSpPr>
            <a:spLocks noGrp="1" noChangeArrowheads="1"/>
          </p:cNvSpPr>
          <p:nvPr>
            <p:ph type="title"/>
          </p:nvPr>
        </p:nvSpPr>
        <p:spPr>
          <a:xfrm>
            <a:off x="371475" y="368300"/>
            <a:ext cx="9419797" cy="432197"/>
          </a:xfrm>
        </p:spPr>
        <p:txBody>
          <a:bodyPr>
            <a:noAutofit/>
          </a:bodyPr>
          <a:lstStyle/>
          <a:p>
            <a:pPr eaLnBrk="1" hangingPunct="1"/>
            <a:r>
              <a:rPr lang="en-GB" altLang="en-US" sz="3600"/>
              <a:t>Obstacles </a:t>
            </a:r>
            <a:r>
              <a:rPr lang="en-GB" altLang="en-US" sz="3600" err="1"/>
              <a:t>comportementaux</a:t>
            </a:r>
            <a:r>
              <a:rPr lang="en-GB" altLang="en-US" sz="3600"/>
              <a:t> </a:t>
            </a:r>
          </a:p>
        </p:txBody>
      </p:sp>
      <p:sp>
        <p:nvSpPr>
          <p:cNvPr id="73732" name="Rectangle 3">
            <a:extLst>
              <a:ext uri="{FF2B5EF4-FFF2-40B4-BE49-F238E27FC236}">
                <a16:creationId xmlns:a16="http://schemas.microsoft.com/office/drawing/2014/main" id="{58C9A3F2-D592-42D4-B265-5DF4D09FE4ED}"/>
              </a:ext>
            </a:extLst>
          </p:cNvPr>
          <p:cNvSpPr>
            <a:spLocks noGrp="1" noChangeArrowheads="1"/>
          </p:cNvSpPr>
          <p:nvPr>
            <p:ph type="body" idx="1"/>
          </p:nvPr>
        </p:nvSpPr>
        <p:spPr>
          <a:xfrm>
            <a:off x="6737758" y="1647825"/>
            <a:ext cx="5068799" cy="4572000"/>
          </a:xfrm>
        </p:spPr>
        <p:txBody>
          <a:bodyPr>
            <a:noAutofit/>
          </a:bodyPr>
          <a:lstStyle/>
          <a:p>
            <a:pPr lvl="3">
              <a:lnSpc>
                <a:spcPct val="115000"/>
              </a:lnSpc>
              <a:spcAft>
                <a:spcPts val="1000"/>
              </a:spcAft>
              <a:defRPr/>
            </a:pPr>
            <a:r>
              <a:rPr lang="fr-FR" sz="2400">
                <a:latin typeface="Arial" panose="020B0604020202020204" pitchFamily="34" charset="0"/>
                <a:cs typeface="Times New Roman" panose="02020603050405020304" pitchFamily="18" charset="0"/>
              </a:rPr>
              <a:t>Les personnes en situation de handicap peuvent être exposées à des </a:t>
            </a:r>
            <a:r>
              <a:rPr lang="fr-FR" sz="2400" b="1">
                <a:solidFill>
                  <a:schemeClr val="tx2"/>
                </a:solidFill>
                <a:latin typeface="Arial" panose="020B0604020202020204" pitchFamily="34" charset="0"/>
                <a:cs typeface="Times New Roman" panose="02020603050405020304" pitchFamily="18" charset="0"/>
              </a:rPr>
              <a:t>pratiques coercitives </a:t>
            </a:r>
            <a:r>
              <a:rPr lang="fr-FR" sz="2400">
                <a:latin typeface="Arial" panose="020B0604020202020204" pitchFamily="34" charset="0"/>
                <a:cs typeface="Times New Roman" panose="02020603050405020304" pitchFamily="18" charset="0"/>
              </a:rPr>
              <a:t>telles que la stérilisation forcée, les avortements forcés, les hystérectomies forcées et les médicaments forcés.</a:t>
            </a:r>
          </a:p>
          <a:p>
            <a:pPr lvl="3">
              <a:lnSpc>
                <a:spcPct val="115000"/>
              </a:lnSpc>
              <a:spcAft>
                <a:spcPts val="1000"/>
              </a:spcAft>
              <a:defRPr/>
            </a:pPr>
            <a:endParaRPr lang="en-GB" sz="2400">
              <a:latin typeface="Arial" panose="020B0604020202020204" pitchFamily="34" charset="0"/>
              <a:cs typeface="Times New Roman" panose="02020603050405020304" pitchFamily="18" charset="0"/>
            </a:endParaRPr>
          </a:p>
        </p:txBody>
      </p:sp>
      <p:sp>
        <p:nvSpPr>
          <p:cNvPr id="3" name="Footer Placeholder 4">
            <a:extLst>
              <a:ext uri="{FF2B5EF4-FFF2-40B4-BE49-F238E27FC236}">
                <a16:creationId xmlns:a16="http://schemas.microsoft.com/office/drawing/2014/main" id="{65D55C09-B518-A50D-8B4B-3E4CA534B09C}"/>
              </a:ext>
            </a:extLst>
          </p:cNvPr>
          <p:cNvSpPr>
            <a:spLocks noGrp="1"/>
          </p:cNvSpPr>
          <p:nvPr>
            <p:ph type="ftr" sz="quarter" idx="11"/>
          </p:nvPr>
        </p:nvSpPr>
        <p:spPr>
          <a:xfrm>
            <a:off x="371475" y="6158497"/>
            <a:ext cx="10116000" cy="431800"/>
          </a:xfrm>
        </p:spPr>
        <p:txBody>
          <a:bodyPr/>
          <a:lstStyle/>
          <a:p>
            <a:r>
              <a:rPr lang="fr-FR" b="1" noProof="0"/>
              <a:t>Jour 1 : Introduction à l'inclusion du handicap</a:t>
            </a:r>
          </a:p>
        </p:txBody>
      </p:sp>
      <p:pic>
        <p:nvPicPr>
          <p:cNvPr id="4" name="Picture 3" descr="Une femme est restreinte sur un lit d'hôpital par deux infirmières. Elle dit : &quot;Non, s'il vous plaît, ne faites pas ça !&quot;. Un médecin se tient à côté d'elle avec une seringue et lui dit : &quot;Je sais ce qui est le mieux pour vous&quot;.">
            <a:extLst>
              <a:ext uri="{FF2B5EF4-FFF2-40B4-BE49-F238E27FC236}">
                <a16:creationId xmlns:a16="http://schemas.microsoft.com/office/drawing/2014/main" id="{086768B3-5C02-F444-E163-6B182D8393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85443" y="1641792"/>
            <a:ext cx="6239510" cy="3574415"/>
          </a:xfrm>
          <a:prstGeom prst="rect">
            <a:avLst/>
          </a:prstGeom>
          <a:noFill/>
          <a:ln>
            <a:noFill/>
          </a:ln>
        </p:spPr>
      </p:pic>
    </p:spTree>
    <p:extLst>
      <p:ext uri="{BB962C8B-B14F-4D97-AF65-F5344CB8AC3E}">
        <p14:creationId xmlns:p14="http://schemas.microsoft.com/office/powerpoint/2010/main" val="34118152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a:extLst>
              <a:ext uri="{FF2B5EF4-FFF2-40B4-BE49-F238E27FC236}">
                <a16:creationId xmlns:a16="http://schemas.microsoft.com/office/drawing/2014/main" id="{A0ACC095-D5C7-4337-B45F-DC1F696C0BE1}"/>
              </a:ext>
            </a:extLst>
          </p:cNvPr>
          <p:cNvSpPr>
            <a:spLocks noGrp="1" noChangeArrowheads="1"/>
          </p:cNvSpPr>
          <p:nvPr>
            <p:ph type="title"/>
          </p:nvPr>
        </p:nvSpPr>
        <p:spPr>
          <a:xfrm>
            <a:off x="371475" y="368300"/>
            <a:ext cx="9419797" cy="432197"/>
          </a:xfrm>
        </p:spPr>
        <p:txBody>
          <a:bodyPr>
            <a:noAutofit/>
          </a:bodyPr>
          <a:lstStyle/>
          <a:p>
            <a:pPr eaLnBrk="1" hangingPunct="1"/>
            <a:r>
              <a:rPr lang="en-GB" altLang="en-US" sz="3600"/>
              <a:t>Obstacles </a:t>
            </a:r>
            <a:r>
              <a:rPr lang="en-GB" altLang="en-US" sz="3600" err="1"/>
              <a:t>comportementaux</a:t>
            </a:r>
            <a:r>
              <a:rPr lang="en-GB" altLang="en-US" sz="3600"/>
              <a:t> </a:t>
            </a:r>
          </a:p>
        </p:txBody>
      </p:sp>
      <p:sp>
        <p:nvSpPr>
          <p:cNvPr id="73732" name="Rectangle 3">
            <a:extLst>
              <a:ext uri="{FF2B5EF4-FFF2-40B4-BE49-F238E27FC236}">
                <a16:creationId xmlns:a16="http://schemas.microsoft.com/office/drawing/2014/main" id="{58C9A3F2-D592-42D4-B265-5DF4D09FE4ED}"/>
              </a:ext>
            </a:extLst>
          </p:cNvPr>
          <p:cNvSpPr>
            <a:spLocks noGrp="1" noChangeArrowheads="1"/>
          </p:cNvSpPr>
          <p:nvPr>
            <p:ph type="body" idx="1"/>
          </p:nvPr>
        </p:nvSpPr>
        <p:spPr>
          <a:xfrm>
            <a:off x="6751726" y="1641473"/>
            <a:ext cx="5068799" cy="4572000"/>
          </a:xfrm>
        </p:spPr>
        <p:txBody>
          <a:bodyPr>
            <a:noAutofit/>
          </a:bodyPr>
          <a:lstStyle/>
          <a:p>
            <a:pPr lvl="3">
              <a:lnSpc>
                <a:spcPct val="115000"/>
              </a:lnSpc>
              <a:spcAft>
                <a:spcPts val="1000"/>
              </a:spcAft>
              <a:defRPr/>
            </a:pPr>
            <a:r>
              <a:rPr lang="fr-FR" sz="2400">
                <a:latin typeface="Arial" panose="020B0604020202020204" pitchFamily="34" charset="0"/>
                <a:cs typeface="Times New Roman" panose="02020603050405020304" pitchFamily="18" charset="0"/>
              </a:rPr>
              <a:t>Elles peuvent être victimes de </a:t>
            </a:r>
            <a:r>
              <a:rPr lang="fr-FR" sz="2400" b="1">
                <a:solidFill>
                  <a:schemeClr val="tx2"/>
                </a:solidFill>
                <a:latin typeface="Arial" panose="020B0604020202020204" pitchFamily="34" charset="0"/>
                <a:cs typeface="Times New Roman" panose="02020603050405020304" pitchFamily="18" charset="0"/>
              </a:rPr>
              <a:t>violences basées sur le genre</a:t>
            </a:r>
            <a:r>
              <a:rPr lang="fr-FR" sz="2400">
                <a:latin typeface="Arial" panose="020B0604020202020204" pitchFamily="34" charset="0"/>
                <a:cs typeface="Times New Roman" panose="02020603050405020304" pitchFamily="18" charset="0"/>
              </a:rPr>
              <a:t>, en particulier de violences entre partenaires intimes.</a:t>
            </a:r>
          </a:p>
          <a:p>
            <a:pPr lvl="3">
              <a:lnSpc>
                <a:spcPct val="115000"/>
              </a:lnSpc>
              <a:spcAft>
                <a:spcPts val="1000"/>
              </a:spcAft>
              <a:defRPr/>
            </a:pPr>
            <a:r>
              <a:rPr lang="fr-FR" sz="2400" b="1">
                <a:solidFill>
                  <a:schemeClr val="tx2"/>
                </a:solidFill>
                <a:latin typeface="Arial" panose="020B0604020202020204" pitchFamily="34" charset="0"/>
                <a:cs typeface="Times New Roman" panose="02020603050405020304" pitchFamily="18" charset="0"/>
              </a:rPr>
              <a:t>Idées fausses et mythes </a:t>
            </a:r>
            <a:r>
              <a:rPr lang="fr-FR" sz="2400">
                <a:latin typeface="Arial" panose="020B0604020202020204" pitchFamily="34" charset="0"/>
                <a:cs typeface="Times New Roman" panose="02020603050405020304" pitchFamily="18" charset="0"/>
              </a:rPr>
              <a:t>sur les personnes en situation de handicap. </a:t>
            </a:r>
            <a:endParaRPr lang="en-GB" sz="2400">
              <a:latin typeface="Arial" panose="020B0604020202020204" pitchFamily="34" charset="0"/>
              <a:cs typeface="Times New Roman" panose="02020603050405020304" pitchFamily="18" charset="0"/>
            </a:endParaRPr>
          </a:p>
        </p:txBody>
      </p:sp>
      <p:sp>
        <p:nvSpPr>
          <p:cNvPr id="3" name="Footer Placeholder 4">
            <a:extLst>
              <a:ext uri="{FF2B5EF4-FFF2-40B4-BE49-F238E27FC236}">
                <a16:creationId xmlns:a16="http://schemas.microsoft.com/office/drawing/2014/main" id="{65D55C09-B518-A50D-8B4B-3E4CA534B09C}"/>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4" name="Picture 3" descr="Une femme est restreinte sur un lit d'hôpital par deux infirmières. Elle dit : &quot;Non, s'il vous plaît, ne faites pas ça !&quot;. Un médecin se tient à côté d'elle avec une seringue et lui dit : &quot;Je sais ce qui est le mieux pour vous&quot;.">
            <a:extLst>
              <a:ext uri="{FF2B5EF4-FFF2-40B4-BE49-F238E27FC236}">
                <a16:creationId xmlns:a16="http://schemas.microsoft.com/office/drawing/2014/main" id="{6AF9F05C-3CE3-8888-2C55-DBCBD139A1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96327" y="1641792"/>
            <a:ext cx="6239510" cy="3574415"/>
          </a:xfrm>
          <a:prstGeom prst="rect">
            <a:avLst/>
          </a:prstGeom>
          <a:noFill/>
          <a:ln>
            <a:noFill/>
          </a:ln>
        </p:spPr>
      </p:pic>
    </p:spTree>
    <p:extLst>
      <p:ext uri="{BB962C8B-B14F-4D97-AF65-F5344CB8AC3E}">
        <p14:creationId xmlns:p14="http://schemas.microsoft.com/office/powerpoint/2010/main" val="41038795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a:extLst>
              <a:ext uri="{FF2B5EF4-FFF2-40B4-BE49-F238E27FC236}">
                <a16:creationId xmlns:a16="http://schemas.microsoft.com/office/drawing/2014/main" id="{987A71E2-7024-4CD5-BB3B-74B082D92A04}"/>
              </a:ext>
            </a:extLst>
          </p:cNvPr>
          <p:cNvSpPr>
            <a:spLocks noGrp="1" noChangeArrowheads="1"/>
          </p:cNvSpPr>
          <p:nvPr>
            <p:ph type="title"/>
          </p:nvPr>
        </p:nvSpPr>
        <p:spPr>
          <a:xfrm>
            <a:off x="371475" y="368300"/>
            <a:ext cx="9358152" cy="573881"/>
          </a:xfrm>
        </p:spPr>
        <p:txBody>
          <a:bodyPr>
            <a:normAutofit/>
          </a:bodyPr>
          <a:lstStyle/>
          <a:p>
            <a:pPr eaLnBrk="1" hangingPunct="1"/>
            <a:r>
              <a:rPr lang="en-GB" altLang="en-US" sz="3600"/>
              <a:t>Obstacles </a:t>
            </a:r>
            <a:r>
              <a:rPr lang="en-GB" altLang="en-US" sz="3600" err="1"/>
              <a:t>environnementaux</a:t>
            </a:r>
            <a:r>
              <a:rPr lang="en-GB" altLang="en-US" sz="3600"/>
              <a:t> </a:t>
            </a:r>
          </a:p>
        </p:txBody>
      </p:sp>
      <p:sp>
        <p:nvSpPr>
          <p:cNvPr id="73732" name="Rectangle 3">
            <a:extLst>
              <a:ext uri="{FF2B5EF4-FFF2-40B4-BE49-F238E27FC236}">
                <a16:creationId xmlns:a16="http://schemas.microsoft.com/office/drawing/2014/main" id="{48DAFB51-DD6C-4F8D-8379-156746ACCD37}"/>
              </a:ext>
            </a:extLst>
          </p:cNvPr>
          <p:cNvSpPr>
            <a:spLocks noGrp="1" noChangeArrowheads="1"/>
          </p:cNvSpPr>
          <p:nvPr>
            <p:ph type="body" idx="1"/>
          </p:nvPr>
        </p:nvSpPr>
        <p:spPr>
          <a:xfrm>
            <a:off x="6096003" y="1412875"/>
            <a:ext cx="5724525" cy="3970783"/>
          </a:xfrm>
        </p:spPr>
        <p:txBody>
          <a:bodyPr>
            <a:normAutofit/>
          </a:bodyPr>
          <a:lstStyle/>
          <a:p>
            <a:pPr lvl="3">
              <a:lnSpc>
                <a:spcPct val="105000"/>
              </a:lnSpc>
              <a:spcAft>
                <a:spcPts val="1000"/>
              </a:spcAft>
              <a:defRPr/>
            </a:pPr>
            <a:r>
              <a:rPr lang="fr-FR" altLang="en-US" sz="2400">
                <a:latin typeface="Arial" panose="020B0604020202020204" pitchFamily="34" charset="0"/>
                <a:cs typeface="Times New Roman" panose="02020603050405020304" pitchFamily="18" charset="0"/>
              </a:rPr>
              <a:t>Manque de </a:t>
            </a:r>
            <a:r>
              <a:rPr lang="fr-FR" altLang="en-US" sz="2400" b="1">
                <a:solidFill>
                  <a:schemeClr val="tx2"/>
                </a:solidFill>
                <a:latin typeface="Arial" panose="020B0604020202020204" pitchFamily="34" charset="0"/>
                <a:cs typeface="Times New Roman" panose="02020603050405020304" pitchFamily="18" charset="0"/>
              </a:rPr>
              <a:t>moyens de transport </a:t>
            </a:r>
            <a:r>
              <a:rPr lang="fr-FR" altLang="en-US" sz="2400">
                <a:latin typeface="Arial" panose="020B0604020202020204" pitchFamily="34" charset="0"/>
                <a:cs typeface="Times New Roman" panose="02020603050405020304" pitchFamily="18" charset="0"/>
              </a:rPr>
              <a:t>adéquats pour se rendre dans les cliniques </a:t>
            </a:r>
          </a:p>
          <a:p>
            <a:pPr lvl="3">
              <a:lnSpc>
                <a:spcPct val="105000"/>
              </a:lnSpc>
              <a:spcAft>
                <a:spcPts val="1000"/>
              </a:spcAft>
              <a:defRPr/>
            </a:pPr>
            <a:r>
              <a:rPr lang="fr-FR" altLang="en-US" sz="2400">
                <a:latin typeface="Arial" panose="020B0604020202020204" pitchFamily="34" charset="0"/>
                <a:cs typeface="Times New Roman" panose="02020603050405020304" pitchFamily="18" charset="0"/>
              </a:rPr>
              <a:t>Terrain difficile, routes en mauvais état et distance par rapport à l'installation.</a:t>
            </a:r>
          </a:p>
          <a:p>
            <a:pPr lvl="3">
              <a:lnSpc>
                <a:spcPct val="105000"/>
              </a:lnSpc>
              <a:spcAft>
                <a:spcPts val="1000"/>
              </a:spcAft>
              <a:defRPr/>
            </a:pPr>
            <a:r>
              <a:rPr lang="fr-FR" altLang="en-US" sz="2400">
                <a:latin typeface="Arial" panose="020B0604020202020204" pitchFamily="34" charset="0"/>
                <a:cs typeface="Times New Roman" panose="02020603050405020304" pitchFamily="18" charset="0"/>
              </a:rPr>
              <a:t>Un environnement </a:t>
            </a:r>
            <a:r>
              <a:rPr lang="fr-FR" altLang="en-US" sz="2400" b="1">
                <a:solidFill>
                  <a:schemeClr val="tx2"/>
                </a:solidFill>
                <a:latin typeface="Arial" panose="020B0604020202020204" pitchFamily="34" charset="0"/>
                <a:cs typeface="Times New Roman" panose="02020603050405020304" pitchFamily="18" charset="0"/>
              </a:rPr>
              <a:t>inaccessible</a:t>
            </a:r>
            <a:r>
              <a:rPr lang="fr-FR" altLang="en-US" sz="2400">
                <a:latin typeface="Arial" panose="020B0604020202020204" pitchFamily="34" charset="0"/>
                <a:cs typeface="Times New Roman" panose="02020603050405020304" pitchFamily="18" charset="0"/>
              </a:rPr>
              <a:t> et peu accueillant.</a:t>
            </a:r>
            <a:endParaRPr lang="en-GB" sz="2400" b="0">
              <a:solidFill>
                <a:srgbClr val="000000"/>
              </a:solidFill>
            </a:endParaRPr>
          </a:p>
          <a:p>
            <a:pPr marL="342900" indent="-342900" eaLnBrk="1" hangingPunct="1">
              <a:buFont typeface="Arial" panose="020B0604020202020204" pitchFamily="34" charset="0"/>
              <a:buChar char="•"/>
              <a:defRPr/>
            </a:pPr>
            <a:endParaRPr lang="en-GB" altLang="en-US" sz="2400" b="0"/>
          </a:p>
        </p:txBody>
      </p:sp>
      <p:pic>
        <p:nvPicPr>
          <p:cNvPr id="2" name="Picture 1" descr="Trois femmes ont des difficultés à accéder à un centre de santé. Une femme sourde essaie de faire des signes à une infirmière qui ne la comprend pas. Une femme aveugle ne parvient pas à trouver le chemin de la clinique sans avoir vu le panneau dans la rue. Une femme en fauteuil roulant n'a aucun moyen d'accéder à la porte car il y a des marches entre elle et la porte.">
            <a:extLst>
              <a:ext uri="{FF2B5EF4-FFF2-40B4-BE49-F238E27FC236}">
                <a16:creationId xmlns:a16="http://schemas.microsoft.com/office/drawing/2014/main" id="{9954335A-B75B-52AE-0074-C06FCEFCA5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71472" y="1412875"/>
            <a:ext cx="5593333" cy="3970783"/>
          </a:xfrm>
          <a:prstGeom prst="rect">
            <a:avLst/>
          </a:prstGeom>
          <a:noFill/>
          <a:ln>
            <a:noFill/>
          </a:ln>
        </p:spPr>
      </p:pic>
      <p:sp>
        <p:nvSpPr>
          <p:cNvPr id="3" name="Footer Placeholder 4">
            <a:extLst>
              <a:ext uri="{FF2B5EF4-FFF2-40B4-BE49-F238E27FC236}">
                <a16:creationId xmlns:a16="http://schemas.microsoft.com/office/drawing/2014/main" id="{13A19187-396B-AB24-996F-678C899F34BC}"/>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1996646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a:extLst>
              <a:ext uri="{FF2B5EF4-FFF2-40B4-BE49-F238E27FC236}">
                <a16:creationId xmlns:a16="http://schemas.microsoft.com/office/drawing/2014/main" id="{987A71E2-7024-4CD5-BB3B-74B082D92A04}"/>
              </a:ext>
            </a:extLst>
          </p:cNvPr>
          <p:cNvSpPr>
            <a:spLocks noGrp="1" noChangeArrowheads="1"/>
          </p:cNvSpPr>
          <p:nvPr>
            <p:ph type="title"/>
          </p:nvPr>
        </p:nvSpPr>
        <p:spPr>
          <a:xfrm>
            <a:off x="371475" y="368300"/>
            <a:ext cx="9358152" cy="573881"/>
          </a:xfrm>
        </p:spPr>
        <p:txBody>
          <a:bodyPr>
            <a:normAutofit/>
          </a:bodyPr>
          <a:lstStyle/>
          <a:p>
            <a:pPr eaLnBrk="1" hangingPunct="1"/>
            <a:r>
              <a:rPr lang="en-GB" altLang="en-US" sz="3600"/>
              <a:t>Obstacles </a:t>
            </a:r>
            <a:r>
              <a:rPr lang="en-GB" altLang="en-US" sz="3600" err="1"/>
              <a:t>environnementaux</a:t>
            </a:r>
            <a:r>
              <a:rPr lang="en-GB" altLang="en-US" sz="3600"/>
              <a:t> </a:t>
            </a:r>
          </a:p>
        </p:txBody>
      </p:sp>
      <p:sp>
        <p:nvSpPr>
          <p:cNvPr id="73732" name="Rectangle 3">
            <a:extLst>
              <a:ext uri="{FF2B5EF4-FFF2-40B4-BE49-F238E27FC236}">
                <a16:creationId xmlns:a16="http://schemas.microsoft.com/office/drawing/2014/main" id="{48DAFB51-DD6C-4F8D-8379-156746ACCD37}"/>
              </a:ext>
            </a:extLst>
          </p:cNvPr>
          <p:cNvSpPr>
            <a:spLocks noGrp="1" noChangeArrowheads="1"/>
          </p:cNvSpPr>
          <p:nvPr>
            <p:ph type="body" idx="1"/>
          </p:nvPr>
        </p:nvSpPr>
        <p:spPr>
          <a:xfrm>
            <a:off x="6096000" y="1416050"/>
            <a:ext cx="5724525" cy="4316548"/>
          </a:xfrm>
        </p:spPr>
        <p:txBody>
          <a:bodyPr>
            <a:normAutofit/>
          </a:bodyPr>
          <a:lstStyle/>
          <a:p>
            <a:pPr lvl="3">
              <a:lnSpc>
                <a:spcPct val="105000"/>
              </a:lnSpc>
              <a:spcAft>
                <a:spcPts val="1000"/>
              </a:spcAft>
              <a:defRPr/>
            </a:pPr>
            <a:r>
              <a:rPr lang="fr-FR" altLang="en-US" sz="2400">
                <a:latin typeface="Arial" panose="020B0604020202020204" pitchFamily="34" charset="0"/>
                <a:cs typeface="Times New Roman" panose="02020603050405020304" pitchFamily="18" charset="0"/>
              </a:rPr>
              <a:t>De l’insuffisance des installations sanitaires en matière d’eau, d’assainissement et d’hygiène.</a:t>
            </a:r>
          </a:p>
          <a:p>
            <a:pPr lvl="3">
              <a:lnSpc>
                <a:spcPct val="105000"/>
              </a:lnSpc>
              <a:spcAft>
                <a:spcPts val="1000"/>
              </a:spcAft>
              <a:defRPr/>
            </a:pPr>
            <a:r>
              <a:rPr lang="fr-FR" altLang="en-US" sz="2400">
                <a:latin typeface="Arial" panose="020B0604020202020204" pitchFamily="34" charset="0"/>
                <a:cs typeface="Times New Roman" panose="02020603050405020304" pitchFamily="18" charset="0"/>
              </a:rPr>
              <a:t>Du manque de respect de la vie </a:t>
            </a:r>
            <a:r>
              <a:rPr lang="fr-FR" altLang="en-US" sz="2400" b="1">
                <a:solidFill>
                  <a:schemeClr val="tx2"/>
                </a:solidFill>
                <a:latin typeface="Arial" panose="020B0604020202020204" pitchFamily="34" charset="0"/>
                <a:cs typeface="Times New Roman" panose="02020603050405020304" pitchFamily="18" charset="0"/>
              </a:rPr>
              <a:t>privée/confidentialité </a:t>
            </a:r>
            <a:r>
              <a:rPr lang="fr-FR" altLang="en-US" sz="2400">
                <a:latin typeface="Arial" panose="020B0604020202020204" pitchFamily="34" charset="0"/>
                <a:cs typeface="Times New Roman" panose="02020603050405020304" pitchFamily="18" charset="0"/>
              </a:rPr>
              <a:t>dans certains contextes.</a:t>
            </a:r>
          </a:p>
          <a:p>
            <a:pPr lvl="3">
              <a:lnSpc>
                <a:spcPct val="105000"/>
              </a:lnSpc>
              <a:spcAft>
                <a:spcPts val="1000"/>
              </a:spcAft>
              <a:defRPr/>
            </a:pPr>
            <a:r>
              <a:rPr lang="fr-FR" altLang="en-US" sz="2400">
                <a:latin typeface="Arial" panose="020B0604020202020204" pitchFamily="34" charset="0"/>
                <a:cs typeface="Times New Roman" panose="02020603050405020304" pitchFamily="18" charset="0"/>
              </a:rPr>
              <a:t>Manque </a:t>
            </a:r>
            <a:r>
              <a:rPr lang="fr-FR" altLang="en-US" sz="2400" b="1">
                <a:solidFill>
                  <a:schemeClr val="tx2"/>
                </a:solidFill>
                <a:latin typeface="Arial" panose="020B0604020202020204" pitchFamily="34" charset="0"/>
                <a:cs typeface="Times New Roman" panose="02020603050405020304" pitchFamily="18" charset="0"/>
              </a:rPr>
              <a:t>d'accessibilité des communications</a:t>
            </a:r>
            <a:r>
              <a:rPr lang="fr-FR" altLang="en-US" sz="2400">
                <a:latin typeface="Arial" panose="020B0604020202020204" pitchFamily="34" charset="0"/>
                <a:cs typeface="Times New Roman" panose="02020603050405020304" pitchFamily="18" charset="0"/>
              </a:rPr>
              <a:t>/manque de sensibilisation aux différentes approches de la communication</a:t>
            </a:r>
            <a:r>
              <a:rPr lang="en-GB" altLang="en-US" sz="2400">
                <a:latin typeface="Arial" panose="020B0604020202020204" pitchFamily="34" charset="0"/>
                <a:cs typeface="Times New Roman" panose="02020603050405020304" pitchFamily="18" charset="0"/>
              </a:rPr>
              <a:t>.</a:t>
            </a:r>
            <a:endParaRPr lang="en-GB" sz="2400">
              <a:latin typeface="Arial" panose="020B0604020202020204" pitchFamily="34" charset="0"/>
              <a:cs typeface="Times New Roman" panose="02020603050405020304" pitchFamily="18" charset="0"/>
            </a:endParaRPr>
          </a:p>
          <a:p>
            <a:pPr marL="342900" indent="-342900" eaLnBrk="1" hangingPunct="1">
              <a:buFont typeface="Arial" panose="020B0604020202020204" pitchFamily="34" charset="0"/>
              <a:buChar char="•"/>
              <a:defRPr/>
            </a:pPr>
            <a:endParaRPr lang="en-GB" altLang="en-US" sz="2400" b="0"/>
          </a:p>
        </p:txBody>
      </p:sp>
      <p:pic>
        <p:nvPicPr>
          <p:cNvPr id="2" name="Picture 1" descr="Trois femmes ont des difficultés à accéder à un centre de santé. Une femme sourde essaie de faire des signes à une infirmière qui ne la comprend pas. Une femme aveugle ne parvient pas à trouver le chemin de la clinique sans avoir vu le panneau dans la rue. Une femme en fauteuil roulant n'a aucun moyen d'accéder à la porte car il y a des marches entre elle et la porte.">
            <a:extLst>
              <a:ext uri="{FF2B5EF4-FFF2-40B4-BE49-F238E27FC236}">
                <a16:creationId xmlns:a16="http://schemas.microsoft.com/office/drawing/2014/main" id="{9954335A-B75B-52AE-0074-C06FCEFCA584}"/>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71473" y="1412875"/>
            <a:ext cx="5593333" cy="3970783"/>
          </a:xfrm>
          <a:prstGeom prst="rect">
            <a:avLst/>
          </a:prstGeom>
          <a:noFill/>
          <a:ln>
            <a:noFill/>
          </a:ln>
        </p:spPr>
      </p:pic>
      <p:sp>
        <p:nvSpPr>
          <p:cNvPr id="3" name="Footer Placeholder 4">
            <a:extLst>
              <a:ext uri="{FF2B5EF4-FFF2-40B4-BE49-F238E27FC236}">
                <a16:creationId xmlns:a16="http://schemas.microsoft.com/office/drawing/2014/main" id="{E53A56DC-3750-3557-A499-0CB52E89F4B1}"/>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4134664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371475" y="382183"/>
            <a:ext cx="7484724" cy="573881"/>
          </a:xfrm>
        </p:spPr>
        <p:txBody>
          <a:bodyPr>
            <a:normAutofit/>
          </a:bodyPr>
          <a:lstStyle/>
          <a:p>
            <a:pPr eaLnBrk="1" hangingPunct="1"/>
            <a:r>
              <a:rPr lang="en-GB" altLang="en-US" sz="3600"/>
              <a:t>Obstacles </a:t>
            </a:r>
            <a:r>
              <a:rPr lang="en-GB" altLang="en-US" sz="3600" err="1"/>
              <a:t>institutionnels</a:t>
            </a:r>
            <a:r>
              <a:rPr lang="en-GB" altLang="en-US" sz="3600"/>
              <a:t> </a:t>
            </a:r>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type="body" idx="1"/>
          </p:nvPr>
        </p:nvSpPr>
        <p:spPr>
          <a:xfrm>
            <a:off x="371473" y="1444100"/>
            <a:ext cx="9480098" cy="4540775"/>
          </a:xfrm>
        </p:spPr>
        <p:txBody>
          <a:bodyPr>
            <a:normAutofit fontScale="25000" lnSpcReduction="20000"/>
          </a:bodyPr>
          <a:lstStyle/>
          <a:p>
            <a:pPr lvl="3">
              <a:lnSpc>
                <a:spcPct val="125000"/>
              </a:lnSpc>
              <a:spcAft>
                <a:spcPts val="1000"/>
              </a:spcAft>
              <a:defRPr/>
            </a:pPr>
            <a:r>
              <a:rPr lang="fr-FR" altLang="en-US" sz="9600">
                <a:latin typeface="Arial" panose="020B0604020202020204" pitchFamily="34" charset="0"/>
                <a:cs typeface="Times New Roman" panose="02020603050405020304" pitchFamily="18" charset="0"/>
              </a:rPr>
              <a:t>Il est impératif que des </a:t>
            </a:r>
            <a:r>
              <a:rPr lang="fr-FR" altLang="en-US" sz="9600" b="1">
                <a:solidFill>
                  <a:schemeClr val="tx2"/>
                </a:solidFill>
                <a:latin typeface="Arial" panose="020B0604020202020204" pitchFamily="34" charset="0"/>
                <a:cs typeface="Times New Roman" panose="02020603050405020304" pitchFamily="18" charset="0"/>
              </a:rPr>
              <a:t>politiques nationales </a:t>
            </a:r>
            <a:r>
              <a:rPr lang="fr-FR" altLang="en-US" sz="9600">
                <a:latin typeface="Arial" panose="020B0604020202020204" pitchFamily="34" charset="0"/>
                <a:cs typeface="Times New Roman" panose="02020603050405020304" pitchFamily="18" charset="0"/>
              </a:rPr>
              <a:t>soient mises en place pour traiter les droits reproductifs des personnes en situation de handicap </a:t>
            </a:r>
          </a:p>
          <a:p>
            <a:pPr lvl="3">
              <a:lnSpc>
                <a:spcPct val="125000"/>
              </a:lnSpc>
              <a:spcAft>
                <a:spcPts val="1000"/>
              </a:spcAft>
              <a:defRPr/>
            </a:pPr>
            <a:r>
              <a:rPr lang="fr-FR" sz="9600">
                <a:latin typeface="Arial" panose="020B0604020202020204" pitchFamily="34" charset="0"/>
                <a:cs typeface="Times New Roman" panose="02020603050405020304" pitchFamily="18" charset="0"/>
              </a:rPr>
              <a:t>Les </a:t>
            </a:r>
            <a:r>
              <a:rPr lang="fr-FR" sz="9600" b="1">
                <a:solidFill>
                  <a:schemeClr val="tx2"/>
                </a:solidFill>
                <a:latin typeface="Arial" panose="020B0604020202020204" pitchFamily="34" charset="0"/>
                <a:cs typeface="Times New Roman" panose="02020603050405020304" pitchFamily="18" charset="0"/>
              </a:rPr>
              <a:t>données ventilées </a:t>
            </a:r>
            <a:r>
              <a:rPr lang="fr-FR" sz="9600">
                <a:latin typeface="Arial" panose="020B0604020202020204" pitchFamily="34" charset="0"/>
                <a:cs typeface="Times New Roman" panose="02020603050405020304" pitchFamily="18" charset="0"/>
              </a:rPr>
              <a:t>par âge, genre et handicap, sur l’accès et l’utilisation de la planification familiale et d’autres services de santé sexuelle et reproductive font défaut.</a:t>
            </a:r>
          </a:p>
          <a:p>
            <a:pPr lvl="3">
              <a:lnSpc>
                <a:spcPct val="125000"/>
              </a:lnSpc>
              <a:spcAft>
                <a:spcPts val="1000"/>
              </a:spcAft>
              <a:defRPr/>
            </a:pPr>
            <a:r>
              <a:rPr lang="fr-FR" altLang="en-US" sz="9600" err="1">
                <a:latin typeface="Arial" panose="020B0604020202020204" pitchFamily="34" charset="0"/>
                <a:cs typeface="Times New Roman" panose="02020603050405020304" pitchFamily="18" charset="0"/>
              </a:rPr>
              <a:t>Insufficence</a:t>
            </a:r>
            <a:r>
              <a:rPr lang="fr-FR" altLang="en-US" sz="9600">
                <a:latin typeface="Arial" panose="020B0604020202020204" pitchFamily="34" charset="0"/>
                <a:cs typeface="Times New Roman" panose="02020603050405020304" pitchFamily="18" charset="0"/>
              </a:rPr>
              <a:t> </a:t>
            </a:r>
            <a:r>
              <a:rPr lang="fr-FR" altLang="en-US" sz="9600" b="1">
                <a:solidFill>
                  <a:schemeClr val="tx2"/>
                </a:solidFill>
                <a:latin typeface="Arial" panose="020B0604020202020204" pitchFamily="34" charset="0"/>
                <a:cs typeface="Times New Roman" panose="02020603050405020304" pitchFamily="18" charset="0"/>
              </a:rPr>
              <a:t>d’expertise technique </a:t>
            </a:r>
            <a:r>
              <a:rPr lang="fr-FR" altLang="en-US" sz="9600">
                <a:latin typeface="Arial" panose="020B0604020202020204" pitchFamily="34" charset="0"/>
                <a:cs typeface="Times New Roman" panose="02020603050405020304" pitchFamily="18" charset="0"/>
              </a:rPr>
              <a:t>ou de formation en matière de planification familiale du point de vue du handicap</a:t>
            </a:r>
          </a:p>
          <a:p>
            <a:pPr lvl="3">
              <a:lnSpc>
                <a:spcPct val="125000"/>
              </a:lnSpc>
              <a:spcAft>
                <a:spcPts val="1000"/>
              </a:spcAft>
              <a:defRPr/>
            </a:pPr>
            <a:r>
              <a:rPr lang="fr-FR" altLang="en-US" sz="9600">
                <a:latin typeface="Arial" panose="020B0604020202020204" pitchFamily="34" charset="0"/>
                <a:cs typeface="Times New Roman" panose="02020603050405020304" pitchFamily="18" charset="0"/>
              </a:rPr>
              <a:t>La </a:t>
            </a:r>
            <a:r>
              <a:rPr lang="fr-FR" altLang="en-US" sz="9600" b="1">
                <a:solidFill>
                  <a:schemeClr val="tx2"/>
                </a:solidFill>
                <a:latin typeface="Arial" panose="020B0604020202020204" pitchFamily="34" charset="0"/>
                <a:cs typeface="Times New Roman" panose="02020603050405020304" pitchFamily="18" charset="0"/>
              </a:rPr>
              <a:t>personnalité juridique </a:t>
            </a:r>
            <a:r>
              <a:rPr lang="fr-FR" altLang="en-US" sz="9600">
                <a:latin typeface="Arial" panose="020B0604020202020204" pitchFamily="34" charset="0"/>
                <a:cs typeface="Times New Roman" panose="02020603050405020304" pitchFamily="18" charset="0"/>
              </a:rPr>
              <a:t>des personnes en situation de handicap est limitée et/ou les procédures sont inadaptées.</a:t>
            </a:r>
          </a:p>
          <a:p>
            <a:pPr marL="285750" indent="-285750">
              <a:buClr>
                <a:srgbClr val="C30E55"/>
              </a:buClr>
              <a:buFont typeface="Arial" panose="020B0604020202020204" pitchFamily="34" charset="0"/>
              <a:buChar char="•"/>
              <a:defRPr/>
            </a:pPr>
            <a:endParaRPr lang="fr-FR" altLang="en-US" sz="2400" b="0"/>
          </a:p>
          <a:p>
            <a:pPr marL="285750" indent="-285750">
              <a:buClr>
                <a:srgbClr val="C30E55"/>
              </a:buClr>
              <a:buFont typeface="Arial" panose="020B0604020202020204" pitchFamily="34" charset="0"/>
              <a:buChar char="•"/>
              <a:defRPr/>
            </a:pPr>
            <a:endParaRPr lang="fr-FR" altLang="en-US" sz="2400" b="0"/>
          </a:p>
          <a:p>
            <a:pPr marL="285750" indent="-285750">
              <a:buClr>
                <a:srgbClr val="C30E55"/>
              </a:buClr>
              <a:buFont typeface="Arial" panose="020B0604020202020204" pitchFamily="34" charset="0"/>
              <a:buChar char="•"/>
              <a:defRPr/>
            </a:pPr>
            <a:endParaRPr lang="en-GB" sz="2400" b="0"/>
          </a:p>
          <a:p>
            <a:pPr marL="285750" indent="-285750" eaLnBrk="1" hangingPunct="1">
              <a:buFont typeface="Arial" panose="020B0604020202020204" pitchFamily="34" charset="0"/>
              <a:buChar char="•"/>
              <a:defRPr/>
            </a:pPr>
            <a:endParaRPr lang="en-GB" altLang="en-US" sz="2400" b="0"/>
          </a:p>
        </p:txBody>
      </p:sp>
      <p:sp>
        <p:nvSpPr>
          <p:cNvPr id="2" name="Footer Placeholder 4">
            <a:extLst>
              <a:ext uri="{FF2B5EF4-FFF2-40B4-BE49-F238E27FC236}">
                <a16:creationId xmlns:a16="http://schemas.microsoft.com/office/drawing/2014/main" id="{0EAEFE7A-12A5-518D-7C7C-31D41BE9D470}"/>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371475" y="382183"/>
            <a:ext cx="7484724" cy="573881"/>
          </a:xfrm>
        </p:spPr>
        <p:txBody>
          <a:bodyPr>
            <a:normAutofit/>
          </a:bodyPr>
          <a:lstStyle/>
          <a:p>
            <a:pPr eaLnBrk="1" hangingPunct="1"/>
            <a:r>
              <a:rPr lang="en-GB" altLang="en-US" sz="3600"/>
              <a:t>Obstacles </a:t>
            </a:r>
            <a:r>
              <a:rPr lang="en-GB" altLang="en-US" sz="3600" err="1"/>
              <a:t>institutionnels</a:t>
            </a:r>
            <a:r>
              <a:rPr lang="en-GB" altLang="en-US" sz="3600"/>
              <a:t> </a:t>
            </a:r>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type="body" idx="1"/>
          </p:nvPr>
        </p:nvSpPr>
        <p:spPr>
          <a:xfrm>
            <a:off x="371473" y="1412876"/>
            <a:ext cx="9523641" cy="4572000"/>
          </a:xfrm>
        </p:spPr>
        <p:txBody>
          <a:bodyPr>
            <a:normAutofit/>
          </a:bodyPr>
          <a:lstStyle/>
          <a:p>
            <a:pPr lvl="3">
              <a:lnSpc>
                <a:spcPct val="125000"/>
              </a:lnSpc>
              <a:spcAft>
                <a:spcPts val="1000"/>
              </a:spcAft>
              <a:defRPr/>
            </a:pPr>
            <a:r>
              <a:rPr lang="fr-FR" altLang="en-US" sz="2400">
                <a:latin typeface="Arial" panose="020B0604020202020204" pitchFamily="34" charset="0"/>
                <a:cs typeface="Times New Roman" panose="02020603050405020304" pitchFamily="18" charset="0"/>
              </a:rPr>
              <a:t>Les personnes en situation de handicap sont confrontées à des </a:t>
            </a:r>
            <a:r>
              <a:rPr lang="fr-FR" altLang="en-US" sz="2400" b="1">
                <a:solidFill>
                  <a:schemeClr val="tx2"/>
                </a:solidFill>
                <a:latin typeface="Arial" panose="020B0604020202020204" pitchFamily="34" charset="0"/>
                <a:cs typeface="Times New Roman" panose="02020603050405020304" pitchFamily="18" charset="0"/>
              </a:rPr>
              <a:t>coûts élevés </a:t>
            </a:r>
            <a:r>
              <a:rPr lang="fr-FR" altLang="en-US" sz="2400">
                <a:latin typeface="Arial" panose="020B0604020202020204" pitchFamily="34" charset="0"/>
                <a:cs typeface="Times New Roman" panose="02020603050405020304" pitchFamily="18" charset="0"/>
              </a:rPr>
              <a:t>liés au handicap </a:t>
            </a:r>
          </a:p>
          <a:p>
            <a:pPr lvl="3">
              <a:lnSpc>
                <a:spcPct val="125000"/>
              </a:lnSpc>
              <a:spcAft>
                <a:spcPts val="1000"/>
              </a:spcAft>
              <a:defRPr/>
            </a:pPr>
            <a:r>
              <a:rPr lang="fr-FR" altLang="en-US" sz="2400">
                <a:latin typeface="Arial" panose="020B0604020202020204" pitchFamily="34" charset="0"/>
                <a:cs typeface="Times New Roman" panose="02020603050405020304" pitchFamily="18" charset="0"/>
              </a:rPr>
              <a:t>La plupart des programmes de SSR ne font pas l’objet d’un </a:t>
            </a:r>
            <a:r>
              <a:rPr lang="fr-FR" altLang="en-US" sz="2400" b="1">
                <a:solidFill>
                  <a:schemeClr val="tx2"/>
                </a:solidFill>
                <a:latin typeface="Arial" panose="020B0604020202020204" pitchFamily="34" charset="0"/>
                <a:cs typeface="Times New Roman" panose="02020603050405020304" pitchFamily="18" charset="0"/>
              </a:rPr>
              <a:t>suivi</a:t>
            </a:r>
            <a:r>
              <a:rPr lang="fr-FR" altLang="en-US" sz="2400">
                <a:solidFill>
                  <a:schemeClr val="tx2"/>
                </a:solidFill>
                <a:latin typeface="Arial" panose="020B0604020202020204" pitchFamily="34" charset="0"/>
                <a:cs typeface="Times New Roman" panose="02020603050405020304" pitchFamily="18" charset="0"/>
              </a:rPr>
              <a:t> </a:t>
            </a:r>
            <a:br>
              <a:rPr lang="fr-FR" altLang="en-US" sz="2400">
                <a:latin typeface="Arial" panose="020B0604020202020204" pitchFamily="34" charset="0"/>
                <a:cs typeface="Times New Roman" panose="02020603050405020304" pitchFamily="18" charset="0"/>
              </a:rPr>
            </a:br>
            <a:r>
              <a:rPr lang="fr-FR" altLang="en-US" sz="2400">
                <a:latin typeface="Arial" panose="020B0604020202020204" pitchFamily="34" charset="0"/>
                <a:cs typeface="Times New Roman" panose="02020603050405020304" pitchFamily="18" charset="0"/>
              </a:rPr>
              <a:t>et d’une évaluation en vue de l’inclusion du handicap.</a:t>
            </a:r>
          </a:p>
          <a:p>
            <a:pPr marL="285750" indent="-285750">
              <a:buClr>
                <a:srgbClr val="C30E55"/>
              </a:buClr>
              <a:buFont typeface="Arial" panose="020B0604020202020204" pitchFamily="34" charset="0"/>
              <a:buChar char="•"/>
              <a:defRPr/>
            </a:pPr>
            <a:endParaRPr lang="fr-FR" altLang="en-US" sz="2400" b="0"/>
          </a:p>
          <a:p>
            <a:pPr marL="285750" indent="-285750">
              <a:buClr>
                <a:srgbClr val="C30E55"/>
              </a:buClr>
              <a:buFont typeface="Arial" panose="020B0604020202020204" pitchFamily="34" charset="0"/>
              <a:buChar char="•"/>
              <a:defRPr/>
            </a:pPr>
            <a:endParaRPr lang="en-GB" sz="2400" b="0"/>
          </a:p>
          <a:p>
            <a:pPr marL="285750" indent="-285750" eaLnBrk="1" hangingPunct="1">
              <a:buFont typeface="Arial" panose="020B0604020202020204" pitchFamily="34" charset="0"/>
              <a:buChar char="•"/>
              <a:defRPr/>
            </a:pPr>
            <a:endParaRPr lang="en-GB" altLang="en-US" sz="2400" b="0"/>
          </a:p>
        </p:txBody>
      </p:sp>
      <p:sp>
        <p:nvSpPr>
          <p:cNvPr id="2" name="Footer Placeholder 4">
            <a:extLst>
              <a:ext uri="{FF2B5EF4-FFF2-40B4-BE49-F238E27FC236}">
                <a16:creationId xmlns:a16="http://schemas.microsoft.com/office/drawing/2014/main" id="{0EAEFE7A-12A5-518D-7C7C-31D41BE9D470}"/>
              </a:ext>
            </a:extLst>
          </p:cNvPr>
          <p:cNvSpPr>
            <a:spLocks noGrp="1"/>
          </p:cNvSpPr>
          <p:nvPr>
            <p:ph type="ftr" sz="quarter" idx="11"/>
          </p:nvPr>
        </p:nvSpPr>
        <p:spPr>
          <a:xfrm>
            <a:off x="371473" y="6165850"/>
            <a:ext cx="10116000" cy="523708"/>
          </a:xfrm>
        </p:spPr>
        <p:txBody>
          <a:bodyPr/>
          <a:lstStyle/>
          <a:p>
            <a:r>
              <a:rPr lang="fr-FR" b="1" noProof="0"/>
              <a:t>Jour 1 : Introduction à l'inclusion du handicap</a:t>
            </a:r>
          </a:p>
        </p:txBody>
      </p:sp>
    </p:spTree>
    <p:extLst>
      <p:ext uri="{BB962C8B-B14F-4D97-AF65-F5344CB8AC3E}">
        <p14:creationId xmlns:p14="http://schemas.microsoft.com/office/powerpoint/2010/main" val="26319728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B27AB-363C-8B8D-8D7D-3A9DF8D5F8B0}"/>
              </a:ext>
            </a:extLst>
          </p:cNvPr>
          <p:cNvSpPr>
            <a:spLocks noGrp="1"/>
          </p:cNvSpPr>
          <p:nvPr>
            <p:ph type="title"/>
          </p:nvPr>
        </p:nvSpPr>
        <p:spPr/>
        <p:txBody>
          <a:bodyPr/>
          <a:lstStyle/>
          <a:p>
            <a:r>
              <a:rPr lang="fr-FR"/>
              <a:t>Réduire les obstacles à l'inclusion</a:t>
            </a:r>
            <a:endParaRPr lang="en-GB"/>
          </a:p>
        </p:txBody>
      </p:sp>
      <p:grpSp>
        <p:nvGrpSpPr>
          <p:cNvPr id="4" name="Group 3" descr="Handicap + environnement accessible = inclusion">
            <a:extLst>
              <a:ext uri="{FF2B5EF4-FFF2-40B4-BE49-F238E27FC236}">
                <a16:creationId xmlns:a16="http://schemas.microsoft.com/office/drawing/2014/main" id="{1CF08C4B-5CAC-B4E0-30DA-6DE08DE1E1EB}"/>
              </a:ext>
            </a:extLst>
          </p:cNvPr>
          <p:cNvGrpSpPr/>
          <p:nvPr/>
        </p:nvGrpSpPr>
        <p:grpSpPr>
          <a:xfrm>
            <a:off x="770562" y="2848874"/>
            <a:ext cx="10301547" cy="1389649"/>
            <a:chOff x="770562" y="2848874"/>
            <a:chExt cx="10301547" cy="1389649"/>
          </a:xfrm>
        </p:grpSpPr>
        <p:sp>
          <p:nvSpPr>
            <p:cNvPr id="12" name="TextBox 11" descr="Déficience + Environnement accessible = &#10;&#10;">
              <a:extLst>
                <a:ext uri="{FF2B5EF4-FFF2-40B4-BE49-F238E27FC236}">
                  <a16:creationId xmlns:a16="http://schemas.microsoft.com/office/drawing/2014/main" id="{2B714880-FC36-6500-7506-17DD672EA902}"/>
                </a:ext>
              </a:extLst>
            </p:cNvPr>
            <p:cNvSpPr txBox="1"/>
            <p:nvPr/>
          </p:nvSpPr>
          <p:spPr>
            <a:xfrm>
              <a:off x="770562" y="3153574"/>
              <a:ext cx="2825393" cy="780251"/>
            </a:xfrm>
            <a:prstGeom prst="rect">
              <a:avLst/>
            </a:prstGeom>
            <a:solidFill>
              <a:schemeClr val="accent2"/>
            </a:solidFill>
          </p:spPr>
          <p:txBody>
            <a:bodyPr wrap="square" lIns="216000" tIns="108000" rIns="216000" bIns="108000" rtlCol="0">
              <a:spAutoFit/>
            </a:bodyPr>
            <a:lstStyle/>
            <a:p>
              <a:pPr algn="l">
                <a:lnSpc>
                  <a:spcPct val="110000"/>
                </a:lnSpc>
                <a:spcBef>
                  <a:spcPts val="600"/>
                </a:spcBef>
                <a:spcAft>
                  <a:spcPts val="1000"/>
                </a:spcAft>
              </a:pPr>
              <a:r>
                <a:rPr lang="en-GB" sz="3600" dirty="0" err="1">
                  <a:solidFill>
                    <a:schemeClr val="bg1"/>
                  </a:solidFill>
                </a:rPr>
                <a:t>Déficience</a:t>
              </a:r>
              <a:endParaRPr lang="en-GB" sz="3600" dirty="0">
                <a:solidFill>
                  <a:schemeClr val="bg1"/>
                </a:solidFill>
              </a:endParaRPr>
            </a:p>
          </p:txBody>
        </p:sp>
        <p:sp>
          <p:nvSpPr>
            <p:cNvPr id="15" name="TextBox 14">
              <a:extLst>
                <a:ext uri="{FF2B5EF4-FFF2-40B4-BE49-F238E27FC236}">
                  <a16:creationId xmlns:a16="http://schemas.microsoft.com/office/drawing/2014/main" id="{21637A41-44A4-684C-AEF4-E01BB3FB2167}"/>
                </a:ext>
              </a:extLst>
            </p:cNvPr>
            <p:cNvSpPr txBox="1"/>
            <p:nvPr/>
          </p:nvSpPr>
          <p:spPr>
            <a:xfrm>
              <a:off x="4323708" y="2848874"/>
              <a:ext cx="3577646" cy="1389649"/>
            </a:xfrm>
            <a:prstGeom prst="rect">
              <a:avLst/>
            </a:prstGeom>
            <a:solidFill>
              <a:schemeClr val="accent4"/>
            </a:solidFill>
          </p:spPr>
          <p:txBody>
            <a:bodyPr wrap="square" lIns="216000" tIns="108000" rIns="216000" bIns="108000" rtlCol="0">
              <a:spAutoFit/>
            </a:bodyPr>
            <a:lstStyle/>
            <a:p>
              <a:pPr algn="l">
                <a:lnSpc>
                  <a:spcPct val="110000"/>
                </a:lnSpc>
                <a:spcBef>
                  <a:spcPts val="600"/>
                </a:spcBef>
                <a:spcAft>
                  <a:spcPts val="1000"/>
                </a:spcAft>
              </a:pPr>
              <a:r>
                <a:rPr lang="en-GB" sz="3600" dirty="0" err="1">
                  <a:solidFill>
                    <a:schemeClr val="bg1"/>
                  </a:solidFill>
                </a:rPr>
                <a:t>Environnement</a:t>
              </a:r>
              <a:r>
                <a:rPr lang="en-GB" sz="3600" dirty="0">
                  <a:solidFill>
                    <a:schemeClr val="bg1"/>
                  </a:solidFill>
                </a:rPr>
                <a:t> accessible</a:t>
              </a:r>
            </a:p>
          </p:txBody>
        </p:sp>
        <p:sp>
          <p:nvSpPr>
            <p:cNvPr id="16" name="TextBox 15" descr="Inclusion&#10;">
              <a:extLst>
                <a:ext uri="{FF2B5EF4-FFF2-40B4-BE49-F238E27FC236}">
                  <a16:creationId xmlns:a16="http://schemas.microsoft.com/office/drawing/2014/main" id="{78A525D3-25D6-9E91-5006-B23A1C98EE5D}"/>
                </a:ext>
              </a:extLst>
            </p:cNvPr>
            <p:cNvSpPr txBox="1"/>
            <p:nvPr/>
          </p:nvSpPr>
          <p:spPr>
            <a:xfrm>
              <a:off x="8783862" y="3144844"/>
              <a:ext cx="2288247" cy="780251"/>
            </a:xfrm>
            <a:prstGeom prst="rect">
              <a:avLst/>
            </a:prstGeom>
            <a:solidFill>
              <a:schemeClr val="accent1"/>
            </a:solidFill>
          </p:spPr>
          <p:txBody>
            <a:bodyPr wrap="square" lIns="216000" tIns="108000" rIns="216000" bIns="108000" rtlCol="0">
              <a:spAutoFit/>
            </a:bodyPr>
            <a:lstStyle/>
            <a:p>
              <a:pPr algn="l">
                <a:lnSpc>
                  <a:spcPct val="110000"/>
                </a:lnSpc>
                <a:spcBef>
                  <a:spcPts val="600"/>
                </a:spcBef>
                <a:spcAft>
                  <a:spcPts val="1000"/>
                </a:spcAft>
              </a:pPr>
              <a:r>
                <a:rPr lang="en-GB" sz="3600" dirty="0"/>
                <a:t>Inclusion</a:t>
              </a:r>
            </a:p>
          </p:txBody>
        </p:sp>
        <p:sp>
          <p:nvSpPr>
            <p:cNvPr id="17" name="TextBox 16">
              <a:extLst>
                <a:ext uri="{FF2B5EF4-FFF2-40B4-BE49-F238E27FC236}">
                  <a16:creationId xmlns:a16="http://schemas.microsoft.com/office/drawing/2014/main" id="{39F91315-D275-2E3B-3EF5-609D002A9F7B}"/>
                </a:ext>
              </a:extLst>
            </p:cNvPr>
            <p:cNvSpPr txBox="1"/>
            <p:nvPr/>
          </p:nvSpPr>
          <p:spPr>
            <a:xfrm>
              <a:off x="3772542" y="3153574"/>
              <a:ext cx="368585" cy="687048"/>
            </a:xfrm>
            <a:prstGeom prst="rect">
              <a:avLst/>
            </a:prstGeom>
            <a:noFill/>
          </p:spPr>
          <p:txBody>
            <a:bodyPr wrap="square" lIns="0" tIns="0" rIns="0" bIns="0" rtlCol="0">
              <a:spAutoFit/>
            </a:bodyPr>
            <a:lstStyle/>
            <a:p>
              <a:pPr algn="l">
                <a:lnSpc>
                  <a:spcPct val="110000"/>
                </a:lnSpc>
                <a:spcBef>
                  <a:spcPts val="600"/>
                </a:spcBef>
                <a:spcAft>
                  <a:spcPts val="1000"/>
                </a:spcAft>
              </a:pPr>
              <a:r>
                <a:rPr lang="en-GB" sz="4400"/>
                <a:t>+</a:t>
              </a:r>
            </a:p>
          </p:txBody>
        </p:sp>
        <p:sp>
          <p:nvSpPr>
            <p:cNvPr id="18" name="TextBox 17">
              <a:extLst>
                <a:ext uri="{FF2B5EF4-FFF2-40B4-BE49-F238E27FC236}">
                  <a16:creationId xmlns:a16="http://schemas.microsoft.com/office/drawing/2014/main" id="{F5E78241-96AE-60C6-12BC-E4AD172AD926}"/>
                </a:ext>
              </a:extLst>
            </p:cNvPr>
            <p:cNvSpPr txBox="1"/>
            <p:nvPr/>
          </p:nvSpPr>
          <p:spPr>
            <a:xfrm>
              <a:off x="8188817" y="3144844"/>
              <a:ext cx="307582" cy="687048"/>
            </a:xfrm>
            <a:prstGeom prst="rect">
              <a:avLst/>
            </a:prstGeom>
            <a:noFill/>
          </p:spPr>
          <p:txBody>
            <a:bodyPr wrap="square" lIns="0" tIns="0" rIns="0" bIns="0" rtlCol="0">
              <a:spAutoFit/>
            </a:bodyPr>
            <a:lstStyle/>
            <a:p>
              <a:pPr algn="l">
                <a:lnSpc>
                  <a:spcPct val="110000"/>
                </a:lnSpc>
                <a:spcBef>
                  <a:spcPts val="600"/>
                </a:spcBef>
                <a:spcAft>
                  <a:spcPts val="1000"/>
                </a:spcAft>
              </a:pPr>
              <a:r>
                <a:rPr lang="en-GB" sz="4400"/>
                <a:t>=</a:t>
              </a:r>
            </a:p>
          </p:txBody>
        </p:sp>
      </p:grpSp>
      <p:sp>
        <p:nvSpPr>
          <p:cNvPr id="3" name="Footer Placeholder 4">
            <a:extLst>
              <a:ext uri="{FF2B5EF4-FFF2-40B4-BE49-F238E27FC236}">
                <a16:creationId xmlns:a16="http://schemas.microsoft.com/office/drawing/2014/main" id="{E693A0C9-B63C-48BE-7C2F-2774B2E0D994}"/>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8281019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 </a:t>
            </a:r>
            <a:r>
              <a:rPr lang="en-GB" err="1">
                <a:solidFill>
                  <a:schemeClr val="accent5"/>
                </a:solidFill>
              </a:rPr>
              <a:t>clés</a:t>
            </a:r>
            <a:r>
              <a:rPr lang="en-GB">
                <a:solidFill>
                  <a:schemeClr val="accent5"/>
                </a:solidFill>
              </a:rPr>
              <a:t> à </a:t>
            </a:r>
            <a:r>
              <a:rPr lang="en-GB" err="1">
                <a:solidFill>
                  <a:schemeClr val="accent5"/>
                </a:solidFill>
              </a:rPr>
              <a:t>retenir</a:t>
            </a:r>
            <a:r>
              <a:rPr lang="en-GB"/>
              <a:t>	</a:t>
            </a:r>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9567182" cy="4356097"/>
          </a:xfrm>
        </p:spPr>
        <p:txBody>
          <a:bodyPr vert="horz" wrap="square" lIns="0" tIns="0" rIns="0" bIns="0" rtlCol="0" anchor="t" anchorCtr="0">
            <a:noAutofit/>
          </a:bodyPr>
          <a:lstStyle/>
          <a:p>
            <a:pPr marL="0" lvl="3" indent="0">
              <a:lnSpc>
                <a:spcPct val="115000"/>
              </a:lnSpc>
              <a:spcAft>
                <a:spcPts val="1000"/>
              </a:spcAft>
              <a:buNone/>
            </a:pPr>
            <a:r>
              <a:rPr lang="fr-FR" sz="2600" b="0">
                <a:latin typeface="Arial" panose="020B0604020202020204" pitchFamily="34" charset="0"/>
                <a:cs typeface="Times New Roman" panose="02020603050405020304" pitchFamily="18" charset="0"/>
              </a:rPr>
              <a:t>En tant que personnes qui mettent en œuvre les programmes, </a:t>
            </a:r>
            <a:br>
              <a:rPr lang="fr-FR" sz="2600" b="0">
                <a:latin typeface="Arial" panose="020B0604020202020204" pitchFamily="34" charset="0"/>
                <a:cs typeface="Times New Roman" panose="02020603050405020304" pitchFamily="18" charset="0"/>
              </a:rPr>
            </a:br>
            <a:r>
              <a:rPr lang="fr-FR" sz="2600" b="0">
                <a:latin typeface="Arial" panose="020B0604020202020204" pitchFamily="34" charset="0"/>
                <a:cs typeface="Times New Roman" panose="02020603050405020304" pitchFamily="18" charset="0"/>
              </a:rPr>
              <a:t>notre devoir est de comprendre les droits des personnes en </a:t>
            </a:r>
            <a:br>
              <a:rPr lang="fr-FR" sz="2600" b="0">
                <a:latin typeface="Arial" panose="020B0604020202020204" pitchFamily="34" charset="0"/>
                <a:cs typeface="Times New Roman" panose="02020603050405020304" pitchFamily="18" charset="0"/>
              </a:rPr>
            </a:br>
            <a:r>
              <a:rPr lang="fr-FR" sz="2600" b="0">
                <a:latin typeface="Arial" panose="020B0604020202020204" pitchFamily="34" charset="0"/>
                <a:cs typeface="Times New Roman" panose="02020603050405020304" pitchFamily="18" charset="0"/>
              </a:rPr>
              <a:t>situation de handicap et les engagements des pays en faveur </a:t>
            </a:r>
            <a:br>
              <a:rPr lang="fr-FR" sz="2600" b="0">
                <a:latin typeface="Arial" panose="020B0604020202020204" pitchFamily="34" charset="0"/>
                <a:cs typeface="Times New Roman" panose="02020603050405020304" pitchFamily="18" charset="0"/>
              </a:rPr>
            </a:br>
            <a:r>
              <a:rPr lang="fr-FR" sz="2600" b="0">
                <a:latin typeface="Arial" panose="020B0604020202020204" pitchFamily="34" charset="0"/>
                <a:cs typeface="Times New Roman" panose="02020603050405020304" pitchFamily="18" charset="0"/>
              </a:rPr>
              <a:t>du principe dénommé « ne laisser personne de côté ».</a:t>
            </a:r>
          </a:p>
          <a:p>
            <a:pPr marL="0" lvl="3" indent="0">
              <a:lnSpc>
                <a:spcPct val="115000"/>
              </a:lnSpc>
              <a:spcAft>
                <a:spcPts val="1000"/>
              </a:spcAft>
              <a:buNone/>
            </a:pPr>
            <a:r>
              <a:rPr lang="fr-FR" sz="2600">
                <a:latin typeface="Arial" panose="020B0604020202020204" pitchFamily="34" charset="0"/>
                <a:cs typeface="Times New Roman" panose="02020603050405020304" pitchFamily="18" charset="0"/>
              </a:rPr>
              <a:t>N</a:t>
            </a:r>
            <a:r>
              <a:rPr lang="fr-FR" sz="2600" b="0">
                <a:latin typeface="Arial" panose="020B0604020202020204" pitchFamily="34" charset="0"/>
                <a:cs typeface="Times New Roman" panose="02020603050405020304" pitchFamily="18" charset="0"/>
              </a:rPr>
              <a:t>ous avons un rôle crucial à jouer pour nous éloigner </a:t>
            </a:r>
            <a:br>
              <a:rPr lang="fr-FR" sz="2600" b="0">
                <a:latin typeface="Arial" panose="020B0604020202020204" pitchFamily="34" charset="0"/>
                <a:cs typeface="Times New Roman" panose="02020603050405020304" pitchFamily="18" charset="0"/>
              </a:rPr>
            </a:br>
            <a:r>
              <a:rPr lang="fr-FR" sz="2600" b="0">
                <a:latin typeface="Arial" panose="020B0604020202020204" pitchFamily="34" charset="0"/>
                <a:cs typeface="Times New Roman" panose="02020603050405020304" pitchFamily="18" charset="0"/>
              </a:rPr>
              <a:t>des pratiques qui ne reconnaissent pas les droits des personnes </a:t>
            </a:r>
            <a:br>
              <a:rPr lang="fr-FR" sz="2600" b="0">
                <a:latin typeface="Arial" panose="020B0604020202020204" pitchFamily="34" charset="0"/>
                <a:cs typeface="Times New Roman" panose="02020603050405020304" pitchFamily="18" charset="0"/>
              </a:rPr>
            </a:br>
            <a:r>
              <a:rPr lang="fr-FR" sz="2600" b="0">
                <a:latin typeface="Arial" panose="020B0604020202020204" pitchFamily="34" charset="0"/>
                <a:cs typeface="Times New Roman" panose="02020603050405020304" pitchFamily="18" charset="0"/>
              </a:rPr>
              <a:t>en situation de handicap.</a:t>
            </a:r>
            <a:endParaRPr lang="en-GB" sz="2600" b="0">
              <a:latin typeface="Arial" panose="020B060402020202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4">
            <a:extLst>
              <a:ext uri="{FF2B5EF4-FFF2-40B4-BE49-F238E27FC236}">
                <a16:creationId xmlns:a16="http://schemas.microsoft.com/office/drawing/2014/main" id="{D8AFDC47-BC03-3C58-82FC-7DD0336016B8}"/>
              </a:ext>
            </a:extLst>
          </p:cNvPr>
          <p:cNvSpPr>
            <a:spLocks noGrp="1"/>
          </p:cNvSpPr>
          <p:nvPr>
            <p:ph type="ftr" sz="quarter" idx="11"/>
          </p:nvPr>
        </p:nvSpPr>
        <p:spPr>
          <a:xfrm>
            <a:off x="243137" y="6198992"/>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986835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9E858-4B9D-A183-EF37-D4E142A351C0}"/>
              </a:ext>
            </a:extLst>
          </p:cNvPr>
          <p:cNvSpPr>
            <a:spLocks noGrp="1"/>
          </p:cNvSpPr>
          <p:nvPr>
            <p:ph type="title"/>
          </p:nvPr>
        </p:nvSpPr>
        <p:spPr/>
        <p:txBody>
          <a:bodyPr/>
          <a:lstStyle/>
          <a:p>
            <a:pPr>
              <a:spcAft>
                <a:spcPts val="800"/>
              </a:spcAft>
            </a:pPr>
            <a:r>
              <a:rPr lang="fr-FR" sz="4400"/>
              <a:t>Objectifs de formation</a:t>
            </a:r>
            <a:endParaRPr lang="en-GB" sz="4400"/>
          </a:p>
        </p:txBody>
      </p:sp>
      <p:sp>
        <p:nvSpPr>
          <p:cNvPr id="3" name="Content Placeholder 2">
            <a:extLst>
              <a:ext uri="{FF2B5EF4-FFF2-40B4-BE49-F238E27FC236}">
                <a16:creationId xmlns:a16="http://schemas.microsoft.com/office/drawing/2014/main" id="{6E8B7229-1025-2062-C90F-5784CE9701C0}"/>
              </a:ext>
            </a:extLst>
          </p:cNvPr>
          <p:cNvSpPr>
            <a:spLocks noGrp="1"/>
          </p:cNvSpPr>
          <p:nvPr>
            <p:ph idx="1"/>
          </p:nvPr>
        </p:nvSpPr>
        <p:spPr>
          <a:xfrm>
            <a:off x="371476" y="1628778"/>
            <a:ext cx="9548380" cy="4356097"/>
          </a:xfrm>
        </p:spPr>
        <p:txBody>
          <a:bodyPr/>
          <a:lstStyle/>
          <a:p>
            <a:pPr lvl="3">
              <a:tabLst>
                <a:tab pos="457200" algn="l"/>
              </a:tabLst>
            </a:pPr>
            <a:r>
              <a:rPr lang="fr-FR" sz="2600"/>
              <a:t>Se familiariser avec la Convention relative aux droits des personnes handicapées (CDPH)  </a:t>
            </a:r>
            <a:endParaRPr lang="en-GB" sz="2600"/>
          </a:p>
          <a:p>
            <a:pPr lvl="3">
              <a:tabLst>
                <a:tab pos="457200" algn="l"/>
              </a:tabLst>
            </a:pPr>
            <a:r>
              <a:rPr lang="fr-FR" sz="2600"/>
              <a:t>Acquérir plus de connaissances sur les obstacles à la prestation de services de SSR auxquels sont confrontées les personnes en situation de handicap et ce qui peut être fait </a:t>
            </a:r>
            <a:br>
              <a:rPr lang="fr-FR" sz="2600"/>
            </a:br>
            <a:r>
              <a:rPr lang="fr-FR" sz="2600"/>
              <a:t>pour surmonter certains de ces obstacles. </a:t>
            </a:r>
            <a:endParaRPr lang="en-GB" sz="2600"/>
          </a:p>
          <a:p>
            <a:pPr lvl="3">
              <a:tabLst>
                <a:tab pos="457200" algn="l"/>
              </a:tabLst>
            </a:pPr>
            <a:r>
              <a:rPr lang="fr-FR" sz="2600"/>
              <a:t>Se familiariser avec le concept d’équité sanitaire, comme décrite dans le Rapport mondial sur l’équité en santé pour les personnes handicapées de l’OMS</a:t>
            </a:r>
            <a:endParaRPr lang="en-GB" sz="2600"/>
          </a:p>
        </p:txBody>
      </p:sp>
      <p:sp>
        <p:nvSpPr>
          <p:cNvPr id="5" name="Footer Placeholder 4">
            <a:extLst>
              <a:ext uri="{FF2B5EF4-FFF2-40B4-BE49-F238E27FC236}">
                <a16:creationId xmlns:a16="http://schemas.microsoft.com/office/drawing/2014/main" id="{72972B36-D444-B73F-A9C1-6AD1A23E164D}"/>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22063854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3" y="2909840"/>
            <a:ext cx="11218013" cy="1321935"/>
          </a:xfrm>
        </p:spPr>
        <p:txBody>
          <a:bodyPr/>
          <a:lstStyle/>
          <a:p>
            <a:r>
              <a:rPr lang="en-GB" sz="6000" err="1"/>
              <a:t>Différents</a:t>
            </a:r>
            <a:r>
              <a:rPr lang="en-GB" sz="6000"/>
              <a:t> </a:t>
            </a:r>
            <a:r>
              <a:rPr lang="en-GB" sz="6000" err="1"/>
              <a:t>groupes</a:t>
            </a:r>
            <a:r>
              <a:rPr lang="en-GB" sz="6000"/>
              <a:t> de handicaps</a:t>
            </a:r>
          </a:p>
        </p:txBody>
      </p:sp>
    </p:spTree>
    <p:extLst>
      <p:ext uri="{BB962C8B-B14F-4D97-AF65-F5344CB8AC3E}">
        <p14:creationId xmlns:p14="http://schemas.microsoft.com/office/powerpoint/2010/main" val="17098187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rsonnes présentant des déficiences visuelles&#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présentant des déficiences visuelles</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7"/>
            <a:ext cx="7959894" cy="3494338"/>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5000"/>
              </a:lnSpc>
              <a:spcAft>
                <a:spcPts val="1000"/>
              </a:spcAft>
              <a:defRPr/>
            </a:pPr>
            <a:r>
              <a:rPr lang="fr-FR" altLang="en-US" sz="2800">
                <a:latin typeface="Arial" panose="020B0604020202020204" pitchFamily="34" charset="0"/>
                <a:cs typeface="Times New Roman" panose="02020603050405020304" pitchFamily="18" charset="0"/>
              </a:rPr>
              <a:t>Cette catégorie fait référence à un large éventail de personnes - allant des personnes qui sont totalement non voyantes, aux personnes qui ont une vue résiduelle très limitée, en passant par les personnes ayant des maladies oculaires légères. </a:t>
            </a:r>
            <a:endParaRPr lang="en-GB" altLang="en-US" sz="2800">
              <a:latin typeface="Arial" panose="020B0604020202020204" pitchFamily="34" charset="0"/>
              <a:cs typeface="Times New Roman" panose="02020603050405020304" pitchFamily="18" charset="0"/>
            </a:endParaRPr>
          </a:p>
        </p:txBody>
      </p:sp>
      <p:pic>
        <p:nvPicPr>
          <p:cNvPr id="8" name="Picture 7" descr="Une femme aveugle">
            <a:extLst>
              <a:ext uri="{FF2B5EF4-FFF2-40B4-BE49-F238E27FC236}">
                <a16:creationId xmlns:a16="http://schemas.microsoft.com/office/drawing/2014/main" id="{2B3C5D6C-5F90-0CF7-53B3-297F13B7D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8057" y="1413158"/>
            <a:ext cx="1255779" cy="4383033"/>
          </a:xfrm>
          <a:prstGeom prst="rect">
            <a:avLst/>
          </a:prstGeom>
        </p:spPr>
      </p:pic>
      <p:sp>
        <p:nvSpPr>
          <p:cNvPr id="3" name="Footer Placeholder 4">
            <a:extLst>
              <a:ext uri="{FF2B5EF4-FFF2-40B4-BE49-F238E27FC236}">
                <a16:creationId xmlns:a16="http://schemas.microsoft.com/office/drawing/2014/main" id="{D8957E17-83CC-E1FA-E365-4F117F4C95A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3877857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rsonnes présentant des handicaps auditifs&#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présentant des handicaps auditifs</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7"/>
            <a:ext cx="7959894" cy="3494338"/>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25000"/>
              </a:lnSpc>
              <a:spcAft>
                <a:spcPts val="1000"/>
              </a:spcAft>
              <a:defRPr/>
            </a:pPr>
            <a:r>
              <a:rPr lang="fr-FR" altLang="en-US" sz="2800">
                <a:latin typeface="Arial" panose="020B0604020202020204" pitchFamily="34" charset="0"/>
                <a:cs typeface="Times New Roman" panose="02020603050405020304" pitchFamily="18" charset="0"/>
              </a:rPr>
              <a:t>Comme nous l’avons vu avec l’exemple précédent, cette catégorie n’inclut pas seulement les personnes avec différents niveaux d’ouïe résiduelle - de la surdité totale à l’ouïe résiduelle - mais aussi des connotations identitaires très diverses. </a:t>
            </a:r>
            <a:endParaRPr lang="en-GB" altLang="en-US" sz="2800" b="0"/>
          </a:p>
        </p:txBody>
      </p:sp>
      <p:pic>
        <p:nvPicPr>
          <p:cNvPr id="4" name="Picture 3" descr="Une femme sourde qui signe">
            <a:extLst>
              <a:ext uri="{FF2B5EF4-FFF2-40B4-BE49-F238E27FC236}">
                <a16:creationId xmlns:a16="http://schemas.microsoft.com/office/drawing/2014/main" id="{1AF5712B-DA7A-02A4-6E6D-C327215433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7097" y="1412875"/>
            <a:ext cx="1377699" cy="4343409"/>
          </a:xfrm>
          <a:prstGeom prst="rect">
            <a:avLst/>
          </a:prstGeom>
        </p:spPr>
      </p:pic>
      <p:sp>
        <p:nvSpPr>
          <p:cNvPr id="3" name="Footer Placeholder 4">
            <a:extLst>
              <a:ext uri="{FF2B5EF4-FFF2-40B4-BE49-F238E27FC236}">
                <a16:creationId xmlns:a16="http://schemas.microsoft.com/office/drawing/2014/main" id="{8FF64B9A-754C-532F-E5A1-390180F2F037}"/>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7786058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rsonnes en situation de surdicécité&#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en situation de </a:t>
            </a:r>
            <a:r>
              <a:rPr lang="fr-FR" sz="2200" b="1" err="1">
                <a:solidFill>
                  <a:schemeClr val="bg1"/>
                </a:solidFill>
                <a:latin typeface="Arial" panose="020B0604020202020204" pitchFamily="34" charset="0"/>
                <a:cs typeface="Arial" panose="020B0604020202020204" pitchFamily="34" charset="0"/>
              </a:rPr>
              <a:t>surdicécité</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6"/>
            <a:ext cx="7959894" cy="4002337"/>
          </a:xfrm>
          <a:prstGeom prst="rect">
            <a:avLst/>
          </a:prstGeom>
        </p:spPr>
        <p:txBody>
          <a:bodyPr vert="horz" wrap="square" lIns="0" tIns="0" rIns="0" bIns="0" rtlCol="0" anchor="t" anchorCtr="0">
            <a:normAutofit fontScale="92500" lnSpcReduction="10000"/>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lnSpc>
                <a:spcPct val="125000"/>
              </a:lnSpc>
              <a:spcAft>
                <a:spcPts val="1000"/>
              </a:spcAft>
              <a:defRPr/>
            </a:pPr>
            <a:r>
              <a:rPr lang="fr-FR" altLang="en-US" sz="3000">
                <a:latin typeface="Arial" panose="020B0604020202020204" pitchFamily="34" charset="0"/>
                <a:cs typeface="Times New Roman" panose="02020603050405020304" pitchFamily="18" charset="0"/>
              </a:rPr>
              <a:t>Les personnes présentant une </a:t>
            </a:r>
            <a:r>
              <a:rPr lang="fr-FR" altLang="en-US" sz="3000" err="1">
                <a:latin typeface="Arial" panose="020B0604020202020204" pitchFamily="34" charset="0"/>
                <a:cs typeface="Times New Roman" panose="02020603050405020304" pitchFamily="18" charset="0"/>
              </a:rPr>
              <a:t>surdicécité</a:t>
            </a:r>
            <a:r>
              <a:rPr lang="fr-FR" altLang="en-US" sz="3000">
                <a:latin typeface="Arial" panose="020B0604020202020204" pitchFamily="34" charset="0"/>
                <a:cs typeface="Times New Roman" panose="02020603050405020304" pitchFamily="18" charset="0"/>
              </a:rPr>
              <a:t> sont confrontées à des déficiences sur le plan visuel et auditif.</a:t>
            </a:r>
          </a:p>
          <a:p>
            <a:pPr lvl="3">
              <a:lnSpc>
                <a:spcPct val="125000"/>
              </a:lnSpc>
              <a:spcAft>
                <a:spcPts val="1000"/>
              </a:spcAft>
              <a:defRPr/>
            </a:pPr>
            <a:r>
              <a:rPr lang="fr-FR" altLang="en-US" sz="3000">
                <a:latin typeface="Arial" panose="020B0604020202020204" pitchFamily="34" charset="0"/>
                <a:cs typeface="Times New Roman" panose="02020603050405020304" pitchFamily="18" charset="0"/>
              </a:rPr>
              <a:t>En interaction avec les obstacles environnementaux, elle a un impact sur la vie sociale, la communication, l’accès à l’information, l’orientation et la mobilité.</a:t>
            </a:r>
          </a:p>
          <a:p>
            <a:pPr marL="0" lvl="3" indent="0">
              <a:lnSpc>
                <a:spcPct val="125000"/>
              </a:lnSpc>
              <a:spcAft>
                <a:spcPts val="1000"/>
              </a:spcAft>
              <a:buNone/>
              <a:defRPr/>
            </a:pPr>
            <a:endParaRPr lang="en-GB" altLang="en-US" sz="2400">
              <a:latin typeface="Arial" panose="020B0604020202020204" pitchFamily="34" charset="0"/>
              <a:cs typeface="Times New Roman" panose="02020603050405020304" pitchFamily="18" charset="0"/>
            </a:endParaRPr>
          </a:p>
        </p:txBody>
      </p:sp>
      <p:pic>
        <p:nvPicPr>
          <p:cNvPr id="4" name="Picture 3" descr="Une personne en situation de surdicécité, portant un appareil auditif, des lunettes et s'aidant d'une canne rouge et blanche.">
            <a:extLst>
              <a:ext uri="{FF2B5EF4-FFF2-40B4-BE49-F238E27FC236}">
                <a16:creationId xmlns:a16="http://schemas.microsoft.com/office/drawing/2014/main" id="{D860C663-03E8-BD07-5A5A-7522F45EA9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5281" y="1413158"/>
            <a:ext cx="1481331" cy="4255017"/>
          </a:xfrm>
          <a:prstGeom prst="rect">
            <a:avLst/>
          </a:prstGeom>
        </p:spPr>
      </p:pic>
      <p:sp>
        <p:nvSpPr>
          <p:cNvPr id="3" name="Footer Placeholder 4">
            <a:extLst>
              <a:ext uri="{FF2B5EF4-FFF2-40B4-BE49-F238E27FC236}">
                <a16:creationId xmlns:a16="http://schemas.microsoft.com/office/drawing/2014/main" id="{B452CA56-78BE-FEF1-C023-533CA9AA1616}"/>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8983030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rsonnes en situation de surdicécité&#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en situation de </a:t>
            </a:r>
            <a:r>
              <a:rPr lang="fr-FR" sz="2200" b="1" err="1">
                <a:solidFill>
                  <a:schemeClr val="bg1"/>
                </a:solidFill>
                <a:latin typeface="Arial" panose="020B0604020202020204" pitchFamily="34" charset="0"/>
                <a:cs typeface="Arial" panose="020B0604020202020204" pitchFamily="34" charset="0"/>
              </a:rPr>
              <a:t>surdicécité</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6"/>
            <a:ext cx="7959894" cy="4002337"/>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3">
              <a:lnSpc>
                <a:spcPct val="125000"/>
              </a:lnSpc>
              <a:spcAft>
                <a:spcPts val="1000"/>
              </a:spcAft>
              <a:defRPr/>
            </a:pPr>
            <a:r>
              <a:rPr lang="fr-FR" altLang="en-US" sz="2800">
                <a:latin typeface="Arial" panose="020B0604020202020204" pitchFamily="34" charset="0"/>
                <a:cs typeface="Times New Roman" panose="02020603050405020304" pitchFamily="18" charset="0"/>
              </a:rPr>
              <a:t>L’inclusion et la participation exigent des mesures d’accessibilité et l’accès à des services de soutien spécifiques comme les guides-interprètes, entre autres.</a:t>
            </a:r>
            <a:endParaRPr lang="en-GB" altLang="en-US" sz="2800">
              <a:latin typeface="Arial" panose="020B0604020202020204" pitchFamily="34" charset="0"/>
              <a:cs typeface="Times New Roman" panose="02020603050405020304" pitchFamily="18" charset="0"/>
            </a:endParaRPr>
          </a:p>
        </p:txBody>
      </p:sp>
      <p:pic>
        <p:nvPicPr>
          <p:cNvPr id="4" name="Picture 3" descr="Une personne en situation de surdicécité, portant un appareil auditif, des lunettes et s'aidant d'une canne rouge et blanche.">
            <a:extLst>
              <a:ext uri="{FF2B5EF4-FFF2-40B4-BE49-F238E27FC236}">
                <a16:creationId xmlns:a16="http://schemas.microsoft.com/office/drawing/2014/main" id="{D860C663-03E8-BD07-5A5A-7522F45EA9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5281" y="1413158"/>
            <a:ext cx="1481331" cy="4255017"/>
          </a:xfrm>
          <a:prstGeom prst="rect">
            <a:avLst/>
          </a:prstGeom>
        </p:spPr>
      </p:pic>
      <p:sp>
        <p:nvSpPr>
          <p:cNvPr id="3" name="Footer Placeholder 4">
            <a:extLst>
              <a:ext uri="{FF2B5EF4-FFF2-40B4-BE49-F238E27FC236}">
                <a16:creationId xmlns:a16="http://schemas.microsoft.com/office/drawing/2014/main" id="{B452CA56-78BE-FEF1-C023-533CA9AA1616}"/>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9289468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rsonnes en situation de handicap physique&#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en situation de handicap physique</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6"/>
            <a:ext cx="7959894" cy="4367463"/>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25000"/>
              </a:lnSpc>
              <a:spcAft>
                <a:spcPts val="1000"/>
              </a:spcAft>
              <a:defRPr/>
            </a:pPr>
            <a:r>
              <a:rPr lang="fr-FR" altLang="en-US" sz="2800">
                <a:latin typeface="Arial" panose="020B0604020202020204" pitchFamily="34" charset="0"/>
                <a:cs typeface="Times New Roman" panose="02020603050405020304" pitchFamily="18" charset="0"/>
              </a:rPr>
              <a:t>Il s’agit d’une catégorie générale souvent utilisée pour faire référence à des groupes très divers d’individus qui sont nés avec des problèmes de santé spécifiques ou qui les ont développés plus tard dans leur vie. </a:t>
            </a:r>
            <a:endParaRPr lang="en-GB" altLang="en-US" sz="2800" b="0"/>
          </a:p>
        </p:txBody>
      </p:sp>
      <p:sp>
        <p:nvSpPr>
          <p:cNvPr id="3" name="Footer Placeholder 4">
            <a:extLst>
              <a:ext uri="{FF2B5EF4-FFF2-40B4-BE49-F238E27FC236}">
                <a16:creationId xmlns:a16="http://schemas.microsoft.com/office/drawing/2014/main" id="{50EA9332-0500-0E04-4DCC-67D764A7CA4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7" name="Picture 6" descr="Un homme avec une jambe amputée et une béquille">
            <a:extLst>
              <a:ext uri="{FF2B5EF4-FFF2-40B4-BE49-F238E27FC236}">
                <a16:creationId xmlns:a16="http://schemas.microsoft.com/office/drawing/2014/main" id="{20D98040-40D3-57D9-A709-18245591F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2421" y="1413158"/>
            <a:ext cx="1527051" cy="4276353"/>
          </a:xfrm>
          <a:prstGeom prst="rect">
            <a:avLst/>
          </a:prstGeom>
        </p:spPr>
      </p:pic>
    </p:spTree>
    <p:extLst>
      <p:ext uri="{BB962C8B-B14F-4D97-AF65-F5344CB8AC3E}">
        <p14:creationId xmlns:p14="http://schemas.microsoft.com/office/powerpoint/2010/main" val="3757558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Personnes en situation de handicap physique&#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en situation de handicap physique</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6"/>
            <a:ext cx="7959894" cy="4367463"/>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25000"/>
              </a:lnSpc>
              <a:spcAft>
                <a:spcPts val="1000"/>
              </a:spcAft>
              <a:defRPr/>
            </a:pPr>
            <a:r>
              <a:rPr lang="fr-FR" altLang="en-US" sz="2800">
                <a:latin typeface="Arial" panose="020B0604020202020204" pitchFamily="34" charset="0"/>
                <a:cs typeface="Times New Roman" panose="02020603050405020304" pitchFamily="18" charset="0"/>
              </a:rPr>
              <a:t>Il s’agit par exemple de personnes présentant une paralysie cérébrale, une sclérose en plaques, des amputations, un nanisme et des lésions médullaires.</a:t>
            </a:r>
            <a:endParaRPr lang="en-GB" altLang="en-US" sz="2800" b="0"/>
          </a:p>
        </p:txBody>
      </p:sp>
      <p:sp>
        <p:nvSpPr>
          <p:cNvPr id="3" name="Footer Placeholder 4">
            <a:extLst>
              <a:ext uri="{FF2B5EF4-FFF2-40B4-BE49-F238E27FC236}">
                <a16:creationId xmlns:a16="http://schemas.microsoft.com/office/drawing/2014/main" id="{50EA9332-0500-0E04-4DCC-67D764A7CA4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7" name="Picture 6" descr="Un homme avec une jambe amputée et une béquille">
            <a:extLst>
              <a:ext uri="{FF2B5EF4-FFF2-40B4-BE49-F238E27FC236}">
                <a16:creationId xmlns:a16="http://schemas.microsoft.com/office/drawing/2014/main" id="{20D98040-40D3-57D9-A709-18245591F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2421" y="1413158"/>
            <a:ext cx="1527051" cy="4276353"/>
          </a:xfrm>
          <a:prstGeom prst="rect">
            <a:avLst/>
          </a:prstGeom>
        </p:spPr>
      </p:pic>
    </p:spTree>
    <p:extLst>
      <p:ext uri="{BB962C8B-B14F-4D97-AF65-F5344CB8AC3E}">
        <p14:creationId xmlns:p14="http://schemas.microsoft.com/office/powerpoint/2010/main" val="15370590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rsonnes en situation de handicap cognitif ou intellectuel&#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en situation de handicap cognitif ou intellectuel</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3" y="2427474"/>
            <a:ext cx="8500382" cy="4566756"/>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spcAft>
                <a:spcPts val="1000"/>
              </a:spcAft>
              <a:defRPr/>
            </a:pPr>
            <a:r>
              <a:rPr lang="fr-FR" altLang="en-US" sz="2800">
                <a:latin typeface="Arial" panose="020B0604020202020204" pitchFamily="34" charset="0"/>
                <a:cs typeface="Times New Roman" panose="02020603050405020304" pitchFamily="18" charset="0"/>
              </a:rPr>
              <a:t>Ces définitions sont souvent utilisées pour faire référence aux personnes qui peuvent rencontrer des difficultés avec un ou plusieurs types d’activités mentales, comme se souvenir, lire, la compréhension linguistique et verbale, la compréhension mathématique, la compréhension visuelle, l’attention ou le traitement ou la production d’informations. </a:t>
            </a:r>
            <a:endParaRPr lang="en-GB" altLang="en-US" sz="2800">
              <a:latin typeface="Arial" panose="020B0604020202020204" pitchFamily="34" charset="0"/>
              <a:cs typeface="Times New Roman" panose="02020603050405020304" pitchFamily="18" charset="0"/>
            </a:endParaRPr>
          </a:p>
        </p:txBody>
      </p:sp>
      <p:pic>
        <p:nvPicPr>
          <p:cNvPr id="4" name="Picture 3" descr="Une femme">
            <a:extLst>
              <a:ext uri="{FF2B5EF4-FFF2-40B4-BE49-F238E27FC236}">
                <a16:creationId xmlns:a16="http://schemas.microsoft.com/office/drawing/2014/main" id="{CEDEF830-AAD2-41C3-FCC2-625B9019A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1857" y="1413158"/>
            <a:ext cx="1408179" cy="4056896"/>
          </a:xfrm>
          <a:prstGeom prst="rect">
            <a:avLst/>
          </a:prstGeom>
        </p:spPr>
      </p:pic>
      <p:sp>
        <p:nvSpPr>
          <p:cNvPr id="3" name="Footer Placeholder 4">
            <a:extLst>
              <a:ext uri="{FF2B5EF4-FFF2-40B4-BE49-F238E27FC236}">
                <a16:creationId xmlns:a16="http://schemas.microsoft.com/office/drawing/2014/main" id="{26637DCB-715A-0F47-F1F2-11021DC85227}"/>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7556979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ople with psychosocial disability &#10;and mental health conditions&#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Personnes présentant un handicap psychosocial et des problèmes de santé mentale</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6"/>
            <a:ext cx="7959894" cy="3494339"/>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25000"/>
              </a:lnSpc>
              <a:spcAft>
                <a:spcPts val="1000"/>
              </a:spcAft>
              <a:defRPr/>
            </a:pPr>
            <a:r>
              <a:rPr lang="fr-FR" altLang="en-US" sz="2800">
                <a:latin typeface="Arial" panose="020B0604020202020204" pitchFamily="34" charset="0"/>
                <a:cs typeface="Times New Roman" panose="02020603050405020304" pitchFamily="18" charset="0"/>
              </a:rPr>
              <a:t>Il s’agit de personnes qui ont des maladies comme l’anxiété, la dépression, les phobies, la bipolarité et la schizophrénie. </a:t>
            </a:r>
            <a:endParaRPr lang="en-GB" altLang="en-US" sz="2800">
              <a:latin typeface="Arial" panose="020B0604020202020204" pitchFamily="34" charset="0"/>
              <a:cs typeface="Times New Roman" panose="02020603050405020304" pitchFamily="18" charset="0"/>
            </a:endParaRPr>
          </a:p>
        </p:txBody>
      </p:sp>
      <p:sp>
        <p:nvSpPr>
          <p:cNvPr id="4" name="Footer Placeholder 4">
            <a:extLst>
              <a:ext uri="{FF2B5EF4-FFF2-40B4-BE49-F238E27FC236}">
                <a16:creationId xmlns:a16="http://schemas.microsoft.com/office/drawing/2014/main" id="{02311BA6-7C81-B2D9-EB3B-3945CA28B993}"/>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7" name="Picture 6" descr="Un homme à l'air angoissé">
            <a:extLst>
              <a:ext uri="{FF2B5EF4-FFF2-40B4-BE49-F238E27FC236}">
                <a16:creationId xmlns:a16="http://schemas.microsoft.com/office/drawing/2014/main" id="{4ECEB82F-221D-2712-D1AE-D164A9CCD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2797" y="1413158"/>
            <a:ext cx="1606299" cy="4370841"/>
          </a:xfrm>
          <a:prstGeom prst="rect">
            <a:avLst/>
          </a:prstGeom>
        </p:spPr>
      </p:pic>
    </p:spTree>
    <p:extLst>
      <p:ext uri="{BB962C8B-B14F-4D97-AF65-F5344CB8AC3E}">
        <p14:creationId xmlns:p14="http://schemas.microsoft.com/office/powerpoint/2010/main" val="26502011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Les personnes ayant des maladies chroniques et les conditions limitant l'énergie&#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2200" b="1">
                <a:solidFill>
                  <a:schemeClr val="bg1"/>
                </a:solidFill>
                <a:latin typeface="Arial" panose="020B0604020202020204" pitchFamily="34" charset="0"/>
                <a:cs typeface="Arial" panose="020B0604020202020204" pitchFamily="34" charset="0"/>
              </a:rPr>
              <a:t>Les personnes ayant des maladies chroniques et les conditions limitant l'énergie</a:t>
            </a:r>
            <a:endParaRPr lang="en-GB" sz="2200" b="1">
              <a:solidFill>
                <a:schemeClr val="bg1"/>
              </a:solidFill>
              <a:latin typeface="Arial" panose="020B0604020202020204" pitchFamily="34" charset="0"/>
              <a:cs typeface="Arial" panose="020B0604020202020204" pitchFamily="34" charset="0"/>
            </a:endParaRP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6"/>
            <a:ext cx="7376862" cy="3494339"/>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25000"/>
              </a:lnSpc>
              <a:spcAft>
                <a:spcPts val="1000"/>
              </a:spcAft>
              <a:defRPr/>
            </a:pPr>
            <a:r>
              <a:rPr lang="fr-FR" altLang="en-US" sz="2800">
                <a:latin typeface="Arial" panose="020B0604020202020204" pitchFamily="34" charset="0"/>
                <a:cs typeface="Times New Roman" panose="02020603050405020304" pitchFamily="18" charset="0"/>
              </a:rPr>
              <a:t>Il s'agit notamment de personnes ayant des conditions telles que les maladies cardiaques, le cancer, le diabète, les accidents vasculaires cérébraux, l'arthrite, la fibromyalgie et le syndrome de fatigue chronique. </a:t>
            </a:r>
            <a:endParaRPr lang="en-GB" altLang="en-US" sz="2800">
              <a:latin typeface="Arial" panose="020B0604020202020204" pitchFamily="34" charset="0"/>
              <a:cs typeface="Times New Roman" panose="02020603050405020304" pitchFamily="18" charset="0"/>
            </a:endParaRPr>
          </a:p>
        </p:txBody>
      </p:sp>
      <p:sp>
        <p:nvSpPr>
          <p:cNvPr id="4" name="Footer Placeholder 4">
            <a:extLst>
              <a:ext uri="{FF2B5EF4-FFF2-40B4-BE49-F238E27FC236}">
                <a16:creationId xmlns:a16="http://schemas.microsoft.com/office/drawing/2014/main" id="{CE040C99-1DF6-7538-BBF7-A60917E98737}"/>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7" name="Picture 6" descr="Une femme souriante">
            <a:extLst>
              <a:ext uri="{FF2B5EF4-FFF2-40B4-BE49-F238E27FC236}">
                <a16:creationId xmlns:a16="http://schemas.microsoft.com/office/drawing/2014/main" id="{D0705169-7610-26FB-BBA9-6F55A12B71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8898" y="1413158"/>
            <a:ext cx="1248566" cy="4264334"/>
          </a:xfrm>
          <a:prstGeom prst="rect">
            <a:avLst/>
          </a:prstGeom>
        </p:spPr>
      </p:pic>
    </p:spTree>
    <p:extLst>
      <p:ext uri="{BB962C8B-B14F-4D97-AF65-F5344CB8AC3E}">
        <p14:creationId xmlns:p14="http://schemas.microsoft.com/office/powerpoint/2010/main" val="1928800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9E858-4B9D-A183-EF37-D4E142A351C0}"/>
              </a:ext>
            </a:extLst>
          </p:cNvPr>
          <p:cNvSpPr>
            <a:spLocks noGrp="1"/>
          </p:cNvSpPr>
          <p:nvPr>
            <p:ph type="title"/>
          </p:nvPr>
        </p:nvSpPr>
        <p:spPr/>
        <p:txBody>
          <a:bodyPr/>
          <a:lstStyle/>
          <a:p>
            <a:r>
              <a:rPr lang="fr-FR" sz="4400"/>
              <a:t>Objectifs de formation</a:t>
            </a:r>
            <a:endParaRPr lang="en-GB" sz="4400"/>
          </a:p>
        </p:txBody>
      </p:sp>
      <p:sp>
        <p:nvSpPr>
          <p:cNvPr id="3" name="Content Placeholder 2">
            <a:extLst>
              <a:ext uri="{FF2B5EF4-FFF2-40B4-BE49-F238E27FC236}">
                <a16:creationId xmlns:a16="http://schemas.microsoft.com/office/drawing/2014/main" id="{6E8B7229-1025-2062-C90F-5784CE9701C0}"/>
              </a:ext>
            </a:extLst>
          </p:cNvPr>
          <p:cNvSpPr>
            <a:spLocks noGrp="1"/>
          </p:cNvSpPr>
          <p:nvPr>
            <p:ph idx="1"/>
          </p:nvPr>
        </p:nvSpPr>
        <p:spPr>
          <a:xfrm>
            <a:off x="371473" y="1628775"/>
            <a:ext cx="9428309" cy="4572000"/>
          </a:xfrm>
        </p:spPr>
        <p:txBody>
          <a:bodyPr/>
          <a:lstStyle/>
          <a:p>
            <a:pPr lvl="3">
              <a:tabLst>
                <a:tab pos="457200" algn="l"/>
              </a:tabLst>
            </a:pPr>
            <a:r>
              <a:rPr lang="fr-FR" sz="2600"/>
              <a:t>Comprendre les exigences en matière de SDSR et les résultats de SDSR des personnes en situation de handicap</a:t>
            </a:r>
            <a:endParaRPr lang="en-GB" sz="2600"/>
          </a:p>
          <a:p>
            <a:pPr lvl="3">
              <a:tabLst>
                <a:tab pos="457200" algn="l"/>
              </a:tabLst>
            </a:pPr>
            <a:r>
              <a:rPr lang="fr-FR" sz="2600"/>
              <a:t>Comprendre les obstacles auxquels sont confrontées les personnes en situation de handicap dans l’exercice de leur consentement éclairé et de leur autonomie corporelle lorsqu’elles accèdent à des services de SDSR</a:t>
            </a:r>
            <a:endParaRPr lang="en-GB" sz="2600"/>
          </a:p>
        </p:txBody>
      </p:sp>
      <p:sp>
        <p:nvSpPr>
          <p:cNvPr id="5" name="Footer Placeholder 4">
            <a:extLst>
              <a:ext uri="{FF2B5EF4-FFF2-40B4-BE49-F238E27FC236}">
                <a16:creationId xmlns:a16="http://schemas.microsoft.com/office/drawing/2014/main" id="{55C8DE3F-DAE5-10D2-C4C2-D6604DB8230F}"/>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4423634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CFED3-F777-9772-3716-18C1AA19D790}"/>
              </a:ext>
            </a:extLst>
          </p:cNvPr>
          <p:cNvSpPr>
            <a:spLocks noGrp="1"/>
          </p:cNvSpPr>
          <p:nvPr>
            <p:ph type="title"/>
          </p:nvPr>
        </p:nvSpPr>
        <p:spPr/>
        <p:txBody>
          <a:bodyPr/>
          <a:lstStyle/>
          <a:p>
            <a:pPr algn="l"/>
            <a:r>
              <a:rPr lang="fr-FR" sz="3600" b="1"/>
              <a:t>Regrouper les personnes en situation de handicap</a:t>
            </a:r>
            <a:endParaRPr lang="en-GB" sz="3600" b="1"/>
          </a:p>
        </p:txBody>
      </p:sp>
      <p:sp>
        <p:nvSpPr>
          <p:cNvPr id="10" name="Rectangle: Rounded Corners 9" descr="Personnes présentant plusieurs handicaps&#10;&#10;">
            <a:extLst>
              <a:ext uri="{FF2B5EF4-FFF2-40B4-BE49-F238E27FC236}">
                <a16:creationId xmlns:a16="http://schemas.microsoft.com/office/drawing/2014/main" id="{437F8AEB-21C2-83A7-930E-C3CF6233E144}"/>
              </a:ext>
            </a:extLst>
          </p:cNvPr>
          <p:cNvSpPr/>
          <p:nvPr/>
        </p:nvSpPr>
        <p:spPr>
          <a:xfrm>
            <a:off x="371475" y="1236111"/>
            <a:ext cx="7959894" cy="1048033"/>
          </a:xfrm>
          <a:prstGeom prst="roundRect">
            <a:avLst>
              <a:gd name="adj" fmla="val 7393"/>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GB" sz="2200" b="1" err="1">
                <a:solidFill>
                  <a:schemeClr val="bg1"/>
                </a:solidFill>
                <a:latin typeface="Arial" panose="020B0604020202020204" pitchFamily="34" charset="0"/>
                <a:cs typeface="Arial" panose="020B0604020202020204" pitchFamily="34" charset="0"/>
              </a:rPr>
              <a:t>Personnes</a:t>
            </a:r>
            <a:r>
              <a:rPr lang="en-GB" sz="2200" b="1">
                <a:solidFill>
                  <a:schemeClr val="bg1"/>
                </a:solidFill>
                <a:latin typeface="Arial" panose="020B0604020202020204" pitchFamily="34" charset="0"/>
                <a:cs typeface="Arial" panose="020B0604020202020204" pitchFamily="34" charset="0"/>
              </a:rPr>
              <a:t> </a:t>
            </a:r>
            <a:r>
              <a:rPr lang="en-GB" sz="2200" b="1" err="1">
                <a:solidFill>
                  <a:schemeClr val="bg1"/>
                </a:solidFill>
                <a:latin typeface="Arial" panose="020B0604020202020204" pitchFamily="34" charset="0"/>
                <a:cs typeface="Arial" panose="020B0604020202020204" pitchFamily="34" charset="0"/>
              </a:rPr>
              <a:t>présentant</a:t>
            </a:r>
            <a:r>
              <a:rPr lang="en-GB" sz="2200" b="1">
                <a:solidFill>
                  <a:schemeClr val="bg1"/>
                </a:solidFill>
                <a:latin typeface="Arial" panose="020B0604020202020204" pitchFamily="34" charset="0"/>
                <a:cs typeface="Arial" panose="020B0604020202020204" pitchFamily="34" charset="0"/>
              </a:rPr>
              <a:t> </a:t>
            </a:r>
            <a:r>
              <a:rPr lang="en-GB" sz="2200" b="1" err="1">
                <a:solidFill>
                  <a:schemeClr val="bg1"/>
                </a:solidFill>
                <a:latin typeface="Arial" panose="020B0604020202020204" pitchFamily="34" charset="0"/>
                <a:cs typeface="Arial" panose="020B0604020202020204" pitchFamily="34" charset="0"/>
              </a:rPr>
              <a:t>plusieurs</a:t>
            </a:r>
            <a:r>
              <a:rPr lang="en-GB" sz="2200" b="1">
                <a:solidFill>
                  <a:schemeClr val="bg1"/>
                </a:solidFill>
                <a:latin typeface="Arial" panose="020B0604020202020204" pitchFamily="34" charset="0"/>
                <a:cs typeface="Arial" panose="020B0604020202020204" pitchFamily="34" charset="0"/>
              </a:rPr>
              <a:t> handicaps</a:t>
            </a:r>
          </a:p>
        </p:txBody>
      </p:sp>
      <p:sp>
        <p:nvSpPr>
          <p:cNvPr id="6" name="Rectangle 3">
            <a:extLst>
              <a:ext uri="{FF2B5EF4-FFF2-40B4-BE49-F238E27FC236}">
                <a16:creationId xmlns:a16="http://schemas.microsoft.com/office/drawing/2014/main" id="{7820615A-A833-0490-7798-FF508D330EF4}"/>
              </a:ext>
            </a:extLst>
          </p:cNvPr>
          <p:cNvSpPr txBox="1">
            <a:spLocks noChangeArrowheads="1"/>
          </p:cNvSpPr>
          <p:nvPr/>
        </p:nvSpPr>
        <p:spPr>
          <a:xfrm>
            <a:off x="371475" y="2490536"/>
            <a:ext cx="7376862" cy="4107114"/>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5000"/>
              </a:lnSpc>
              <a:spcAft>
                <a:spcPts val="1000"/>
              </a:spcAft>
              <a:defRPr/>
            </a:pPr>
            <a:r>
              <a:rPr lang="fr-FR" altLang="en-US" sz="2600">
                <a:latin typeface="Arial" panose="020B0604020202020204" pitchFamily="34" charset="0"/>
                <a:cs typeface="Times New Roman" panose="02020603050405020304" pitchFamily="18" charset="0"/>
              </a:rPr>
              <a:t>Certaines personnes vivent avec plus d’un handicap. Par exemple :</a:t>
            </a:r>
          </a:p>
          <a:p>
            <a:pPr lvl="2">
              <a:lnSpc>
                <a:spcPct val="115000"/>
              </a:lnSpc>
              <a:spcAft>
                <a:spcPts val="1000"/>
              </a:spcAft>
              <a:defRPr/>
            </a:pPr>
            <a:r>
              <a:rPr lang="fr-FR" altLang="en-US" sz="2600">
                <a:latin typeface="Arial" panose="020B0604020202020204" pitchFamily="34" charset="0"/>
                <a:cs typeface="Times New Roman" panose="02020603050405020304" pitchFamily="18" charset="0"/>
              </a:rPr>
              <a:t>• Les personnes vivant avec le syndrome de Down sont souvent confrontées à des maladies chroniques (comme les maladies cardiaques). </a:t>
            </a:r>
          </a:p>
          <a:p>
            <a:pPr lvl="2">
              <a:lnSpc>
                <a:spcPct val="115000"/>
              </a:lnSpc>
              <a:spcAft>
                <a:spcPts val="1000"/>
              </a:spcAft>
              <a:defRPr/>
            </a:pPr>
            <a:r>
              <a:rPr lang="fr-FR" altLang="en-US" sz="2600">
                <a:latin typeface="Arial" panose="020B0604020202020204" pitchFamily="34" charset="0"/>
                <a:cs typeface="Times New Roman" panose="02020603050405020304" pitchFamily="18" charset="0"/>
              </a:rPr>
              <a:t>• Les personnes atteintes d’albinisme ont une maladie de peau et des déficiences visuelles. </a:t>
            </a:r>
            <a:endParaRPr lang="en-GB" altLang="en-US" sz="2600">
              <a:latin typeface="Arial" panose="020B0604020202020204" pitchFamily="34" charset="0"/>
              <a:cs typeface="Times New Roman" panose="02020603050405020304" pitchFamily="18" charset="0"/>
            </a:endParaRPr>
          </a:p>
        </p:txBody>
      </p:sp>
      <p:pic>
        <p:nvPicPr>
          <p:cNvPr id="4" name="Picture 3" descr="Un homme avec l'albinisme utilisant une canne blanche.">
            <a:extLst>
              <a:ext uri="{FF2B5EF4-FFF2-40B4-BE49-F238E27FC236}">
                <a16:creationId xmlns:a16="http://schemas.microsoft.com/office/drawing/2014/main" id="{E1EB2CFF-EDDB-8F5C-FFBA-DC7D7D82BD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2609" y="1413158"/>
            <a:ext cx="1566675" cy="4221489"/>
          </a:xfrm>
          <a:prstGeom prst="rect">
            <a:avLst/>
          </a:prstGeom>
        </p:spPr>
      </p:pic>
      <p:sp>
        <p:nvSpPr>
          <p:cNvPr id="3" name="Footer Placeholder 4">
            <a:extLst>
              <a:ext uri="{FF2B5EF4-FFF2-40B4-BE49-F238E27FC236}">
                <a16:creationId xmlns:a16="http://schemas.microsoft.com/office/drawing/2014/main" id="{9AF04868-7289-D2AE-8729-E25AA263332F}"/>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2766054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12FF83-AED0-C799-3C02-9D7F128A0CFA}"/>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371475" y="382183"/>
            <a:ext cx="9440740" cy="573881"/>
          </a:xfrm>
        </p:spPr>
        <p:txBody>
          <a:bodyPr>
            <a:normAutofit fontScale="90000"/>
          </a:bodyPr>
          <a:lstStyle/>
          <a:p>
            <a:pPr eaLnBrk="1" hangingPunct="1"/>
            <a:r>
              <a:rPr lang="fr-FR" sz="3600">
                <a:cs typeface="Arial"/>
              </a:rPr>
              <a:t>Coup de projecteur sur les handicaps invisibles</a:t>
            </a:r>
            <a:endParaRPr lang="en-GB" altLang="en-US" sz="3600"/>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type="body" idx="1"/>
          </p:nvPr>
        </p:nvSpPr>
        <p:spPr>
          <a:xfrm>
            <a:off x="371475" y="1648279"/>
            <a:ext cx="9440740" cy="3010807"/>
          </a:xfrm>
        </p:spPr>
        <p:txBody>
          <a:bodyPr>
            <a:noAutofit/>
          </a:bodyPr>
          <a:lstStyle/>
          <a:p>
            <a:pPr lvl="3">
              <a:lnSpc>
                <a:spcPct val="125000"/>
              </a:lnSpc>
              <a:spcAft>
                <a:spcPts val="1000"/>
              </a:spcAft>
              <a:defRPr/>
            </a:pPr>
            <a:r>
              <a:rPr lang="fr-FR" altLang="en-US" sz="2600">
                <a:latin typeface="Arial" panose="020B0604020202020204" pitchFamily="34" charset="0"/>
                <a:cs typeface="Times New Roman" panose="02020603050405020304" pitchFamily="18" charset="0"/>
              </a:rPr>
              <a:t>Certaines personnes peuvent être facilement identifiées comme des personnes en situation de handicap, par exemple celles qui utilisent des appareils fonctionnels spécifiques, comme des fauteuils roulants, des cannes blanches ou des appareils auditifs. </a:t>
            </a:r>
          </a:p>
        </p:txBody>
      </p:sp>
      <p:sp>
        <p:nvSpPr>
          <p:cNvPr id="3" name="Footer Placeholder 4">
            <a:extLst>
              <a:ext uri="{FF2B5EF4-FFF2-40B4-BE49-F238E27FC236}">
                <a16:creationId xmlns:a16="http://schemas.microsoft.com/office/drawing/2014/main" id="{80490FA5-072D-0013-BD59-445BB4F44948}"/>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3777228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12FF83-AED0-C799-3C02-9D7F128A0CFA}"/>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371475" y="382183"/>
            <a:ext cx="9440740" cy="573881"/>
          </a:xfrm>
        </p:spPr>
        <p:txBody>
          <a:bodyPr>
            <a:normAutofit fontScale="90000"/>
          </a:bodyPr>
          <a:lstStyle/>
          <a:p>
            <a:pPr eaLnBrk="1" hangingPunct="1"/>
            <a:r>
              <a:rPr lang="fr-FR" sz="3600">
                <a:cs typeface="Arial"/>
              </a:rPr>
              <a:t>Coup de projecteur sur les handicaps invisibles</a:t>
            </a:r>
            <a:endParaRPr lang="en-GB" altLang="en-US" sz="3600"/>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type="body" idx="1"/>
          </p:nvPr>
        </p:nvSpPr>
        <p:spPr>
          <a:xfrm>
            <a:off x="371475" y="1648279"/>
            <a:ext cx="9440740" cy="4572000"/>
          </a:xfrm>
        </p:spPr>
        <p:txBody>
          <a:bodyPr>
            <a:noAutofit/>
          </a:bodyPr>
          <a:lstStyle/>
          <a:p>
            <a:pPr lvl="3">
              <a:lnSpc>
                <a:spcPct val="125000"/>
              </a:lnSpc>
              <a:spcAft>
                <a:spcPts val="1000"/>
              </a:spcAft>
              <a:defRPr/>
            </a:pPr>
            <a:r>
              <a:rPr lang="fr-FR" altLang="en-US" sz="2600">
                <a:latin typeface="Arial" panose="020B0604020202020204" pitchFamily="34" charset="0"/>
                <a:cs typeface="Times New Roman" panose="02020603050405020304" pitchFamily="18" charset="0"/>
              </a:rPr>
              <a:t>Beaucoup de personnes en situation de handicap, vivent néanmoins avec des handicaps invisibles. Ce sont des personnes qui subissent de nombreux obstacles dans la société, quotidiennement, mais il se peut que leurs problèmes de santé et leurs handicaps ne soient pas immédiatement évidents. C’est le cas par exemple des personnes qui vivent avec l’anxiété, la dépression, la schizophrénie, l’autisme, avec des affections de longue durée et bien d’autres.</a:t>
            </a:r>
            <a:endParaRPr lang="en-GB" altLang="en-US" sz="2600">
              <a:latin typeface="Arial" panose="020B0604020202020204" pitchFamily="34" charset="0"/>
              <a:cs typeface="Times New Roman" panose="02020603050405020304" pitchFamily="18" charset="0"/>
            </a:endParaRPr>
          </a:p>
        </p:txBody>
      </p:sp>
      <p:sp>
        <p:nvSpPr>
          <p:cNvPr id="3" name="Footer Placeholder 4">
            <a:extLst>
              <a:ext uri="{FF2B5EF4-FFF2-40B4-BE49-F238E27FC236}">
                <a16:creationId xmlns:a16="http://schemas.microsoft.com/office/drawing/2014/main" id="{80490FA5-072D-0013-BD59-445BB4F44948}"/>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221244015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E44E78-C853-5559-FB6A-D7A93EF19193}"/>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371475" y="311845"/>
            <a:ext cx="10115998" cy="573881"/>
          </a:xfrm>
        </p:spPr>
        <p:txBody>
          <a:bodyPr>
            <a:normAutofit fontScale="90000"/>
          </a:bodyPr>
          <a:lstStyle/>
          <a:p>
            <a:pPr eaLnBrk="1" hangingPunct="1"/>
            <a:r>
              <a:rPr lang="fr-FR" sz="3600">
                <a:cs typeface="Arial"/>
              </a:rPr>
              <a:t>Coup de projecteur sur les personnes en situation de </a:t>
            </a:r>
            <a:r>
              <a:rPr lang="fr-FR" sz="3600" err="1">
                <a:cs typeface="Arial"/>
              </a:rPr>
              <a:t>surdicécité</a:t>
            </a:r>
            <a:endParaRPr lang="en-GB" altLang="en-US" sz="3600"/>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type="body" idx="1"/>
          </p:nvPr>
        </p:nvSpPr>
        <p:spPr>
          <a:xfrm>
            <a:off x="371475" y="1647825"/>
            <a:ext cx="9051925" cy="4572000"/>
          </a:xfrm>
        </p:spPr>
        <p:txBody>
          <a:bodyPr>
            <a:normAutofit/>
          </a:bodyPr>
          <a:lstStyle/>
          <a:p>
            <a:pPr lvl="3">
              <a:lnSpc>
                <a:spcPct val="105000"/>
              </a:lnSpc>
              <a:spcAft>
                <a:spcPts val="1000"/>
              </a:spcAft>
              <a:defRPr/>
            </a:pPr>
            <a:r>
              <a:rPr lang="fr-FR" altLang="en-US" sz="2600">
                <a:latin typeface="Arial" panose="020B0604020202020204" pitchFamily="34" charset="0"/>
                <a:cs typeface="Times New Roman" panose="02020603050405020304" pitchFamily="18" charset="0"/>
              </a:rPr>
              <a:t>Les personnes en situation de </a:t>
            </a:r>
            <a:r>
              <a:rPr lang="fr-FR" altLang="en-US" sz="2600" err="1">
                <a:latin typeface="Arial" panose="020B0604020202020204" pitchFamily="34" charset="0"/>
                <a:cs typeface="Times New Roman" panose="02020603050405020304" pitchFamily="18" charset="0"/>
              </a:rPr>
              <a:t>surdicécité</a:t>
            </a:r>
            <a:r>
              <a:rPr lang="fr-FR" altLang="en-US" sz="2600">
                <a:latin typeface="Arial" panose="020B0604020202020204" pitchFamily="34" charset="0"/>
                <a:cs typeface="Times New Roman" panose="02020603050405020304" pitchFamily="18" charset="0"/>
              </a:rPr>
              <a:t> ne sont pas </a:t>
            </a:r>
            <a:br>
              <a:rPr lang="fr-FR" altLang="en-US" sz="2600">
                <a:latin typeface="Arial" panose="020B0604020202020204" pitchFamily="34" charset="0"/>
                <a:cs typeface="Times New Roman" panose="02020603050405020304" pitchFamily="18" charset="0"/>
              </a:rPr>
            </a:br>
            <a:r>
              <a:rPr lang="fr-FR" altLang="en-US" sz="2600">
                <a:latin typeface="Arial" panose="020B0604020202020204" pitchFamily="34" charset="0"/>
                <a:cs typeface="Times New Roman" panose="02020603050405020304" pitchFamily="18" charset="0"/>
              </a:rPr>
              <a:t>reconnues comme faisant partie d’un groupe de handicap distinct </a:t>
            </a:r>
          </a:p>
          <a:p>
            <a:pPr lvl="3">
              <a:lnSpc>
                <a:spcPct val="105000"/>
              </a:lnSpc>
              <a:spcAft>
                <a:spcPts val="1000"/>
              </a:spcAft>
              <a:defRPr/>
            </a:pPr>
            <a:r>
              <a:rPr lang="fr-FR" altLang="en-US" sz="2600">
                <a:latin typeface="Arial" panose="020B0604020202020204" pitchFamily="34" charset="0"/>
                <a:cs typeface="Times New Roman" panose="02020603050405020304" pitchFamily="18" charset="0"/>
              </a:rPr>
              <a:t>il y a un manque significatif de données de bonne qualité sur les personnes vivant avec la </a:t>
            </a:r>
            <a:r>
              <a:rPr lang="fr-FR" altLang="en-US" sz="2600" err="1">
                <a:latin typeface="Arial" panose="020B0604020202020204" pitchFamily="34" charset="0"/>
                <a:cs typeface="Times New Roman" panose="02020603050405020304" pitchFamily="18" charset="0"/>
              </a:rPr>
              <a:t>surdicécité</a:t>
            </a:r>
            <a:r>
              <a:rPr lang="en-GB" altLang="en-US" sz="2600">
                <a:latin typeface="Arial" panose="020B0604020202020204" pitchFamily="34" charset="0"/>
                <a:cs typeface="Times New Roman" panose="02020603050405020304" pitchFamily="18" charset="0"/>
              </a:rPr>
              <a:t>.</a:t>
            </a:r>
          </a:p>
          <a:p>
            <a:pPr lvl="3">
              <a:lnSpc>
                <a:spcPct val="105000"/>
              </a:lnSpc>
              <a:spcAft>
                <a:spcPts val="1000"/>
              </a:spcAft>
              <a:defRPr/>
            </a:pPr>
            <a:r>
              <a:rPr lang="fr-FR" altLang="en-US" sz="2600">
                <a:latin typeface="Arial" panose="020B0604020202020204" pitchFamily="34" charset="0"/>
                <a:cs typeface="Times New Roman" panose="02020603050405020304" pitchFamily="18" charset="0"/>
              </a:rPr>
              <a:t>Les lois, les politiques gouvernementales, les programmes et les services publics ne répondent pas aux besoins des personnes vivant avec la </a:t>
            </a:r>
            <a:r>
              <a:rPr lang="fr-FR" altLang="en-US" sz="2600" err="1">
                <a:latin typeface="Arial" panose="020B0604020202020204" pitchFamily="34" charset="0"/>
                <a:cs typeface="Times New Roman" panose="02020603050405020304" pitchFamily="18" charset="0"/>
              </a:rPr>
              <a:t>surdicécité</a:t>
            </a:r>
            <a:r>
              <a:rPr lang="fr-FR" altLang="en-US" sz="2600">
                <a:latin typeface="Arial" panose="020B0604020202020204" pitchFamily="34" charset="0"/>
                <a:cs typeface="Times New Roman" panose="02020603050405020304" pitchFamily="18" charset="0"/>
              </a:rPr>
              <a:t> en matière de communication et de soutien</a:t>
            </a:r>
            <a:r>
              <a:rPr lang="en-GB" altLang="en-US" sz="2600">
                <a:latin typeface="Arial" panose="020B0604020202020204" pitchFamily="34" charset="0"/>
                <a:cs typeface="Times New Roman" panose="02020603050405020304" pitchFamily="18" charset="0"/>
              </a:rPr>
              <a:t>.</a:t>
            </a:r>
          </a:p>
        </p:txBody>
      </p:sp>
      <p:sp>
        <p:nvSpPr>
          <p:cNvPr id="3" name="Footer Placeholder 4">
            <a:extLst>
              <a:ext uri="{FF2B5EF4-FFF2-40B4-BE49-F238E27FC236}">
                <a16:creationId xmlns:a16="http://schemas.microsoft.com/office/drawing/2014/main" id="{B35D2ED0-C93A-2036-C248-D3161FEE75EA}"/>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6" name="Picture 5" descr="Personne ayant une surdicécité.">
            <a:extLst>
              <a:ext uri="{FF2B5EF4-FFF2-40B4-BE49-F238E27FC236}">
                <a16:creationId xmlns:a16="http://schemas.microsoft.com/office/drawing/2014/main" id="{EDC580EF-3771-C025-FE35-40E423BF06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4875" y="1246771"/>
            <a:ext cx="1519431" cy="4364457"/>
          </a:xfrm>
          <a:prstGeom prst="rect">
            <a:avLst/>
          </a:prstGeom>
        </p:spPr>
      </p:pic>
    </p:spTree>
    <p:extLst>
      <p:ext uri="{BB962C8B-B14F-4D97-AF65-F5344CB8AC3E}">
        <p14:creationId xmlns:p14="http://schemas.microsoft.com/office/powerpoint/2010/main" val="4476858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E44E78-C853-5559-FB6A-D7A93EF19193}"/>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371475" y="311845"/>
            <a:ext cx="10115998" cy="573881"/>
          </a:xfrm>
        </p:spPr>
        <p:txBody>
          <a:bodyPr>
            <a:normAutofit fontScale="90000"/>
          </a:bodyPr>
          <a:lstStyle/>
          <a:p>
            <a:pPr eaLnBrk="1" hangingPunct="1"/>
            <a:r>
              <a:rPr lang="fr-FR" sz="3600">
                <a:cs typeface="Arial"/>
              </a:rPr>
              <a:t>Coup de projecteur sur les personnes en situation de </a:t>
            </a:r>
            <a:r>
              <a:rPr lang="fr-FR" sz="3600" err="1">
                <a:cs typeface="Arial"/>
              </a:rPr>
              <a:t>surdicécité</a:t>
            </a:r>
            <a:endParaRPr lang="en-GB" altLang="en-US" sz="3600"/>
          </a:p>
        </p:txBody>
      </p:sp>
      <p:sp>
        <p:nvSpPr>
          <p:cNvPr id="73732" name="Rectangle 3">
            <a:extLst>
              <a:ext uri="{FF2B5EF4-FFF2-40B4-BE49-F238E27FC236}">
                <a16:creationId xmlns:a16="http://schemas.microsoft.com/office/drawing/2014/main" id="{CEA8DCE6-A315-408E-9369-CB974275A376}"/>
              </a:ext>
            </a:extLst>
          </p:cNvPr>
          <p:cNvSpPr>
            <a:spLocks noGrp="1" noChangeArrowheads="1"/>
          </p:cNvSpPr>
          <p:nvPr>
            <p:ph type="body" idx="1"/>
          </p:nvPr>
        </p:nvSpPr>
        <p:spPr>
          <a:xfrm>
            <a:off x="371473" y="1647825"/>
            <a:ext cx="9051925" cy="4572000"/>
          </a:xfrm>
        </p:spPr>
        <p:txBody>
          <a:bodyPr>
            <a:normAutofit/>
          </a:bodyPr>
          <a:lstStyle/>
          <a:p>
            <a:pPr lvl="3">
              <a:lnSpc>
                <a:spcPct val="125000"/>
              </a:lnSpc>
              <a:spcAft>
                <a:spcPts val="1000"/>
              </a:spcAft>
              <a:defRPr/>
            </a:pPr>
            <a:r>
              <a:rPr lang="fr-FR" altLang="en-US" sz="2600">
                <a:latin typeface="Arial" panose="020B0604020202020204" pitchFamily="34" charset="0"/>
                <a:cs typeface="Times New Roman" panose="02020603050405020304" pitchFamily="18" charset="0"/>
              </a:rPr>
              <a:t>Les sociétés supposent souvent que les personnes atteintes de </a:t>
            </a:r>
            <a:r>
              <a:rPr lang="fr-FR" altLang="en-US" sz="2600" err="1">
                <a:latin typeface="Arial" panose="020B0604020202020204" pitchFamily="34" charset="0"/>
                <a:cs typeface="Times New Roman" panose="02020603050405020304" pitchFamily="18" charset="0"/>
              </a:rPr>
              <a:t>surdicécité</a:t>
            </a:r>
            <a:r>
              <a:rPr lang="fr-FR" altLang="en-US" sz="2600">
                <a:latin typeface="Arial" panose="020B0604020202020204" pitchFamily="34" charset="0"/>
                <a:cs typeface="Times New Roman" panose="02020603050405020304" pitchFamily="18" charset="0"/>
              </a:rPr>
              <a:t> n'ont pas la personnalité juridique nécessaire pour prendre des décisions par elles-mêmes et exigent qu'elles soient accompagnées par quelqu'un lorsqu'elles prennent des décisions</a:t>
            </a:r>
            <a:r>
              <a:rPr lang="en-GB" altLang="en-US" sz="2600">
                <a:latin typeface="Arial" panose="020B0604020202020204" pitchFamily="34" charset="0"/>
                <a:cs typeface="Times New Roman" panose="02020603050405020304" pitchFamily="18" charset="0"/>
              </a:rPr>
              <a:t>. </a:t>
            </a:r>
          </a:p>
        </p:txBody>
      </p:sp>
      <p:sp>
        <p:nvSpPr>
          <p:cNvPr id="3" name="Footer Placeholder 4">
            <a:extLst>
              <a:ext uri="{FF2B5EF4-FFF2-40B4-BE49-F238E27FC236}">
                <a16:creationId xmlns:a16="http://schemas.microsoft.com/office/drawing/2014/main" id="{B35D2ED0-C93A-2036-C248-D3161FEE75EA}"/>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pic>
        <p:nvPicPr>
          <p:cNvPr id="6" name="Picture 5" descr="Personne ayant une surdicécité.">
            <a:extLst>
              <a:ext uri="{FF2B5EF4-FFF2-40B4-BE49-F238E27FC236}">
                <a16:creationId xmlns:a16="http://schemas.microsoft.com/office/drawing/2014/main" id="{EDC580EF-3771-C025-FE35-40E423BF06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4875" y="1246771"/>
            <a:ext cx="1519431" cy="4364457"/>
          </a:xfrm>
          <a:prstGeom prst="rect">
            <a:avLst/>
          </a:prstGeom>
        </p:spPr>
      </p:pic>
    </p:spTree>
    <p:extLst>
      <p:ext uri="{BB962C8B-B14F-4D97-AF65-F5344CB8AC3E}">
        <p14:creationId xmlns:p14="http://schemas.microsoft.com/office/powerpoint/2010/main" val="41798357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5A8C336-F820-F8AD-4B51-08F608D2BA70}"/>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82947" name="Rectangle 2">
            <a:extLst>
              <a:ext uri="{FF2B5EF4-FFF2-40B4-BE49-F238E27FC236}">
                <a16:creationId xmlns:a16="http://schemas.microsoft.com/office/drawing/2014/main" id="{71FE90C3-9A1A-4087-8FCC-E7F0495B25B3}"/>
              </a:ext>
            </a:extLst>
          </p:cNvPr>
          <p:cNvSpPr>
            <a:spLocks noGrp="1" noChangeArrowheads="1"/>
          </p:cNvSpPr>
          <p:nvPr>
            <p:ph type="title"/>
          </p:nvPr>
        </p:nvSpPr>
        <p:spPr>
          <a:xfrm>
            <a:off x="371475" y="147723"/>
            <a:ext cx="11449050" cy="573881"/>
          </a:xfrm>
        </p:spPr>
        <p:txBody>
          <a:bodyPr>
            <a:normAutofit fontScale="90000"/>
          </a:bodyPr>
          <a:lstStyle/>
          <a:p>
            <a:pPr eaLnBrk="1" hangingPunct="1"/>
            <a:r>
              <a:rPr lang="fr-FR" sz="3600">
                <a:cs typeface="Arial"/>
              </a:rPr>
              <a:t>Coup de projecteur sur les obstacles auxquels se </a:t>
            </a:r>
            <a:br>
              <a:rPr lang="fr-FR" sz="3600">
                <a:cs typeface="Arial"/>
              </a:rPr>
            </a:br>
            <a:r>
              <a:rPr lang="fr-FR" sz="3600">
                <a:cs typeface="Arial"/>
              </a:rPr>
              <a:t>heurtent les personnes en situation de handicap psychosocial et vivant avec des maladies mentales</a:t>
            </a:r>
            <a:endParaRPr lang="en-GB" altLang="en-US" sz="3600"/>
          </a:p>
        </p:txBody>
      </p:sp>
      <p:pic>
        <p:nvPicPr>
          <p:cNvPr id="4" name="Online Media 7">
            <a:hlinkClick r:id="" action="ppaction://media"/>
            <a:extLst>
              <a:ext uri="{FF2B5EF4-FFF2-40B4-BE49-F238E27FC236}">
                <a16:creationId xmlns:a16="http://schemas.microsoft.com/office/drawing/2014/main" id="{8545B643-F102-3304-F635-F1D3CC0EAF3A}"/>
              </a:ext>
              <a:ext uri="{C183D7F6-B498-43B3-948B-1728B52AA6E4}">
                <adec:decorative xmlns:adec="http://schemas.microsoft.com/office/drawing/2017/decorative" val="1"/>
              </a:ext>
            </a:extLst>
          </p:cNvPr>
          <p:cNvPicPr>
            <a:picLocks noRot="1" noChangeAspect="1"/>
          </p:cNvPicPr>
          <p:nvPr>
            <a:videoFile r:link="rId1"/>
          </p:nvPr>
        </p:nvPicPr>
        <p:blipFill>
          <a:blip r:embed="rId4"/>
          <a:stretch>
            <a:fillRect/>
          </a:stretch>
        </p:blipFill>
        <p:spPr>
          <a:xfrm>
            <a:off x="2239963" y="1628775"/>
            <a:ext cx="7710487" cy="4356100"/>
          </a:xfrm>
          <a:prstGeom prst="rect">
            <a:avLst/>
          </a:prstGeom>
        </p:spPr>
      </p:pic>
      <p:sp>
        <p:nvSpPr>
          <p:cNvPr id="3" name="Footer Placeholder 4">
            <a:extLst>
              <a:ext uri="{FF2B5EF4-FFF2-40B4-BE49-F238E27FC236}">
                <a16:creationId xmlns:a16="http://schemas.microsoft.com/office/drawing/2014/main" id="{8E3D08BD-67C4-787B-0206-A486F24B8191}"/>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3865750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p:txBody>
          <a:bodyPr/>
          <a:lstStyle/>
          <a:p>
            <a:r>
              <a:rPr lang="en-GB" sz="3600" err="1"/>
              <a:t>L’handicap</a:t>
            </a:r>
            <a:r>
              <a:rPr lang="en-GB" sz="3600"/>
              <a:t> et </a:t>
            </a:r>
            <a:r>
              <a:rPr lang="en-GB" sz="3600" err="1"/>
              <a:t>intersectionnalité</a:t>
            </a:r>
            <a:endParaRPr lang="en-GB" sz="3600"/>
          </a:p>
        </p:txBody>
      </p:sp>
      <p:pic>
        <p:nvPicPr>
          <p:cNvPr id="4" name="Content Placeholder 3" descr="Une personne entourée de rubans détaillant de multiples couches d'identités - telles que le sexe, l'âge, le groupe ethnique, la langue, le statut socio-économique, l'orientation sexuelle, le statut migratoire.">
            <a:extLst>
              <a:ext uri="{FF2B5EF4-FFF2-40B4-BE49-F238E27FC236}">
                <a16:creationId xmlns:a16="http://schemas.microsoft.com/office/drawing/2014/main" id="{E5953EB3-11F6-7C5E-764D-E32211EE1CE3}"/>
              </a:ext>
              <a:ext uri="{C183D7F6-B498-43B3-948B-1728B52AA6E4}">
                <adec:decorative xmlns:adec="http://schemas.microsoft.com/office/drawing/2017/decorative" val="0"/>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3585772" y="1156377"/>
            <a:ext cx="5020455" cy="5009473"/>
          </a:xfrm>
          <a:prstGeom prst="rect">
            <a:avLst/>
          </a:prstGeom>
        </p:spPr>
      </p:pic>
      <p:sp>
        <p:nvSpPr>
          <p:cNvPr id="3" name="Footer Placeholder 4">
            <a:extLst>
              <a:ext uri="{FF2B5EF4-FFF2-40B4-BE49-F238E27FC236}">
                <a16:creationId xmlns:a16="http://schemas.microsoft.com/office/drawing/2014/main" id="{1DC02DA0-6E98-97A7-FCB7-49BDF16E080F}"/>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42628594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475" y="368498"/>
            <a:ext cx="11449050" cy="669590"/>
          </a:xfrm>
        </p:spPr>
        <p:txBody>
          <a:bodyPr/>
          <a:lstStyle/>
          <a:p>
            <a:r>
              <a:rPr lang="fr-FR"/>
              <a:t>La pauvreté économique et le handicap</a:t>
            </a:r>
            <a:endParaRPr lang="en-GB"/>
          </a:p>
        </p:txBody>
      </p:sp>
      <p:sp>
        <p:nvSpPr>
          <p:cNvPr id="3" name="Content Placeholder 2"/>
          <p:cNvSpPr>
            <a:spLocks noGrp="1"/>
          </p:cNvSpPr>
          <p:nvPr>
            <p:ph idx="1"/>
          </p:nvPr>
        </p:nvSpPr>
        <p:spPr>
          <a:xfrm>
            <a:off x="371475" y="1639918"/>
            <a:ext cx="10481009" cy="4741832"/>
          </a:xfrm>
        </p:spPr>
        <p:txBody>
          <a:bodyPr/>
          <a:lstStyle/>
          <a:p>
            <a:pPr lvl="3">
              <a:lnSpc>
                <a:spcPct val="100000"/>
              </a:lnSpc>
              <a:spcAft>
                <a:spcPts val="1000"/>
              </a:spcAft>
              <a:defRPr/>
            </a:pPr>
            <a:r>
              <a:rPr lang="fr-FR" sz="2400">
                <a:latin typeface="Arial" panose="020B0604020202020204" pitchFamily="34" charset="0"/>
                <a:cs typeface="Times New Roman" panose="02020603050405020304" pitchFamily="18" charset="0"/>
              </a:rPr>
              <a:t>Il existe un lien cyclique entre la pauvreté économique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et le handicap. </a:t>
            </a:r>
          </a:p>
          <a:p>
            <a:pPr lvl="3">
              <a:lnSpc>
                <a:spcPct val="100000"/>
              </a:lnSpc>
              <a:spcAft>
                <a:spcPts val="1000"/>
              </a:spcAft>
              <a:defRPr/>
            </a:pPr>
            <a:r>
              <a:rPr lang="fr-FR" sz="2400">
                <a:latin typeface="Arial" panose="020B0604020202020204" pitchFamily="34" charset="0"/>
                <a:cs typeface="Times New Roman" panose="02020603050405020304" pitchFamily="18" charset="0"/>
              </a:rPr>
              <a:t>Les personnes qui vivent dans des conditions de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précarité ont un accès limité à l’alimentation, à l’eau et l’assainissement, à l’éducation et aux services de santé et elles sont de ce fait exposées à des risques accrus de handicap</a:t>
            </a:r>
            <a:r>
              <a:rPr lang="en-GB" sz="2400">
                <a:latin typeface="Arial" panose="020B0604020202020204" pitchFamily="34" charset="0"/>
                <a:cs typeface="Times New Roman" panose="02020603050405020304" pitchFamily="18" charset="0"/>
              </a:rPr>
              <a:t>.</a:t>
            </a:r>
          </a:p>
          <a:p>
            <a:pPr lvl="3">
              <a:lnSpc>
                <a:spcPct val="100000"/>
              </a:lnSpc>
              <a:spcAft>
                <a:spcPts val="1000"/>
              </a:spcAft>
              <a:defRPr/>
            </a:pPr>
            <a:r>
              <a:rPr lang="fr-FR" sz="2400">
                <a:latin typeface="Arial" panose="020B0604020202020204" pitchFamily="34" charset="0"/>
                <a:cs typeface="Times New Roman" panose="02020603050405020304" pitchFamily="18" charset="0"/>
              </a:rPr>
              <a:t>Les personnes en situation de handicap qui ont tendance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à être confrontées à un accès limité à l’éducation et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à l’emploi, sont exposées à des risques accrus de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pauvreté et elles ont un niveau de vie précaire</a:t>
            </a:r>
            <a:r>
              <a:rPr lang="en-GB" sz="2400">
                <a:latin typeface="Arial" panose="020B0604020202020204" pitchFamily="34" charset="0"/>
                <a:cs typeface="Times New Roman" panose="02020603050405020304" pitchFamily="18" charset="0"/>
              </a:rPr>
              <a:t>.</a:t>
            </a:r>
          </a:p>
        </p:txBody>
      </p:sp>
      <p:sp>
        <p:nvSpPr>
          <p:cNvPr id="4" name="Footer Placeholder 4">
            <a:extLst>
              <a:ext uri="{FF2B5EF4-FFF2-40B4-BE49-F238E27FC236}">
                <a16:creationId xmlns:a16="http://schemas.microsoft.com/office/drawing/2014/main" id="{1C3AA8B0-35C6-2405-0726-8A08070AE765}"/>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41389699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endParaRPr lang="en-GB"/>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11449050" cy="4356097"/>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Les personnes qui ont des déficiences visuelles, les personnes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en situation de handicap physique, les personnes en situation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de </a:t>
            </a:r>
            <a:r>
              <a:rPr lang="fr-FR" sz="2400" err="1">
                <a:latin typeface="Arial" panose="020B0604020202020204" pitchFamily="34" charset="0"/>
                <a:cs typeface="Times New Roman" panose="02020603050405020304" pitchFamily="18" charset="0"/>
              </a:rPr>
              <a:t>surdicécité</a:t>
            </a:r>
            <a:r>
              <a:rPr lang="fr-FR" sz="2400">
                <a:latin typeface="Arial" panose="020B0604020202020204" pitchFamily="34" charset="0"/>
                <a:cs typeface="Times New Roman" panose="02020603050405020304" pitchFamily="18" charset="0"/>
              </a:rPr>
              <a:t> etc., ne constituent pas des groupes clairement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définis et tout le monde ne s’identifie pas eux.</a:t>
            </a:r>
            <a:endParaRPr lang="en-GB" sz="2400">
              <a:latin typeface="Arial" panose="020B0604020202020204" pitchFamily="34" charset="0"/>
              <a:cs typeface="Times New Roman" panose="02020603050405020304" pitchFamily="18" charset="0"/>
            </a:endParaRPr>
          </a:p>
          <a:p>
            <a:pPr lvl="3">
              <a:lnSpc>
                <a:spcPct val="105000"/>
              </a:lnSpc>
              <a:spcAft>
                <a:spcPts val="1000"/>
              </a:spcAft>
              <a:defRPr/>
            </a:pPr>
            <a:r>
              <a:rPr lang="fr-FR" sz="2400">
                <a:latin typeface="Arial" panose="020B0604020202020204" pitchFamily="34" charset="0"/>
                <a:cs typeface="Times New Roman" panose="02020603050405020304" pitchFamily="18" charset="0"/>
              </a:rPr>
              <a:t>Il se peut que les personnes ne s’identifient pas comme des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personnes en situation de handicap mais elles peuvent faire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face à des obstacles très similaires. Par exemple, il est possible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que les personnes âgées ne se considèrent pas comme ayant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un handicap, mais elles subissent souvent des limitations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fonctionnelles pour certaines activités - qui sont davantage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aggravées par des obstacles environnementaux</a:t>
            </a:r>
            <a:r>
              <a:rPr lang="en-GB" sz="2400">
                <a:latin typeface="Arial" panose="020B0604020202020204" pitchFamily="34" charset="0"/>
                <a:cs typeface="Times New Roman" panose="02020603050405020304" pitchFamily="18" charset="0"/>
              </a:rPr>
              <a:t>. </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4">
            <a:extLst>
              <a:ext uri="{FF2B5EF4-FFF2-40B4-BE49-F238E27FC236}">
                <a16:creationId xmlns:a16="http://schemas.microsoft.com/office/drawing/2014/main" id="{FAA5B2E6-6A4C-889C-9802-5E42EE4E6A02}"/>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8260255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077C32-26B6-E14A-4D56-467B15958410}"/>
              </a:ext>
            </a:extLst>
          </p:cNvPr>
          <p:cNvSpPr>
            <a:spLocks noGrp="1"/>
          </p:cNvSpPr>
          <p:nvPr>
            <p:ph type="title"/>
          </p:nvPr>
        </p:nvSpPr>
        <p:spPr>
          <a:xfrm>
            <a:off x="1736333" y="621518"/>
            <a:ext cx="10084192" cy="539923"/>
          </a:xfrm>
        </p:spPr>
        <p:txBody>
          <a:bodyPr/>
          <a:lstStyle/>
          <a:p>
            <a:r>
              <a:rPr lang="en-GB">
                <a:solidFill>
                  <a:schemeClr val="accent5"/>
                </a:solidFill>
              </a:rPr>
              <a:t>Messages </a:t>
            </a:r>
            <a:r>
              <a:rPr lang="en-GB" err="1">
                <a:solidFill>
                  <a:schemeClr val="accent5"/>
                </a:solidFill>
              </a:rPr>
              <a:t>clés</a:t>
            </a:r>
            <a:r>
              <a:rPr lang="en-GB">
                <a:solidFill>
                  <a:schemeClr val="accent5"/>
                </a:solidFill>
              </a:rPr>
              <a:t> à </a:t>
            </a:r>
            <a:r>
              <a:rPr lang="en-GB" err="1">
                <a:solidFill>
                  <a:schemeClr val="accent5"/>
                </a:solidFill>
              </a:rPr>
              <a:t>retenir</a:t>
            </a:r>
            <a:endParaRPr lang="en-GB"/>
          </a:p>
        </p:txBody>
      </p:sp>
      <p:sp>
        <p:nvSpPr>
          <p:cNvPr id="6" name="Content Placeholder 5">
            <a:extLst>
              <a:ext uri="{FF2B5EF4-FFF2-40B4-BE49-F238E27FC236}">
                <a16:creationId xmlns:a16="http://schemas.microsoft.com/office/drawing/2014/main" id="{296023AB-1EA2-E99B-3F05-847447684DAA}"/>
              </a:ext>
            </a:extLst>
          </p:cNvPr>
          <p:cNvSpPr>
            <a:spLocks noGrp="1"/>
          </p:cNvSpPr>
          <p:nvPr>
            <p:ph idx="1"/>
          </p:nvPr>
        </p:nvSpPr>
        <p:spPr>
          <a:xfrm>
            <a:off x="371475" y="1628778"/>
            <a:ext cx="11449050" cy="4356097"/>
          </a:xfrm>
        </p:spPr>
        <p:txBody>
          <a:bodyPr vert="horz" wrap="square" lIns="0" tIns="0" rIns="0" bIns="0" rtlCol="0" anchor="t" anchorCtr="0">
            <a:noAutofit/>
          </a:bodyPr>
          <a:lstStyle/>
          <a:p>
            <a:pPr lvl="3">
              <a:lnSpc>
                <a:spcPct val="105000"/>
              </a:lnSpc>
              <a:spcAft>
                <a:spcPts val="1000"/>
              </a:spcAft>
              <a:defRPr/>
            </a:pPr>
            <a:r>
              <a:rPr lang="fr-FR" sz="2400">
                <a:latin typeface="Arial" panose="020B0604020202020204" pitchFamily="34" charset="0"/>
                <a:cs typeface="Times New Roman" panose="02020603050405020304" pitchFamily="18" charset="0"/>
              </a:rPr>
              <a:t>Les femmes en situation de handicap sont souvent confrontées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à diverses formes de discrimination du fait de leur handicap </a:t>
            </a:r>
            <a:br>
              <a:rPr lang="fr-FR" sz="2400">
                <a:latin typeface="Arial" panose="020B0604020202020204" pitchFamily="34" charset="0"/>
                <a:cs typeface="Times New Roman" panose="02020603050405020304" pitchFamily="18" charset="0"/>
              </a:rPr>
            </a:br>
            <a:r>
              <a:rPr lang="fr-FR" sz="2400">
                <a:latin typeface="Arial" panose="020B0604020202020204" pitchFamily="34" charset="0"/>
                <a:cs typeface="Times New Roman" panose="02020603050405020304" pitchFamily="18" charset="0"/>
              </a:rPr>
              <a:t>et de leur genre</a:t>
            </a:r>
            <a:r>
              <a:rPr lang="en-GB" sz="2400">
                <a:latin typeface="Arial" panose="020B0604020202020204" pitchFamily="34" charset="0"/>
                <a:cs typeface="Times New Roman" panose="02020603050405020304" pitchFamily="18" charset="0"/>
              </a:rPr>
              <a:t>.</a:t>
            </a:r>
          </a:p>
        </p:txBody>
      </p:sp>
      <p:grpSp>
        <p:nvGrpSpPr>
          <p:cNvPr id="3" name="Group 2">
            <a:extLst>
              <a:ext uri="{FF2B5EF4-FFF2-40B4-BE49-F238E27FC236}">
                <a16:creationId xmlns:a16="http://schemas.microsoft.com/office/drawing/2014/main" id="{AC1E9356-EFAB-DDAC-B11C-5251AA646BA1}"/>
              </a:ext>
              <a:ext uri="{C183D7F6-B498-43B3-948B-1728B52AA6E4}">
                <adec:decorative xmlns:adec="http://schemas.microsoft.com/office/drawing/2017/decorative" val="1"/>
              </a:ext>
            </a:extLst>
          </p:cNvPr>
          <p:cNvGrpSpPr>
            <a:grpSpLocks noChangeAspect="1"/>
          </p:cNvGrpSpPr>
          <p:nvPr/>
        </p:nvGrpSpPr>
        <p:grpSpPr>
          <a:xfrm>
            <a:off x="371473" y="368300"/>
            <a:ext cx="1046361" cy="1046361"/>
            <a:chOff x="5524500" y="2857500"/>
            <a:chExt cx="1143000" cy="1143000"/>
          </a:xfrm>
        </p:grpSpPr>
        <p:sp>
          <p:nvSpPr>
            <p:cNvPr id="7" name="Freeform: Shape 6">
              <a:extLst>
                <a:ext uri="{FF2B5EF4-FFF2-40B4-BE49-F238E27FC236}">
                  <a16:creationId xmlns:a16="http://schemas.microsoft.com/office/drawing/2014/main" id="{2F1A91DD-C006-690A-7E0E-4B7DAAC7EF95}"/>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chemeClr val="accent5"/>
            </a:solidFill>
            <a:ln w="9525" cap="flat">
              <a:noFill/>
              <a:prstDash val="solid"/>
              <a:miter/>
            </a:ln>
          </p:spPr>
          <p:txBody>
            <a:bodyPr rtlCol="0" anchor="ctr"/>
            <a:lstStyle/>
            <a:p>
              <a:endParaRPr lang="en-GB"/>
            </a:p>
          </p:txBody>
        </p:sp>
        <p:grpSp>
          <p:nvGrpSpPr>
            <p:cNvPr id="8" name="Graphic 107">
              <a:extLst>
                <a:ext uri="{FF2B5EF4-FFF2-40B4-BE49-F238E27FC236}">
                  <a16:creationId xmlns:a16="http://schemas.microsoft.com/office/drawing/2014/main" id="{DA43D366-04E6-B186-207D-2D987EAC166C}"/>
                </a:ext>
              </a:extLst>
            </p:cNvPr>
            <p:cNvGrpSpPr/>
            <p:nvPr/>
          </p:nvGrpSpPr>
          <p:grpSpPr>
            <a:xfrm>
              <a:off x="6016847" y="3050762"/>
              <a:ext cx="198681" cy="735520"/>
              <a:chOff x="6016847" y="3050762"/>
              <a:chExt cx="198681" cy="735520"/>
            </a:xfrm>
            <a:solidFill>
              <a:srgbClr val="000000"/>
            </a:solidFill>
          </p:grpSpPr>
          <p:sp>
            <p:nvSpPr>
              <p:cNvPr id="9" name="Freeform: Shape 8">
                <a:extLst>
                  <a:ext uri="{FF2B5EF4-FFF2-40B4-BE49-F238E27FC236}">
                    <a16:creationId xmlns:a16="http://schemas.microsoft.com/office/drawing/2014/main" id="{CB7CEBDF-9A4F-DDDE-4C73-FC8F43818188}"/>
                  </a:ext>
                </a:extLst>
              </p:cNvPr>
              <p:cNvSpPr/>
              <p:nvPr/>
            </p:nvSpPr>
            <p:spPr>
              <a:xfrm>
                <a:off x="6018561" y="3050762"/>
                <a:ext cx="145732" cy="145732"/>
              </a:xfrm>
              <a:custGeom>
                <a:avLst/>
                <a:gdLst>
                  <a:gd name="connsiteX0" fmla="*/ 72866 w 145732"/>
                  <a:gd name="connsiteY0" fmla="*/ 145733 h 145732"/>
                  <a:gd name="connsiteX1" fmla="*/ 145733 w 145732"/>
                  <a:gd name="connsiteY1" fmla="*/ 72866 h 145732"/>
                  <a:gd name="connsiteX2" fmla="*/ 72866 w 145732"/>
                  <a:gd name="connsiteY2" fmla="*/ 0 h 145732"/>
                  <a:gd name="connsiteX3" fmla="*/ 0 w 145732"/>
                  <a:gd name="connsiteY3" fmla="*/ 72866 h 145732"/>
                  <a:gd name="connsiteX4" fmla="*/ 72866 w 145732"/>
                  <a:gd name="connsiteY4" fmla="*/ 145733 h 145732"/>
                  <a:gd name="connsiteX5" fmla="*/ 72866 w 145732"/>
                  <a:gd name="connsiteY5" fmla="*/ 19050 h 145732"/>
                  <a:gd name="connsiteX6" fmla="*/ 126682 w 145732"/>
                  <a:gd name="connsiteY6" fmla="*/ 72866 h 145732"/>
                  <a:gd name="connsiteX7" fmla="*/ 72866 w 145732"/>
                  <a:gd name="connsiteY7" fmla="*/ 126682 h 145732"/>
                  <a:gd name="connsiteX8" fmla="*/ 19050 w 145732"/>
                  <a:gd name="connsiteY8" fmla="*/ 72866 h 145732"/>
                  <a:gd name="connsiteX9" fmla="*/ 72866 w 145732"/>
                  <a:gd name="connsiteY9" fmla="*/ 19050 h 14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732" h="145732">
                    <a:moveTo>
                      <a:pt x="72866" y="145733"/>
                    </a:moveTo>
                    <a:cubicBezTo>
                      <a:pt x="113062" y="145733"/>
                      <a:pt x="145733" y="113062"/>
                      <a:pt x="145733" y="72866"/>
                    </a:cubicBezTo>
                    <a:cubicBezTo>
                      <a:pt x="145733" y="32671"/>
                      <a:pt x="113062" y="0"/>
                      <a:pt x="72866" y="0"/>
                    </a:cubicBezTo>
                    <a:cubicBezTo>
                      <a:pt x="32671" y="0"/>
                      <a:pt x="0" y="32671"/>
                      <a:pt x="0" y="72866"/>
                    </a:cubicBezTo>
                    <a:cubicBezTo>
                      <a:pt x="0" y="113062"/>
                      <a:pt x="32671" y="145733"/>
                      <a:pt x="72866" y="145733"/>
                    </a:cubicBezTo>
                    <a:close/>
                    <a:moveTo>
                      <a:pt x="72866" y="19050"/>
                    </a:moveTo>
                    <a:cubicBezTo>
                      <a:pt x="102584" y="19050"/>
                      <a:pt x="126682" y="43148"/>
                      <a:pt x="126682" y="72866"/>
                    </a:cubicBezTo>
                    <a:cubicBezTo>
                      <a:pt x="126682" y="102584"/>
                      <a:pt x="102584" y="126682"/>
                      <a:pt x="72866" y="126682"/>
                    </a:cubicBezTo>
                    <a:cubicBezTo>
                      <a:pt x="43148" y="126682"/>
                      <a:pt x="19050" y="102584"/>
                      <a:pt x="19050" y="72866"/>
                    </a:cubicBezTo>
                    <a:cubicBezTo>
                      <a:pt x="19050" y="43148"/>
                      <a:pt x="43244" y="19050"/>
                      <a:pt x="72866" y="19050"/>
                    </a:cubicBezTo>
                    <a:close/>
                  </a:path>
                </a:pathLst>
              </a:custGeom>
              <a:solidFill>
                <a:schemeClr val="bg1"/>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D36F2FAE-0495-DA1F-54AF-18E20AB277AA}"/>
                  </a:ext>
                </a:extLst>
              </p:cNvPr>
              <p:cNvSpPr/>
              <p:nvPr/>
            </p:nvSpPr>
            <p:spPr>
              <a:xfrm>
                <a:off x="6016847" y="3263836"/>
                <a:ext cx="198681" cy="522446"/>
              </a:xfrm>
              <a:custGeom>
                <a:avLst/>
                <a:gdLst>
                  <a:gd name="connsiteX0" fmla="*/ 198311 w 198681"/>
                  <a:gd name="connsiteY0" fmla="*/ 473202 h 522446"/>
                  <a:gd name="connsiteX1" fmla="*/ 192024 w 198681"/>
                  <a:gd name="connsiteY1" fmla="*/ 466820 h 522446"/>
                  <a:gd name="connsiteX2" fmla="*/ 154305 w 198681"/>
                  <a:gd name="connsiteY2" fmla="*/ 415481 h 522446"/>
                  <a:gd name="connsiteX3" fmla="*/ 154305 w 198681"/>
                  <a:gd name="connsiteY3" fmla="*/ 77152 h 522446"/>
                  <a:gd name="connsiteX4" fmla="*/ 77153 w 198681"/>
                  <a:gd name="connsiteY4" fmla="*/ 0 h 522446"/>
                  <a:gd name="connsiteX5" fmla="*/ 0 w 198681"/>
                  <a:gd name="connsiteY5" fmla="*/ 77152 h 522446"/>
                  <a:gd name="connsiteX6" fmla="*/ 0 w 198681"/>
                  <a:gd name="connsiteY6" fmla="*/ 106013 h 522446"/>
                  <a:gd name="connsiteX7" fmla="*/ 0 w 198681"/>
                  <a:gd name="connsiteY7" fmla="*/ 106490 h 522446"/>
                  <a:gd name="connsiteX8" fmla="*/ 0 w 198681"/>
                  <a:gd name="connsiteY8" fmla="*/ 238601 h 522446"/>
                  <a:gd name="connsiteX9" fmla="*/ 191 w 198681"/>
                  <a:gd name="connsiteY9" fmla="*/ 242221 h 522446"/>
                  <a:gd name="connsiteX10" fmla="*/ 572 w 198681"/>
                  <a:gd name="connsiteY10" fmla="*/ 417766 h 522446"/>
                  <a:gd name="connsiteX11" fmla="*/ 111157 w 198681"/>
                  <a:gd name="connsiteY11" fmla="*/ 522446 h 522446"/>
                  <a:gd name="connsiteX12" fmla="*/ 196691 w 198681"/>
                  <a:gd name="connsiteY12" fmla="*/ 481870 h 522446"/>
                  <a:gd name="connsiteX13" fmla="*/ 198311 w 198681"/>
                  <a:gd name="connsiteY13" fmla="*/ 473202 h 522446"/>
                  <a:gd name="connsiteX14" fmla="*/ 110966 w 198681"/>
                  <a:gd name="connsiteY14" fmla="*/ 503491 h 522446"/>
                  <a:gd name="connsiteX15" fmla="*/ 19431 w 198681"/>
                  <a:gd name="connsiteY15" fmla="*/ 417290 h 522446"/>
                  <a:gd name="connsiteX16" fmla="*/ 19145 w 198681"/>
                  <a:gd name="connsiteY16" fmla="*/ 242030 h 522446"/>
                  <a:gd name="connsiteX17" fmla="*/ 19050 w 198681"/>
                  <a:gd name="connsiteY17" fmla="*/ 240887 h 522446"/>
                  <a:gd name="connsiteX18" fmla="*/ 18955 w 198681"/>
                  <a:gd name="connsiteY18" fmla="*/ 238601 h 522446"/>
                  <a:gd name="connsiteX19" fmla="*/ 18955 w 198681"/>
                  <a:gd name="connsiteY19" fmla="*/ 106871 h 522446"/>
                  <a:gd name="connsiteX20" fmla="*/ 18955 w 198681"/>
                  <a:gd name="connsiteY20" fmla="*/ 106394 h 522446"/>
                  <a:gd name="connsiteX21" fmla="*/ 18955 w 198681"/>
                  <a:gd name="connsiteY21" fmla="*/ 77057 h 522446"/>
                  <a:gd name="connsiteX22" fmla="*/ 77057 w 198681"/>
                  <a:gd name="connsiteY22" fmla="*/ 18955 h 522446"/>
                  <a:gd name="connsiteX23" fmla="*/ 135160 w 198681"/>
                  <a:gd name="connsiteY23" fmla="*/ 77057 h 522446"/>
                  <a:gd name="connsiteX24" fmla="*/ 135160 w 198681"/>
                  <a:gd name="connsiteY24" fmla="*/ 415385 h 522446"/>
                  <a:gd name="connsiteX25" fmla="*/ 172784 w 198681"/>
                  <a:gd name="connsiteY25" fmla="*/ 479203 h 522446"/>
                  <a:gd name="connsiteX26" fmla="*/ 110966 w 198681"/>
                  <a:gd name="connsiteY26" fmla="*/ 503491 h 52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681" h="522446">
                    <a:moveTo>
                      <a:pt x="198311" y="473202"/>
                    </a:moveTo>
                    <a:cubicBezTo>
                      <a:pt x="197453" y="470154"/>
                      <a:pt x="195072" y="467773"/>
                      <a:pt x="192024" y="466820"/>
                    </a:cubicBezTo>
                    <a:cubicBezTo>
                      <a:pt x="169450" y="459772"/>
                      <a:pt x="154305" y="439103"/>
                      <a:pt x="154305" y="415481"/>
                    </a:cubicBezTo>
                    <a:lnTo>
                      <a:pt x="154305" y="77152"/>
                    </a:lnTo>
                    <a:cubicBezTo>
                      <a:pt x="154305" y="34576"/>
                      <a:pt x="119634" y="0"/>
                      <a:pt x="77153" y="0"/>
                    </a:cubicBezTo>
                    <a:cubicBezTo>
                      <a:pt x="34576" y="0"/>
                      <a:pt x="0" y="34671"/>
                      <a:pt x="0" y="77152"/>
                    </a:cubicBezTo>
                    <a:lnTo>
                      <a:pt x="0" y="106013"/>
                    </a:lnTo>
                    <a:cubicBezTo>
                      <a:pt x="0" y="106204"/>
                      <a:pt x="0" y="106394"/>
                      <a:pt x="0" y="106490"/>
                    </a:cubicBezTo>
                    <a:lnTo>
                      <a:pt x="0" y="238601"/>
                    </a:lnTo>
                    <a:cubicBezTo>
                      <a:pt x="0" y="239839"/>
                      <a:pt x="95" y="240983"/>
                      <a:pt x="191" y="242221"/>
                    </a:cubicBezTo>
                    <a:lnTo>
                      <a:pt x="572" y="417766"/>
                    </a:lnTo>
                    <a:cubicBezTo>
                      <a:pt x="3810" y="476441"/>
                      <a:pt x="52388" y="522446"/>
                      <a:pt x="111157" y="522446"/>
                    </a:cubicBezTo>
                    <a:cubicBezTo>
                      <a:pt x="144304" y="522446"/>
                      <a:pt x="175451" y="507683"/>
                      <a:pt x="196691" y="481870"/>
                    </a:cubicBezTo>
                    <a:cubicBezTo>
                      <a:pt x="198501" y="479489"/>
                      <a:pt x="199168" y="476250"/>
                      <a:pt x="198311" y="473202"/>
                    </a:cubicBezTo>
                    <a:close/>
                    <a:moveTo>
                      <a:pt x="110966" y="503491"/>
                    </a:moveTo>
                    <a:cubicBezTo>
                      <a:pt x="62389" y="503491"/>
                      <a:pt x="22098" y="465391"/>
                      <a:pt x="19431" y="417290"/>
                    </a:cubicBezTo>
                    <a:lnTo>
                      <a:pt x="19145" y="242030"/>
                    </a:lnTo>
                    <a:lnTo>
                      <a:pt x="19050" y="240887"/>
                    </a:lnTo>
                    <a:cubicBezTo>
                      <a:pt x="18955" y="240125"/>
                      <a:pt x="18955" y="239363"/>
                      <a:pt x="18955" y="238601"/>
                    </a:cubicBezTo>
                    <a:lnTo>
                      <a:pt x="18955" y="106871"/>
                    </a:lnTo>
                    <a:cubicBezTo>
                      <a:pt x="18955" y="106680"/>
                      <a:pt x="18955" y="106585"/>
                      <a:pt x="18955" y="106394"/>
                    </a:cubicBezTo>
                    <a:lnTo>
                      <a:pt x="18955" y="77057"/>
                    </a:lnTo>
                    <a:cubicBezTo>
                      <a:pt x="18955" y="44958"/>
                      <a:pt x="45053" y="18955"/>
                      <a:pt x="77057" y="18955"/>
                    </a:cubicBezTo>
                    <a:cubicBezTo>
                      <a:pt x="109061" y="18955"/>
                      <a:pt x="135160" y="45053"/>
                      <a:pt x="135160" y="77057"/>
                    </a:cubicBezTo>
                    <a:lnTo>
                      <a:pt x="135160" y="415385"/>
                    </a:lnTo>
                    <a:cubicBezTo>
                      <a:pt x="135160" y="442436"/>
                      <a:pt x="149828" y="466630"/>
                      <a:pt x="172784" y="479203"/>
                    </a:cubicBezTo>
                    <a:cubicBezTo>
                      <a:pt x="156020" y="494729"/>
                      <a:pt x="134017" y="503491"/>
                      <a:pt x="110966" y="503491"/>
                    </a:cubicBezTo>
                    <a:close/>
                  </a:path>
                </a:pathLst>
              </a:custGeom>
              <a:solidFill>
                <a:schemeClr val="bg1"/>
              </a:solidFill>
              <a:ln w="9525" cap="flat">
                <a:noFill/>
                <a:prstDash val="solid"/>
                <a:miter/>
              </a:ln>
            </p:spPr>
            <p:txBody>
              <a:bodyPr rtlCol="0" anchor="ctr"/>
              <a:lstStyle/>
              <a:p>
                <a:endParaRPr lang="en-GB"/>
              </a:p>
            </p:txBody>
          </p:sp>
        </p:grpSp>
      </p:grpSp>
      <p:sp>
        <p:nvSpPr>
          <p:cNvPr id="2" name="Footer Placeholder 4">
            <a:extLst>
              <a:ext uri="{FF2B5EF4-FFF2-40B4-BE49-F238E27FC236}">
                <a16:creationId xmlns:a16="http://schemas.microsoft.com/office/drawing/2014/main" id="{FAA5B2E6-6A4C-889C-9802-5E42EE4E6A02}"/>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403693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9E858-4B9D-A183-EF37-D4E142A351C0}"/>
              </a:ext>
            </a:extLst>
          </p:cNvPr>
          <p:cNvSpPr>
            <a:spLocks noGrp="1"/>
          </p:cNvSpPr>
          <p:nvPr>
            <p:ph type="title"/>
          </p:nvPr>
        </p:nvSpPr>
        <p:spPr/>
        <p:txBody>
          <a:bodyPr/>
          <a:lstStyle/>
          <a:p>
            <a:r>
              <a:rPr lang="fr-FR" sz="4400"/>
              <a:t>Objectifs de formation</a:t>
            </a:r>
            <a:endParaRPr lang="en-GB" sz="4400"/>
          </a:p>
        </p:txBody>
      </p:sp>
      <p:sp>
        <p:nvSpPr>
          <p:cNvPr id="3" name="Content Placeholder 2">
            <a:extLst>
              <a:ext uri="{FF2B5EF4-FFF2-40B4-BE49-F238E27FC236}">
                <a16:creationId xmlns:a16="http://schemas.microsoft.com/office/drawing/2014/main" id="{6E8B7229-1025-2062-C90F-5784CE9701C0}"/>
              </a:ext>
            </a:extLst>
          </p:cNvPr>
          <p:cNvSpPr>
            <a:spLocks noGrp="1"/>
          </p:cNvSpPr>
          <p:nvPr>
            <p:ph idx="1"/>
          </p:nvPr>
        </p:nvSpPr>
        <p:spPr>
          <a:xfrm>
            <a:off x="371473" y="1628775"/>
            <a:ext cx="9271291" cy="4572000"/>
          </a:xfrm>
        </p:spPr>
        <p:txBody>
          <a:bodyPr/>
          <a:lstStyle/>
          <a:p>
            <a:pPr lvl="3">
              <a:tabLst>
                <a:tab pos="457200" algn="l"/>
              </a:tabLst>
            </a:pPr>
            <a:r>
              <a:rPr lang="fr-FR" sz="2600"/>
              <a:t>Identifier des modalités pratiques pour éliminer ou atténuer les obstacles au consentement éclairé et à la protection des client-e-s en situation de handicap dans la prestation de services de santé sexuelle et reproductive</a:t>
            </a:r>
            <a:endParaRPr lang="en-GB" sz="2600"/>
          </a:p>
          <a:p>
            <a:pPr lvl="3">
              <a:tabLst>
                <a:tab pos="457200" algn="l"/>
              </a:tabLst>
            </a:pPr>
            <a:r>
              <a:rPr lang="fr-FR" sz="2600"/>
              <a:t>Appuyer les client-e-s dans le cadre du processus de consentement éclairé. </a:t>
            </a:r>
            <a:endParaRPr lang="en-GB" sz="2600"/>
          </a:p>
        </p:txBody>
      </p:sp>
      <p:sp>
        <p:nvSpPr>
          <p:cNvPr id="5" name="Footer Placeholder 4">
            <a:extLst>
              <a:ext uri="{FF2B5EF4-FFF2-40B4-BE49-F238E27FC236}">
                <a16:creationId xmlns:a16="http://schemas.microsoft.com/office/drawing/2014/main" id="{55C8DE3F-DAE5-10D2-C4C2-D6604DB8230F}"/>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155079160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4061899"/>
            <a:ext cx="8628148" cy="1321935"/>
          </a:xfrm>
        </p:spPr>
        <p:txBody>
          <a:bodyPr/>
          <a:lstStyle/>
          <a:p>
            <a:r>
              <a:rPr lang="fr-FR" sz="6000"/>
              <a:t>Équité en matière de santé pour les personnes en situation de handicap</a:t>
            </a:r>
            <a:endParaRPr lang="en-GB" sz="6000"/>
          </a:p>
        </p:txBody>
      </p:sp>
    </p:spTree>
    <p:extLst>
      <p:ext uri="{BB962C8B-B14F-4D97-AF65-F5344CB8AC3E}">
        <p14:creationId xmlns:p14="http://schemas.microsoft.com/office/powerpoint/2010/main" val="26114423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p:txBody>
          <a:bodyPr/>
          <a:lstStyle/>
          <a:p>
            <a:r>
              <a:rPr lang="fr-FR" sz="4400"/>
              <a:t>Le jeu de la vie</a:t>
            </a:r>
            <a:endParaRPr lang="en-GB" sz="4400"/>
          </a:p>
        </p:txBody>
      </p:sp>
      <p:pic>
        <p:nvPicPr>
          <p:cNvPr id="5" name="Picture 4">
            <a:extLst>
              <a:ext uri="{FF2B5EF4-FFF2-40B4-BE49-F238E27FC236}">
                <a16:creationId xmlns:a16="http://schemas.microsoft.com/office/drawing/2014/main" id="{6C2E8FE5-F0CF-4174-6AA7-F93D8DFE211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1475" y="2151831"/>
            <a:ext cx="2164208" cy="3060426"/>
          </a:xfrm>
          <a:prstGeom prst="rect">
            <a:avLst/>
          </a:prstGeom>
        </p:spPr>
      </p:pic>
      <p:pic>
        <p:nvPicPr>
          <p:cNvPr id="7" name="Picture 6">
            <a:extLst>
              <a:ext uri="{FF2B5EF4-FFF2-40B4-BE49-F238E27FC236}">
                <a16:creationId xmlns:a16="http://schemas.microsoft.com/office/drawing/2014/main" id="{E43BA66F-EFD7-E898-0318-4C969CC722F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643424" y="2150962"/>
            <a:ext cx="2164208" cy="3060399"/>
          </a:xfrm>
          <a:prstGeom prst="rect">
            <a:avLst/>
          </a:prstGeom>
        </p:spPr>
      </p:pic>
      <p:pic>
        <p:nvPicPr>
          <p:cNvPr id="13" name="Picture 12">
            <a:extLst>
              <a:ext uri="{FF2B5EF4-FFF2-40B4-BE49-F238E27FC236}">
                <a16:creationId xmlns:a16="http://schemas.microsoft.com/office/drawing/2014/main" id="{F09D4D1C-3C00-DC87-D0F5-4A6BE72DB6D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15373" y="2151125"/>
            <a:ext cx="2164208" cy="3060073"/>
          </a:xfrm>
          <a:prstGeom prst="rect">
            <a:avLst/>
          </a:prstGeom>
        </p:spPr>
      </p:pic>
      <p:pic>
        <p:nvPicPr>
          <p:cNvPr id="15" name="Picture 14">
            <a:extLst>
              <a:ext uri="{FF2B5EF4-FFF2-40B4-BE49-F238E27FC236}">
                <a16:creationId xmlns:a16="http://schemas.microsoft.com/office/drawing/2014/main" id="{38898793-297F-99B0-6635-603465B4505D}"/>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187322" y="2158106"/>
            <a:ext cx="2154334" cy="3046111"/>
          </a:xfrm>
          <a:prstGeom prst="rect">
            <a:avLst/>
          </a:prstGeom>
        </p:spPr>
      </p:pic>
      <p:pic>
        <p:nvPicPr>
          <p:cNvPr id="17" name="Picture 16">
            <a:extLst>
              <a:ext uri="{FF2B5EF4-FFF2-40B4-BE49-F238E27FC236}">
                <a16:creationId xmlns:a16="http://schemas.microsoft.com/office/drawing/2014/main" id="{B6F37D6E-CEAD-B386-9E04-1C11918A1C45}"/>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9449397" y="2155200"/>
            <a:ext cx="2158445" cy="3051924"/>
          </a:xfrm>
          <a:prstGeom prst="rect">
            <a:avLst/>
          </a:prstGeom>
        </p:spPr>
      </p:pic>
      <p:sp>
        <p:nvSpPr>
          <p:cNvPr id="3" name="Footer Placeholder 4">
            <a:extLst>
              <a:ext uri="{FF2B5EF4-FFF2-40B4-BE49-F238E27FC236}">
                <a16:creationId xmlns:a16="http://schemas.microsoft.com/office/drawing/2014/main" id="{21B94709-77DD-81CB-4E44-8A081929B3B8}"/>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3442194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6" y="368300"/>
            <a:ext cx="11449049" cy="1628942"/>
          </a:xfrm>
        </p:spPr>
        <p:txBody>
          <a:bodyPr/>
          <a:lstStyle/>
          <a:p>
            <a:r>
              <a:rPr lang="fr-FR" sz="3800"/>
              <a:t>Analyse des besoins de santé des personnes </a:t>
            </a:r>
            <a:br>
              <a:rPr lang="fr-FR" sz="3800"/>
            </a:br>
            <a:r>
              <a:rPr lang="fr-FR" sz="3800"/>
              <a:t>en situation de handicap : discussion de groupe</a:t>
            </a:r>
            <a:endParaRPr lang="en-GB" sz="3800"/>
          </a:p>
        </p:txBody>
      </p:sp>
      <p:sp>
        <p:nvSpPr>
          <p:cNvPr id="4" name="Content Placeholder 2">
            <a:extLst>
              <a:ext uri="{FF2B5EF4-FFF2-40B4-BE49-F238E27FC236}">
                <a16:creationId xmlns:a16="http://schemas.microsoft.com/office/drawing/2014/main" id="{90F41F9A-B173-3AE3-D6FF-EC10A7B69F66}"/>
              </a:ext>
            </a:extLst>
          </p:cNvPr>
          <p:cNvSpPr txBox="1">
            <a:spLocks/>
          </p:cNvSpPr>
          <p:nvPr/>
        </p:nvSpPr>
        <p:spPr>
          <a:xfrm>
            <a:off x="371475" y="2755232"/>
            <a:ext cx="9171109" cy="3080084"/>
          </a:xfrm>
          <a:prstGeom prst="rect">
            <a:avLst/>
          </a:prstGeom>
        </p:spPr>
        <p:txBody>
          <a:bodyPr vert="horz" wrap="square" lIns="0" tIns="0" rIns="0" bIns="0" rtlCol="0" anchor="t" anchorCtr="0">
            <a:no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2"/>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800"/>
              </a:spcAft>
              <a:buClr>
                <a:schemeClr val="tx2"/>
              </a:buClr>
              <a:buFont typeface="Arial" panose="020B0604020202020204" pitchFamily="34" charset="0"/>
              <a:buChar char="•"/>
              <a:defRPr sz="2000" kern="1200">
                <a:solidFill>
                  <a:schemeClr val="tx1"/>
                </a:solidFill>
                <a:latin typeface="+mn-lt"/>
                <a:ea typeface="+mn-ea"/>
                <a:cs typeface="+mn-cs"/>
              </a:defRPr>
            </a:lvl4pPr>
            <a:lvl5pPr marL="360000" indent="-180000" algn="l" defTabSz="914400" rtl="0" eaLnBrk="1" latinLnBrk="0" hangingPunct="1">
              <a:lnSpc>
                <a:spcPct val="110000"/>
              </a:lnSpc>
              <a:spcBef>
                <a:spcPts val="200"/>
              </a:spcBef>
              <a:spcAft>
                <a:spcPts val="800"/>
              </a:spcAft>
              <a:buClr>
                <a:schemeClr val="tx2"/>
              </a:buClr>
              <a:buFont typeface="Arial" panose="020B0604020202020204" pitchFamily="34" charset="0"/>
              <a:buChar char="–"/>
              <a:defRPr sz="2000" kern="1200">
                <a:solidFill>
                  <a:schemeClr val="tx1"/>
                </a:solidFill>
                <a:latin typeface="+mn-lt"/>
                <a:ea typeface="+mn-ea"/>
                <a:cs typeface="+mn-cs"/>
              </a:defRPr>
            </a:lvl5pPr>
            <a:lvl6pPr marL="180000" indent="-180000" algn="l" defTabSz="914400" rtl="0" eaLnBrk="1" latinLnBrk="0" hangingPunct="1">
              <a:lnSpc>
                <a:spcPct val="90000"/>
              </a:lnSpc>
              <a:spcBef>
                <a:spcPts val="200"/>
              </a:spcBef>
              <a:spcAft>
                <a:spcPts val="8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000" b="0">
                <a:solidFill>
                  <a:schemeClr val="accent3"/>
                </a:solidFill>
              </a:rPr>
              <a:t>Quelles sont les exigences en matière de santé des personnes en situation de handicap ?</a:t>
            </a:r>
            <a:endParaRPr lang="en-GB" sz="4000" b="0">
              <a:solidFill>
                <a:schemeClr val="accent3"/>
              </a:solidFill>
            </a:endParaRPr>
          </a:p>
        </p:txBody>
      </p:sp>
      <p:sp>
        <p:nvSpPr>
          <p:cNvPr id="3" name="Footer Placeholder 4">
            <a:extLst>
              <a:ext uri="{FF2B5EF4-FFF2-40B4-BE49-F238E27FC236}">
                <a16:creationId xmlns:a16="http://schemas.microsoft.com/office/drawing/2014/main" id="{51DD4981-C0A5-744E-184D-3BA18694178B}"/>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4093471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8300"/>
            <a:ext cx="11283812" cy="1048032"/>
          </a:xfrm>
        </p:spPr>
        <p:txBody>
          <a:bodyPr/>
          <a:lstStyle/>
          <a:p>
            <a:r>
              <a:rPr lang="fr-FR" sz="3800"/>
              <a:t>Comprendre les exigences en matière de santé </a:t>
            </a:r>
            <a:br>
              <a:rPr lang="fr-FR" sz="3800"/>
            </a:br>
            <a:r>
              <a:rPr lang="fr-FR" sz="3800"/>
              <a:t>des personnes en situation de handicap </a:t>
            </a:r>
            <a:endParaRPr lang="en-GB" sz="3800"/>
          </a:p>
        </p:txBody>
      </p:sp>
      <p:sp>
        <p:nvSpPr>
          <p:cNvPr id="3" name="Content Placeholder 2">
            <a:extLst>
              <a:ext uri="{FF2B5EF4-FFF2-40B4-BE49-F238E27FC236}">
                <a16:creationId xmlns:a16="http://schemas.microsoft.com/office/drawing/2014/main" id="{87FAFCA4-ED33-426D-E1BD-127F46381ACE}"/>
              </a:ext>
            </a:extLst>
          </p:cNvPr>
          <p:cNvSpPr>
            <a:spLocks noGrp="1"/>
          </p:cNvSpPr>
          <p:nvPr>
            <p:ph idx="1"/>
          </p:nvPr>
        </p:nvSpPr>
        <p:spPr>
          <a:xfrm>
            <a:off x="371475" y="1270882"/>
            <a:ext cx="10115998" cy="3955774"/>
          </a:xfrm>
        </p:spPr>
        <p:txBody>
          <a:bodyPr/>
          <a:lstStyle/>
          <a:p>
            <a:pPr marL="0" lvl="3" indent="0">
              <a:buNone/>
            </a:pPr>
            <a:endParaRPr lang="en-GB" sz="2100" b="0"/>
          </a:p>
          <a:p>
            <a:pPr lvl="3"/>
            <a:r>
              <a:rPr lang="en-GB" sz="2400"/>
              <a:t>Les </a:t>
            </a:r>
            <a:r>
              <a:rPr lang="en-GB" sz="2400" err="1"/>
              <a:t>personnes</a:t>
            </a:r>
            <a:r>
              <a:rPr lang="en-GB" sz="2400"/>
              <a:t> </a:t>
            </a:r>
            <a:r>
              <a:rPr lang="en-GB" sz="2400" err="1"/>
              <a:t>en</a:t>
            </a:r>
            <a:r>
              <a:rPr lang="en-GB" sz="2400"/>
              <a:t> situation de handicap o</a:t>
            </a:r>
            <a:r>
              <a:rPr lang="fr-FR" sz="2400"/>
              <a:t>nt</a:t>
            </a:r>
            <a:r>
              <a:rPr lang="fr-FR" sz="2400" b="1"/>
              <a:t> les mêmes exigences </a:t>
            </a:r>
            <a:r>
              <a:rPr lang="fr-FR" sz="2400"/>
              <a:t>que n’importe qui d’autres en matière de santé</a:t>
            </a:r>
            <a:r>
              <a:rPr lang="en-GB" sz="2400" b="0"/>
              <a:t>.</a:t>
            </a:r>
          </a:p>
          <a:p>
            <a:pPr lvl="3"/>
            <a:r>
              <a:rPr lang="fr-FR" sz="2400"/>
              <a:t>Il est </a:t>
            </a:r>
            <a:r>
              <a:rPr lang="fr-FR" sz="2400" b="1"/>
              <a:t>plus probable </a:t>
            </a:r>
            <a:r>
              <a:rPr lang="fr-FR" sz="2400"/>
              <a:t>que les personnes en situation de handicap aient </a:t>
            </a:r>
            <a:r>
              <a:rPr lang="fr-FR" sz="2400" b="1"/>
              <a:t>des problèmes de santé mentale et physique</a:t>
            </a:r>
            <a:r>
              <a:rPr lang="en-GB" sz="2400" b="1"/>
              <a:t>.</a:t>
            </a:r>
          </a:p>
          <a:p>
            <a:pPr lvl="3"/>
            <a:r>
              <a:rPr lang="fr-FR" sz="2400"/>
              <a:t>Il est </a:t>
            </a:r>
            <a:r>
              <a:rPr lang="fr-FR" sz="2400" b="1"/>
              <a:t>plus probable </a:t>
            </a:r>
            <a:r>
              <a:rPr lang="fr-FR" sz="2400"/>
              <a:t>qu’ils aient </a:t>
            </a:r>
            <a:r>
              <a:rPr lang="fr-FR" sz="2400" b="0"/>
              <a:t>des exigences précises en matière de santé, liées à des affections secondaires ou à des comorbidités associées à leur handicap principal ou à une maladie sous-jacente </a:t>
            </a:r>
            <a:r>
              <a:rPr lang="en-GB" sz="2400"/>
              <a:t>.</a:t>
            </a:r>
            <a:endParaRPr lang="en-GB" sz="2400" b="0"/>
          </a:p>
          <a:p>
            <a:pPr lvl="3"/>
            <a:r>
              <a:rPr lang="fr-FR" sz="2400"/>
              <a:t>Beaucoup de personnes en situation de handicap ont besoin d’accéder à des services de </a:t>
            </a:r>
            <a:r>
              <a:rPr lang="fr-FR" sz="2400" b="1"/>
              <a:t>santé spécialisés et de rééducation</a:t>
            </a:r>
            <a:r>
              <a:rPr lang="fr-FR" sz="2400"/>
              <a:t> (comme la physiothérapie ou les appareils fonctionnels)</a:t>
            </a:r>
            <a:r>
              <a:rPr lang="en-GB" sz="2400" b="0"/>
              <a:t>.</a:t>
            </a:r>
          </a:p>
        </p:txBody>
      </p:sp>
      <p:sp>
        <p:nvSpPr>
          <p:cNvPr id="6" name="Footer Placeholder 4">
            <a:extLst>
              <a:ext uri="{FF2B5EF4-FFF2-40B4-BE49-F238E27FC236}">
                <a16:creationId xmlns:a16="http://schemas.microsoft.com/office/drawing/2014/main" id="{B18812B3-EE34-1E09-A83E-F79E9D255C8D}"/>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286458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8300"/>
            <a:ext cx="11283812" cy="1048032"/>
          </a:xfrm>
        </p:spPr>
        <p:txBody>
          <a:bodyPr/>
          <a:lstStyle/>
          <a:p>
            <a:r>
              <a:rPr lang="fr-FR"/>
              <a:t>Comprendre les exigences en matière de santé </a:t>
            </a:r>
            <a:br>
              <a:rPr lang="fr-FR"/>
            </a:br>
            <a:r>
              <a:rPr lang="fr-FR"/>
              <a:t>des personnes en situation de handicap </a:t>
            </a:r>
            <a:endParaRPr lang="en-GB"/>
          </a:p>
        </p:txBody>
      </p:sp>
      <p:sp>
        <p:nvSpPr>
          <p:cNvPr id="3" name="Content Placeholder 2">
            <a:extLst>
              <a:ext uri="{FF2B5EF4-FFF2-40B4-BE49-F238E27FC236}">
                <a16:creationId xmlns:a16="http://schemas.microsoft.com/office/drawing/2014/main" id="{87FAFCA4-ED33-426D-E1BD-127F46381ACE}"/>
              </a:ext>
            </a:extLst>
          </p:cNvPr>
          <p:cNvSpPr>
            <a:spLocks noGrp="1"/>
          </p:cNvSpPr>
          <p:nvPr>
            <p:ph idx="1"/>
          </p:nvPr>
        </p:nvSpPr>
        <p:spPr>
          <a:xfrm>
            <a:off x="371475" y="1155427"/>
            <a:ext cx="9445625" cy="3955774"/>
          </a:xfrm>
        </p:spPr>
        <p:txBody>
          <a:bodyPr/>
          <a:lstStyle/>
          <a:p>
            <a:pPr marL="0" lvl="3" indent="0">
              <a:buNone/>
            </a:pPr>
            <a:endParaRPr lang="en-GB" sz="2100" b="0"/>
          </a:p>
          <a:p>
            <a:pPr lvl="3"/>
            <a:r>
              <a:rPr lang="fr-FR" sz="2400"/>
              <a:t>Un grand nombre de personnes en situation de handicap sont exposées à un </a:t>
            </a:r>
            <a:r>
              <a:rPr lang="fr-FR" sz="2400" b="1"/>
              <a:t>risque accru de problèmes de santé physique et de maladie mentale </a:t>
            </a:r>
            <a:r>
              <a:rPr lang="fr-FR" sz="2400"/>
              <a:t>en raison d’une exposition plus élevée à des facteurs sociaux négatifs pour la santé, comme la pauvreté, la stigmatisation et la discrimination de même que la violence et la maltraitance</a:t>
            </a:r>
            <a:r>
              <a:rPr lang="en-GB" sz="2400" b="0"/>
              <a:t>.</a:t>
            </a:r>
          </a:p>
        </p:txBody>
      </p:sp>
      <p:sp>
        <p:nvSpPr>
          <p:cNvPr id="5" name="TextBox 4" descr="Les personnes en situation de handicap sont susceptibles d'avoir davantage besoin de services de santé et de réadaptation généraux et spécialisés.&#10;&#10;">
            <a:extLst>
              <a:ext uri="{FF2B5EF4-FFF2-40B4-BE49-F238E27FC236}">
                <a16:creationId xmlns:a16="http://schemas.microsoft.com/office/drawing/2014/main" id="{BC0886DE-5DAA-1A62-43A9-357EE7F33FE8}"/>
              </a:ext>
            </a:extLst>
          </p:cNvPr>
          <p:cNvSpPr txBox="1"/>
          <p:nvPr/>
        </p:nvSpPr>
        <p:spPr>
          <a:xfrm>
            <a:off x="1618261" y="4299939"/>
            <a:ext cx="10202264" cy="1154162"/>
          </a:xfrm>
          <a:prstGeom prst="rect">
            <a:avLst/>
          </a:prstGeom>
          <a:solidFill>
            <a:schemeClr val="accent1"/>
          </a:solidFill>
          <a:ln w="28575">
            <a:solidFill>
              <a:schemeClr val="accent1"/>
            </a:solidFill>
          </a:ln>
        </p:spPr>
        <p:txBody>
          <a:bodyPr wrap="square">
            <a:spAutoFit/>
          </a:bodyPr>
          <a:lstStyle/>
          <a:p>
            <a:pPr marL="0" lvl="3" indent="0">
              <a:buNone/>
            </a:pPr>
            <a:r>
              <a:rPr lang="fr-FR" sz="2300" b="1">
                <a:solidFill>
                  <a:schemeClr val="accent3"/>
                </a:solidFill>
              </a:rPr>
              <a:t>Les personnes en situation de handicap sont susceptibles </a:t>
            </a:r>
            <a:br>
              <a:rPr lang="fr-FR" sz="2300" b="1">
                <a:solidFill>
                  <a:schemeClr val="accent3"/>
                </a:solidFill>
              </a:rPr>
            </a:br>
            <a:r>
              <a:rPr lang="fr-FR" sz="2300" b="1">
                <a:solidFill>
                  <a:schemeClr val="accent3"/>
                </a:solidFill>
              </a:rPr>
              <a:t>d'avoir davantage besoin de services de santé et de réadaptation généraux et spécialisés.</a:t>
            </a:r>
            <a:endParaRPr lang="en-GB" sz="2300" b="0">
              <a:solidFill>
                <a:schemeClr val="accent3"/>
              </a:solidFill>
            </a:endParaRPr>
          </a:p>
        </p:txBody>
      </p:sp>
      <p:grpSp>
        <p:nvGrpSpPr>
          <p:cNvPr id="4" name="Group 3">
            <a:extLst>
              <a:ext uri="{FF2B5EF4-FFF2-40B4-BE49-F238E27FC236}">
                <a16:creationId xmlns:a16="http://schemas.microsoft.com/office/drawing/2014/main" id="{4F60FF0E-2400-0FCC-B62E-5394FB5A9268}"/>
              </a:ext>
            </a:extLst>
          </p:cNvPr>
          <p:cNvGrpSpPr>
            <a:grpSpLocks noChangeAspect="1"/>
          </p:cNvGrpSpPr>
          <p:nvPr/>
        </p:nvGrpSpPr>
        <p:grpSpPr>
          <a:xfrm>
            <a:off x="621782" y="4455795"/>
            <a:ext cx="746172" cy="746172"/>
            <a:chOff x="5524500" y="2857500"/>
            <a:chExt cx="1143000" cy="1143000"/>
          </a:xfrm>
        </p:grpSpPr>
        <p:sp>
          <p:nvSpPr>
            <p:cNvPr id="9" name="Freeform: Shape 8">
              <a:extLst>
                <a:ext uri="{FF2B5EF4-FFF2-40B4-BE49-F238E27FC236}">
                  <a16:creationId xmlns:a16="http://schemas.microsoft.com/office/drawing/2014/main" id="{D490BEDF-0AB3-D60F-9251-1EB268C90B82}"/>
                </a:ext>
              </a:extLst>
            </p:cNvPr>
            <p:cNvSpPr/>
            <p:nvPr/>
          </p:nvSpPr>
          <p:spPr>
            <a:xfrm>
              <a:off x="5524500" y="2857500"/>
              <a:ext cx="1143000" cy="1143000"/>
            </a:xfrm>
            <a:custGeom>
              <a:avLst/>
              <a:gdLst>
                <a:gd name="connsiteX0" fmla="*/ 1143000 w 1143000"/>
                <a:gd name="connsiteY0" fmla="*/ 571500 h 1143000"/>
                <a:gd name="connsiteX1" fmla="*/ 571500 w 1143000"/>
                <a:gd name="connsiteY1" fmla="*/ 1143000 h 1143000"/>
                <a:gd name="connsiteX2" fmla="*/ 0 w 1143000"/>
                <a:gd name="connsiteY2" fmla="*/ 571500 h 1143000"/>
                <a:gd name="connsiteX3" fmla="*/ 571500 w 1143000"/>
                <a:gd name="connsiteY3" fmla="*/ 0 h 1143000"/>
                <a:gd name="connsiteX4" fmla="*/ 114300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1143000" y="571500"/>
                  </a:moveTo>
                  <a:cubicBezTo>
                    <a:pt x="1143000" y="887131"/>
                    <a:pt x="887131" y="1143000"/>
                    <a:pt x="571500" y="1143000"/>
                  </a:cubicBezTo>
                  <a:cubicBezTo>
                    <a:pt x="255869" y="1143000"/>
                    <a:pt x="0" y="887131"/>
                    <a:pt x="0" y="571500"/>
                  </a:cubicBezTo>
                  <a:cubicBezTo>
                    <a:pt x="0" y="255869"/>
                    <a:pt x="255869" y="0"/>
                    <a:pt x="571500" y="0"/>
                  </a:cubicBezTo>
                  <a:cubicBezTo>
                    <a:pt x="887131" y="0"/>
                    <a:pt x="1143000" y="255869"/>
                    <a:pt x="1143000" y="571500"/>
                  </a:cubicBezTo>
                  <a:close/>
                </a:path>
              </a:pathLst>
            </a:custGeom>
            <a:solidFill>
              <a:srgbClr val="FFBB22"/>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9C3D004-DA3D-D441-846F-E26770471F05}"/>
                </a:ext>
              </a:extLst>
            </p:cNvPr>
            <p:cNvSpPr/>
            <p:nvPr/>
          </p:nvSpPr>
          <p:spPr>
            <a:xfrm>
              <a:off x="5876520" y="3081218"/>
              <a:ext cx="492466" cy="695539"/>
            </a:xfrm>
            <a:custGeom>
              <a:avLst/>
              <a:gdLst>
                <a:gd name="connsiteX0" fmla="*/ 144804 w 492466"/>
                <a:gd name="connsiteY0" fmla="*/ 695539 h 695539"/>
                <a:gd name="connsiteX1" fmla="*/ 144804 w 492466"/>
                <a:gd name="connsiteY1" fmla="*/ 695539 h 695539"/>
                <a:gd name="connsiteX2" fmla="*/ 138041 w 492466"/>
                <a:gd name="connsiteY2" fmla="*/ 692777 h 695539"/>
                <a:gd name="connsiteX3" fmla="*/ 2786 w 492466"/>
                <a:gd name="connsiteY3" fmla="*/ 557332 h 695539"/>
                <a:gd name="connsiteX4" fmla="*/ 2786 w 492466"/>
                <a:gd name="connsiteY4" fmla="*/ 543901 h 695539"/>
                <a:gd name="connsiteX5" fmla="*/ 199001 w 492466"/>
                <a:gd name="connsiteY5" fmla="*/ 347782 h 695539"/>
                <a:gd name="connsiteX6" fmla="*/ 2786 w 492466"/>
                <a:gd name="connsiteY6" fmla="*/ 151471 h 695539"/>
                <a:gd name="connsiteX7" fmla="*/ 24 w 492466"/>
                <a:gd name="connsiteY7" fmla="*/ 144709 h 695539"/>
                <a:gd name="connsiteX8" fmla="*/ 2786 w 492466"/>
                <a:gd name="connsiteY8" fmla="*/ 137946 h 695539"/>
                <a:gd name="connsiteX9" fmla="*/ 138041 w 492466"/>
                <a:gd name="connsiteY9" fmla="*/ 2786 h 695539"/>
                <a:gd name="connsiteX10" fmla="*/ 151471 w 492466"/>
                <a:gd name="connsiteY10" fmla="*/ 2786 h 695539"/>
                <a:gd name="connsiteX11" fmla="*/ 489704 w 492466"/>
                <a:gd name="connsiteY11" fmla="*/ 341019 h 695539"/>
                <a:gd name="connsiteX12" fmla="*/ 492466 w 492466"/>
                <a:gd name="connsiteY12" fmla="*/ 347782 h 695539"/>
                <a:gd name="connsiteX13" fmla="*/ 489704 w 492466"/>
                <a:gd name="connsiteY13" fmla="*/ 354544 h 695539"/>
                <a:gd name="connsiteX14" fmla="*/ 151567 w 492466"/>
                <a:gd name="connsiteY14" fmla="*/ 692682 h 695539"/>
                <a:gd name="connsiteX15" fmla="*/ 144804 w 492466"/>
                <a:gd name="connsiteY15" fmla="*/ 695539 h 695539"/>
                <a:gd name="connsiteX16" fmla="*/ 22979 w 492466"/>
                <a:gd name="connsiteY16" fmla="*/ 550664 h 695539"/>
                <a:gd name="connsiteX17" fmla="*/ 144804 w 492466"/>
                <a:gd name="connsiteY17" fmla="*/ 672584 h 695539"/>
                <a:gd name="connsiteX18" fmla="*/ 469511 w 492466"/>
                <a:gd name="connsiteY18" fmla="*/ 347782 h 695539"/>
                <a:gd name="connsiteX19" fmla="*/ 144804 w 492466"/>
                <a:gd name="connsiteY19" fmla="*/ 23074 h 695539"/>
                <a:gd name="connsiteX20" fmla="*/ 22979 w 492466"/>
                <a:gd name="connsiteY20" fmla="*/ 144804 h 695539"/>
                <a:gd name="connsiteX21" fmla="*/ 219194 w 492466"/>
                <a:gd name="connsiteY21" fmla="*/ 341114 h 695539"/>
                <a:gd name="connsiteX22" fmla="*/ 219194 w 492466"/>
                <a:gd name="connsiteY22" fmla="*/ 354544 h 695539"/>
                <a:gd name="connsiteX23" fmla="*/ 22979 w 492466"/>
                <a:gd name="connsiteY23" fmla="*/ 550664 h 6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2466" h="695539">
                  <a:moveTo>
                    <a:pt x="144804" y="695539"/>
                  </a:moveTo>
                  <a:lnTo>
                    <a:pt x="144804" y="695539"/>
                  </a:lnTo>
                  <a:cubicBezTo>
                    <a:pt x="142232" y="695539"/>
                    <a:pt x="139851" y="694492"/>
                    <a:pt x="138041" y="692777"/>
                  </a:cubicBezTo>
                  <a:lnTo>
                    <a:pt x="2786" y="557332"/>
                  </a:lnTo>
                  <a:cubicBezTo>
                    <a:pt x="-929" y="553617"/>
                    <a:pt x="-929" y="547616"/>
                    <a:pt x="2786" y="543901"/>
                  </a:cubicBezTo>
                  <a:lnTo>
                    <a:pt x="199001" y="347782"/>
                  </a:lnTo>
                  <a:lnTo>
                    <a:pt x="2786" y="151471"/>
                  </a:lnTo>
                  <a:cubicBezTo>
                    <a:pt x="976" y="149662"/>
                    <a:pt x="24" y="147280"/>
                    <a:pt x="24" y="144709"/>
                  </a:cubicBezTo>
                  <a:cubicBezTo>
                    <a:pt x="24" y="142137"/>
                    <a:pt x="1072" y="139756"/>
                    <a:pt x="2786" y="137946"/>
                  </a:cubicBezTo>
                  <a:lnTo>
                    <a:pt x="138041" y="2786"/>
                  </a:lnTo>
                  <a:cubicBezTo>
                    <a:pt x="141756" y="-929"/>
                    <a:pt x="147757" y="-929"/>
                    <a:pt x="151471" y="2786"/>
                  </a:cubicBezTo>
                  <a:lnTo>
                    <a:pt x="489704" y="341019"/>
                  </a:lnTo>
                  <a:cubicBezTo>
                    <a:pt x="491514" y="342829"/>
                    <a:pt x="492466" y="345210"/>
                    <a:pt x="492466" y="347782"/>
                  </a:cubicBezTo>
                  <a:cubicBezTo>
                    <a:pt x="492466" y="350353"/>
                    <a:pt x="491419" y="352735"/>
                    <a:pt x="489704" y="354544"/>
                  </a:cubicBezTo>
                  <a:lnTo>
                    <a:pt x="151567" y="692682"/>
                  </a:lnTo>
                  <a:cubicBezTo>
                    <a:pt x="149757" y="694492"/>
                    <a:pt x="147280" y="695539"/>
                    <a:pt x="144804" y="695539"/>
                  </a:cubicBezTo>
                  <a:close/>
                  <a:moveTo>
                    <a:pt x="22979" y="550664"/>
                  </a:moveTo>
                  <a:lnTo>
                    <a:pt x="144804" y="672584"/>
                  </a:lnTo>
                  <a:lnTo>
                    <a:pt x="469511" y="347782"/>
                  </a:lnTo>
                  <a:lnTo>
                    <a:pt x="144804" y="23074"/>
                  </a:lnTo>
                  <a:lnTo>
                    <a:pt x="22979" y="144804"/>
                  </a:lnTo>
                  <a:lnTo>
                    <a:pt x="219194" y="341114"/>
                  </a:lnTo>
                  <a:cubicBezTo>
                    <a:pt x="222909" y="344829"/>
                    <a:pt x="222909" y="350830"/>
                    <a:pt x="219194" y="354544"/>
                  </a:cubicBezTo>
                  <a:lnTo>
                    <a:pt x="22979" y="550664"/>
                  </a:lnTo>
                  <a:close/>
                </a:path>
              </a:pathLst>
            </a:custGeom>
            <a:solidFill>
              <a:srgbClr val="000000"/>
            </a:solidFill>
            <a:ln w="9525" cap="flat">
              <a:noFill/>
              <a:prstDash val="solid"/>
              <a:miter/>
            </a:ln>
          </p:spPr>
          <p:txBody>
            <a:bodyPr rtlCol="0" anchor="ctr"/>
            <a:lstStyle/>
            <a:p>
              <a:endParaRPr lang="en-GB"/>
            </a:p>
          </p:txBody>
        </p:sp>
      </p:grpSp>
      <p:sp>
        <p:nvSpPr>
          <p:cNvPr id="6" name="Footer Placeholder 4">
            <a:extLst>
              <a:ext uri="{FF2B5EF4-FFF2-40B4-BE49-F238E27FC236}">
                <a16:creationId xmlns:a16="http://schemas.microsoft.com/office/drawing/2014/main" id="{B18812B3-EE34-1E09-A83E-F79E9D255C8D}"/>
              </a:ext>
            </a:extLst>
          </p:cNvPr>
          <p:cNvSpPr>
            <a:spLocks noGrp="1"/>
          </p:cNvSpPr>
          <p:nvPr>
            <p:ph type="ftr" sz="quarter" idx="11"/>
          </p:nvPr>
        </p:nvSpPr>
        <p:spPr>
          <a:xfrm>
            <a:off x="371473" y="6165850"/>
            <a:ext cx="10116000" cy="431800"/>
          </a:xfrm>
        </p:spPr>
        <p:txBody>
          <a:bodyPr/>
          <a:lstStyle/>
          <a:p>
            <a:r>
              <a:rPr lang="fr-FR" b="1" noProof="0"/>
              <a:t>Jour 1 : Introduction à l'inclusion du handicap</a:t>
            </a:r>
          </a:p>
        </p:txBody>
      </p:sp>
    </p:spTree>
    <p:extLst>
      <p:ext uri="{BB962C8B-B14F-4D97-AF65-F5344CB8AC3E}">
        <p14:creationId xmlns:p14="http://schemas.microsoft.com/office/powerpoint/2010/main" val="158975104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637987-98B4-0B28-8339-024821E58DF3}"/>
              </a:ext>
            </a:extLst>
          </p:cNvPr>
          <p:cNvSpPr txBox="1"/>
          <p:nvPr/>
        </p:nvSpPr>
        <p:spPr>
          <a:xfrm>
            <a:off x="371475" y="5499814"/>
            <a:ext cx="11449050" cy="750397"/>
          </a:xfrm>
          <a:prstGeom prst="rect">
            <a:avLst/>
          </a:prstGeom>
        </p:spPr>
        <p:txBody>
          <a:bodyPr vert="horz" wrap="square" lIns="0" tIns="0" rIns="0" bIns="180000" rtlCol="0" anchor="b" anchorCtr="0">
            <a:normAutofit/>
          </a:bodyPr>
          <a:lstStyle/>
          <a:p>
            <a:pPr>
              <a:spcBef>
                <a:spcPct val="0"/>
              </a:spcBef>
              <a:spcAft>
                <a:spcPts val="1000"/>
              </a:spcAft>
            </a:pPr>
            <a:r>
              <a:rPr lang="en-GB" sz="3600" b="1">
                <a:latin typeface="+mj-lt"/>
                <a:ea typeface="+mj-ea"/>
                <a:cs typeface="+mj-cs"/>
              </a:rPr>
              <a:t>Fin du jour 1</a:t>
            </a:r>
          </a:p>
        </p:txBody>
      </p:sp>
      <p:pic>
        <p:nvPicPr>
          <p:cNvPr id="2" name="Picture 1" descr="Une femme aveugle assise sur une chaise à l'extérieur de sa maison dans la campagne ghanéenne, tenant une canne blanche.">
            <a:extLst>
              <a:ext uri="{FF2B5EF4-FFF2-40B4-BE49-F238E27FC236}">
                <a16:creationId xmlns:a16="http://schemas.microsoft.com/office/drawing/2014/main" id="{2F8AC70C-2D3C-08AA-6AB5-F9E7B24578DB}"/>
              </a:ext>
            </a:extLst>
          </p:cNvPr>
          <p:cNvPicPr>
            <a:picLocks noChangeAspect="1"/>
          </p:cNvPicPr>
          <p:nvPr/>
        </p:nvPicPr>
        <p:blipFill rotWithShape="1">
          <a:blip r:embed="rId2">
            <a:extLst>
              <a:ext uri="{28A0092B-C50C-407E-A947-70E740481C1C}">
                <a14:useLocalDpi xmlns:a14="http://schemas.microsoft.com/office/drawing/2010/main" val="0"/>
              </a:ext>
            </a:extLst>
          </a:blip>
          <a:srcRect t="6108" b="28472"/>
          <a:stretch/>
        </p:blipFill>
        <p:spPr>
          <a:xfrm>
            <a:off x="0" y="0"/>
            <a:ext cx="12192000" cy="5319985"/>
          </a:xfrm>
          <a:prstGeom prst="rect">
            <a:avLst/>
          </a:prstGeom>
        </p:spPr>
      </p:pic>
    </p:spTree>
    <p:extLst>
      <p:ext uri="{BB962C8B-B14F-4D97-AF65-F5344CB8AC3E}">
        <p14:creationId xmlns:p14="http://schemas.microsoft.com/office/powerpoint/2010/main" val="358905328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31CF6-61C9-11AB-0575-7F0333A1DB93}"/>
              </a:ext>
            </a:extLst>
          </p:cNvPr>
          <p:cNvSpPr>
            <a:spLocks noGrp="1"/>
          </p:cNvSpPr>
          <p:nvPr>
            <p:ph type="ctrTitle"/>
          </p:nvPr>
        </p:nvSpPr>
        <p:spPr>
          <a:xfrm>
            <a:off x="7860525" y="1214438"/>
            <a:ext cx="3960000" cy="4258775"/>
          </a:xfrm>
        </p:spPr>
        <p:txBody>
          <a:bodyPr/>
          <a:lstStyle/>
          <a:p>
            <a:r>
              <a:rPr lang="fr-FR" sz="3800"/>
              <a:t>Jour 2 :</a:t>
            </a:r>
            <a:br>
              <a:rPr lang="fr-FR" sz="3800"/>
            </a:br>
            <a:r>
              <a:rPr lang="fr-FR" sz="3800"/>
              <a:t>L'équité en matière de santé pour les personnes en situation de handicap</a:t>
            </a:r>
            <a:endParaRPr lang="en-GB" sz="3800"/>
          </a:p>
        </p:txBody>
      </p:sp>
      <p:pic>
        <p:nvPicPr>
          <p:cNvPr id="6" name="Picture Placeholder 5" descr="Une femme ayant un albinisme tient un bébé et sourit.">
            <a:extLst>
              <a:ext uri="{FF2B5EF4-FFF2-40B4-BE49-F238E27FC236}">
                <a16:creationId xmlns:a16="http://schemas.microsoft.com/office/drawing/2014/main" id="{E0FBF3E3-0971-F548-5EA9-B5EF5F5AC1B3}"/>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740" r="11740"/>
          <a:stretch>
            <a:fillRect/>
          </a:stretch>
        </p:blipFill>
        <p:spPr/>
      </p:pic>
    </p:spTree>
    <p:extLst>
      <p:ext uri="{BB962C8B-B14F-4D97-AF65-F5344CB8AC3E}">
        <p14:creationId xmlns:p14="http://schemas.microsoft.com/office/powerpoint/2010/main" val="34811272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788D5-E56F-0F42-3D33-1302DA8D9EAC}"/>
              </a:ext>
            </a:extLst>
          </p:cNvPr>
          <p:cNvSpPr>
            <a:spLocks noGrp="1"/>
          </p:cNvSpPr>
          <p:nvPr>
            <p:ph type="title"/>
          </p:nvPr>
        </p:nvSpPr>
        <p:spPr/>
        <p:txBody>
          <a:bodyPr/>
          <a:lstStyle/>
          <a:p>
            <a:r>
              <a:rPr lang="en-GB" err="1"/>
              <a:t>Récapitulatif</a:t>
            </a:r>
            <a:r>
              <a:rPr lang="en-GB"/>
              <a:t> </a:t>
            </a:r>
            <a:r>
              <a:rPr lang="en-GB" err="1"/>
              <a:t>d’hier</a:t>
            </a:r>
            <a:endParaRPr lang="en-GB"/>
          </a:p>
        </p:txBody>
      </p:sp>
      <p:sp>
        <p:nvSpPr>
          <p:cNvPr id="3" name="Content Placeholder 2">
            <a:extLst>
              <a:ext uri="{FF2B5EF4-FFF2-40B4-BE49-F238E27FC236}">
                <a16:creationId xmlns:a16="http://schemas.microsoft.com/office/drawing/2014/main" id="{CCF8137C-D327-F60A-AC9D-BBB82C9FF050}"/>
              </a:ext>
            </a:extLst>
          </p:cNvPr>
          <p:cNvSpPr>
            <a:spLocks noGrp="1"/>
          </p:cNvSpPr>
          <p:nvPr>
            <p:ph idx="1"/>
          </p:nvPr>
        </p:nvSpPr>
        <p:spPr>
          <a:xfrm>
            <a:off x="371473" y="1652730"/>
            <a:ext cx="9534527" cy="4356097"/>
          </a:xfrm>
        </p:spPr>
        <p:txBody>
          <a:bodyPr/>
          <a:lstStyle/>
          <a:p>
            <a:pPr lvl="5">
              <a:lnSpc>
                <a:spcPct val="100000"/>
              </a:lnSpc>
            </a:pPr>
            <a:r>
              <a:rPr lang="fr-FR" sz="3000">
                <a:solidFill>
                  <a:schemeClr val="accent3"/>
                </a:solidFill>
                <a:latin typeface="Arial" panose="020B0604020202020204" pitchFamily="34" charset="0"/>
                <a:cs typeface="Arial" panose="020B0604020202020204" pitchFamily="34" charset="0"/>
              </a:rPr>
              <a:t> Noter un enseignement tiré de la formation de la </a:t>
            </a:r>
            <a:br>
              <a:rPr lang="fr-FR" sz="3000">
                <a:solidFill>
                  <a:schemeClr val="accent3"/>
                </a:solidFill>
                <a:latin typeface="Arial" panose="020B0604020202020204" pitchFamily="34" charset="0"/>
                <a:cs typeface="Arial" panose="020B0604020202020204" pitchFamily="34" charset="0"/>
              </a:rPr>
            </a:br>
            <a:r>
              <a:rPr lang="fr-FR" sz="3000">
                <a:solidFill>
                  <a:schemeClr val="accent3"/>
                </a:solidFill>
                <a:latin typeface="Arial" panose="020B0604020202020204" pitchFamily="34" charset="0"/>
                <a:cs typeface="Arial" panose="020B0604020202020204" pitchFamily="34" charset="0"/>
              </a:rPr>
              <a:t>veille sur un post-it </a:t>
            </a:r>
          </a:p>
          <a:p>
            <a:pPr lvl="5">
              <a:lnSpc>
                <a:spcPct val="100000"/>
              </a:lnSpc>
            </a:pPr>
            <a:r>
              <a:rPr lang="fr-FR" sz="3000">
                <a:solidFill>
                  <a:schemeClr val="accent3"/>
                </a:solidFill>
                <a:latin typeface="Arial" panose="020B0604020202020204" pitchFamily="34" charset="0"/>
                <a:cs typeface="Arial" panose="020B0604020202020204" pitchFamily="34" charset="0"/>
              </a:rPr>
              <a:t> Noter sur un autre post-it une question destinée au groupe concernant ce qui a été enseigné au groupe la veille</a:t>
            </a:r>
          </a:p>
          <a:p>
            <a:pPr lvl="5">
              <a:lnSpc>
                <a:spcPct val="100000"/>
              </a:lnSpc>
            </a:pPr>
            <a:r>
              <a:rPr lang="fr-FR" sz="3000">
                <a:solidFill>
                  <a:schemeClr val="accent3"/>
                </a:solidFill>
                <a:latin typeface="Arial" panose="020B0604020202020204" pitchFamily="34" charset="0"/>
                <a:cs typeface="Arial" panose="020B0604020202020204" pitchFamily="34" charset="0"/>
              </a:rPr>
              <a:t> Coller vos post-</a:t>
            </a:r>
            <a:r>
              <a:rPr lang="fr-FR" sz="3000" err="1">
                <a:solidFill>
                  <a:schemeClr val="accent3"/>
                </a:solidFill>
                <a:latin typeface="Arial" panose="020B0604020202020204" pitchFamily="34" charset="0"/>
                <a:cs typeface="Arial" panose="020B0604020202020204" pitchFamily="34" charset="0"/>
              </a:rPr>
              <a:t>its</a:t>
            </a:r>
            <a:r>
              <a:rPr lang="fr-FR" sz="3000">
                <a:solidFill>
                  <a:schemeClr val="accent3"/>
                </a:solidFill>
                <a:latin typeface="Arial" panose="020B0604020202020204" pitchFamily="34" charset="0"/>
                <a:cs typeface="Arial" panose="020B0604020202020204" pitchFamily="34" charset="0"/>
              </a:rPr>
              <a:t> sur les feuilles de tableau à feuilles mobiles.</a:t>
            </a:r>
            <a:endParaRPr lang="en-GB" sz="3000">
              <a:solidFill>
                <a:schemeClr val="accent3"/>
              </a:solidFill>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5E75CFF-10CE-2CDB-C21B-EE70489D4CB5}"/>
              </a:ext>
            </a:extLst>
          </p:cNvPr>
          <p:cNvSpPr>
            <a:spLocks noGrp="1"/>
          </p:cNvSpPr>
          <p:nvPr>
            <p:ph type="ftr" sz="quarter" idx="11"/>
          </p:nvPr>
        </p:nvSpPr>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46840249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94920" y="3660117"/>
            <a:ext cx="8628148" cy="2107328"/>
          </a:xfrm>
        </p:spPr>
        <p:txBody>
          <a:bodyPr/>
          <a:lstStyle/>
          <a:p>
            <a:r>
              <a:rPr lang="fr-FR" sz="5600"/>
              <a:t>Les personnes en situation de handicap sont confrontées à des problèmes de santé </a:t>
            </a:r>
            <a:br>
              <a:rPr lang="fr-FR" sz="5600"/>
            </a:br>
            <a:r>
              <a:rPr lang="fr-FR" sz="5600"/>
              <a:t>plus graves</a:t>
            </a:r>
            <a:endParaRPr lang="en-GB" sz="5600"/>
          </a:p>
        </p:txBody>
      </p:sp>
    </p:spTree>
    <p:extLst>
      <p:ext uri="{BB962C8B-B14F-4D97-AF65-F5344CB8AC3E}">
        <p14:creationId xmlns:p14="http://schemas.microsoft.com/office/powerpoint/2010/main" val="13513456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30DDEF-73B9-2EEF-32FC-D86C4606B7CA}"/>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4" y="368300"/>
            <a:ext cx="10953017" cy="504825"/>
          </a:xfrm>
        </p:spPr>
        <p:txBody>
          <a:bodyPr/>
          <a:lstStyle/>
          <a:p>
            <a:r>
              <a:rPr lang="fr-FR" sz="2800" dirty="0"/>
              <a:t>Coup de projecteur sur l’expérience des personnes en </a:t>
            </a:r>
            <a:br>
              <a:rPr lang="fr-FR" sz="2800" dirty="0"/>
            </a:br>
            <a:r>
              <a:rPr lang="fr-FR" sz="2800" dirty="0"/>
              <a:t>situation de handicap en matière d’accès aux soins de santé</a:t>
            </a:r>
            <a:endParaRPr lang="en-GB" sz="2800" dirty="0"/>
          </a:p>
        </p:txBody>
      </p:sp>
      <p:sp>
        <p:nvSpPr>
          <p:cNvPr id="5" name="TextBox 4">
            <a:extLst>
              <a:ext uri="{FF2B5EF4-FFF2-40B4-BE49-F238E27FC236}">
                <a16:creationId xmlns:a16="http://schemas.microsoft.com/office/drawing/2014/main" id="{85089CFA-3656-E8DE-EAE9-3D6E0921CE6F}"/>
              </a:ext>
            </a:extLst>
          </p:cNvPr>
          <p:cNvSpPr txBox="1"/>
          <p:nvPr/>
        </p:nvSpPr>
        <p:spPr>
          <a:xfrm>
            <a:off x="371475" y="5658311"/>
            <a:ext cx="10745972" cy="580480"/>
          </a:xfrm>
          <a:prstGeom prst="rect">
            <a:avLst/>
          </a:prstGeom>
          <a:noFill/>
        </p:spPr>
        <p:txBody>
          <a:bodyPr wrap="square">
            <a:spAutoFit/>
          </a:bodyPr>
          <a:lstStyle/>
          <a:p>
            <a:pPr>
              <a:lnSpc>
                <a:spcPct val="110000"/>
              </a:lnSpc>
              <a:spcBef>
                <a:spcPts val="200"/>
              </a:spcBef>
              <a:spcAft>
                <a:spcPts val="800"/>
              </a:spcAft>
            </a:pPr>
            <a:r>
              <a:rPr lang="en-GB" sz="1500">
                <a:solidFill>
                  <a:srgbClr val="000000"/>
                </a:solidFill>
                <a:effectLst/>
                <a:latin typeface="Arial" panose="020B0604020202020204" pitchFamily="34" charset="0"/>
                <a:ea typeface="Arial" panose="020B0604020202020204" pitchFamily="34" charset="0"/>
                <a:cs typeface="Times New Roman" panose="02020603050405020304" pitchFamily="18" charset="0"/>
              </a:rPr>
              <a:t>Credit: Organisation Mondiale de la </a:t>
            </a:r>
            <a:r>
              <a:rPr lang="fr-FR" sz="1500"/>
              <a:t>santé</a:t>
            </a:r>
            <a:r>
              <a:rPr lang="en-GB" sz="150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r>
              <a:rPr lang="en-GB" sz="1500" err="1">
                <a:solidFill>
                  <a:srgbClr val="000000"/>
                </a:solidFill>
                <a:effectLst/>
                <a:latin typeface="Arial" panose="020B0604020202020204" pitchFamily="34" charset="0"/>
                <a:ea typeface="Arial" panose="020B0604020202020204" pitchFamily="34" charset="0"/>
                <a:cs typeface="Times New Roman" panose="02020603050405020304" pitchFamily="18" charset="0"/>
              </a:rPr>
              <a:t>Fondation</a:t>
            </a:r>
            <a:r>
              <a:rPr lang="en-GB" sz="1500">
                <a:solidFill>
                  <a:srgbClr val="000000"/>
                </a:solidFill>
                <a:effectLst/>
                <a:latin typeface="Arial" panose="020B0604020202020204" pitchFamily="34" charset="0"/>
                <a:ea typeface="Arial" panose="020B0604020202020204" pitchFamily="34" charset="0"/>
                <a:cs typeface="Times New Roman" panose="02020603050405020304" pitchFamily="18" charset="0"/>
              </a:rPr>
              <a:t> Liliane, Humanity &amp; Inclusion, </a:t>
            </a:r>
            <a:r>
              <a:rPr lang="en-GB" sz="1500" err="1">
                <a:solidFill>
                  <a:srgbClr val="000000"/>
                </a:solidFill>
                <a:effectLst/>
                <a:latin typeface="Arial" panose="020B0604020202020204" pitchFamily="34" charset="0"/>
                <a:ea typeface="Arial" panose="020B0604020202020204" pitchFamily="34" charset="0"/>
                <a:cs typeface="Times New Roman" panose="02020603050405020304" pitchFamily="18" charset="0"/>
              </a:rPr>
              <a:t>Sightsavers</a:t>
            </a:r>
            <a:r>
              <a:rPr lang="en-GB" sz="1500">
                <a:solidFill>
                  <a:srgbClr val="000000"/>
                </a:solidFill>
                <a:effectLst/>
                <a:latin typeface="Arial" panose="020B0604020202020204" pitchFamily="34" charset="0"/>
                <a:ea typeface="Arial" panose="020B0604020202020204" pitchFamily="34" charset="0"/>
                <a:cs typeface="Times New Roman" panose="02020603050405020304" pitchFamily="18" charset="0"/>
              </a:rPr>
              <a:t>, The Leprosy Mission Nigeria</a:t>
            </a:r>
          </a:p>
        </p:txBody>
      </p:sp>
      <p:pic>
        <p:nvPicPr>
          <p:cNvPr id="6" name="Online Media 5">
            <a:hlinkClick r:id="" action="ppaction://media"/>
            <a:extLst>
              <a:ext uri="{FF2B5EF4-FFF2-40B4-BE49-F238E27FC236}">
                <a16:creationId xmlns:a16="http://schemas.microsoft.com/office/drawing/2014/main" id="{6576B765-41B2-F473-1383-66296FEC69EE}"/>
              </a:ext>
              <a:ext uri="{C183D7F6-B498-43B3-948B-1728B52AA6E4}">
                <adec:decorative xmlns:adec="http://schemas.microsoft.com/office/drawing/2017/decorative" val="1"/>
              </a:ext>
            </a:extLst>
          </p:cNvPr>
          <p:cNvPicPr>
            <a:picLocks noRot="1" noChangeAspect="1"/>
          </p:cNvPicPr>
          <p:nvPr>
            <a:videoFile r:link="rId1"/>
          </p:nvPr>
        </p:nvPicPr>
        <p:blipFill>
          <a:blip r:embed="rId4"/>
          <a:stretch>
            <a:fillRect/>
          </a:stretch>
        </p:blipFill>
        <p:spPr>
          <a:xfrm>
            <a:off x="2474064" y="1413158"/>
            <a:ext cx="7243871" cy="4092788"/>
          </a:xfrm>
          <a:prstGeom prst="rect">
            <a:avLst/>
          </a:prstGeom>
        </p:spPr>
      </p:pic>
      <p:sp>
        <p:nvSpPr>
          <p:cNvPr id="4" name="Footer Placeholder 4">
            <a:extLst>
              <a:ext uri="{FF2B5EF4-FFF2-40B4-BE49-F238E27FC236}">
                <a16:creationId xmlns:a16="http://schemas.microsoft.com/office/drawing/2014/main" id="{94D3A44E-1872-02C0-9699-3CAF3CB932D2}"/>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86830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7C62E-8480-8D03-C73E-31EFBA397896}"/>
              </a:ext>
            </a:extLst>
          </p:cNvPr>
          <p:cNvSpPr>
            <a:spLocks noGrp="1"/>
          </p:cNvSpPr>
          <p:nvPr>
            <p:ph type="title"/>
          </p:nvPr>
        </p:nvSpPr>
        <p:spPr>
          <a:xfrm>
            <a:off x="371473" y="364843"/>
            <a:ext cx="11449050" cy="1048032"/>
          </a:xfrm>
        </p:spPr>
        <p:txBody>
          <a:bodyPr/>
          <a:lstStyle/>
          <a:p>
            <a:r>
              <a:rPr lang="fr-FR" sz="4400"/>
              <a:t>Règles de base</a:t>
            </a:r>
            <a:endParaRPr lang="en-GB" sz="4400"/>
          </a:p>
        </p:txBody>
      </p:sp>
      <p:sp>
        <p:nvSpPr>
          <p:cNvPr id="6" name="TextBox 5">
            <a:extLst>
              <a:ext uri="{FF2B5EF4-FFF2-40B4-BE49-F238E27FC236}">
                <a16:creationId xmlns:a16="http://schemas.microsoft.com/office/drawing/2014/main" id="{3420E3FF-6153-86AE-9CDB-7ACCBE859AD8}"/>
              </a:ext>
            </a:extLst>
          </p:cNvPr>
          <p:cNvSpPr txBox="1"/>
          <p:nvPr/>
        </p:nvSpPr>
        <p:spPr>
          <a:xfrm>
            <a:off x="437295" y="1620253"/>
            <a:ext cx="9780407" cy="4267200"/>
          </a:xfrm>
          <a:prstGeom prst="rect">
            <a:avLst/>
          </a:prstGeom>
        </p:spPr>
        <p:txBody>
          <a:bodyPr vert="horz" wrap="square" lIns="0" tIns="0" rIns="0" bIns="0" rtlCol="0" anchor="t" anchorCtr="0">
            <a:noAutofit/>
          </a:bodyPr>
          <a:lstStyle>
            <a:lvl1pPr indent="0">
              <a:lnSpc>
                <a:spcPct val="115000"/>
              </a:lnSpc>
              <a:spcBef>
                <a:spcPts val="1200"/>
              </a:spcBef>
              <a:spcAft>
                <a:spcPts val="1000"/>
              </a:spcAft>
              <a:buFont typeface="Arial" panose="020B0604020202020204" pitchFamily="34" charset="0"/>
              <a:buNone/>
              <a:defRPr sz="2200" b="1" u="sng">
                <a:solidFill>
                  <a:schemeClr val="accent3"/>
                </a:solidFill>
                <a:effectLst/>
                <a:latin typeface="Arial" panose="020B0604020202020204" pitchFamily="34" charset="0"/>
                <a:ea typeface="Arial" panose="020B0604020202020204" pitchFamily="34" charset="0"/>
                <a:cs typeface="Times New Roman" panose="02020603050405020304" pitchFamily="18" charset="0"/>
              </a:defRPr>
            </a:lvl1pPr>
            <a:lvl2pPr marL="0" indent="0">
              <a:lnSpc>
                <a:spcPct val="110000"/>
              </a:lnSpc>
              <a:spcBef>
                <a:spcPts val="600"/>
              </a:spcBef>
              <a:spcAft>
                <a:spcPts val="400"/>
              </a:spcAft>
              <a:buFont typeface="Arial" panose="020B0604020202020204" pitchFamily="34" charset="0"/>
              <a:buNone/>
              <a:defRPr sz="2400" b="1"/>
            </a:lvl2pPr>
            <a:lvl3pPr marL="0" indent="0">
              <a:lnSpc>
                <a:spcPct val="110000"/>
              </a:lnSpc>
              <a:spcBef>
                <a:spcPts val="200"/>
              </a:spcBef>
              <a:spcAft>
                <a:spcPts val="800"/>
              </a:spcAft>
              <a:buFont typeface="Arial" panose="020B0604020202020204" pitchFamily="34" charset="0"/>
              <a:buNone/>
              <a:defRPr sz="2000"/>
            </a:lvl3pPr>
            <a:lvl4pPr marL="180000" indent="-180000">
              <a:lnSpc>
                <a:spcPct val="110000"/>
              </a:lnSpc>
              <a:spcBef>
                <a:spcPts val="200"/>
              </a:spcBef>
              <a:spcAft>
                <a:spcPts val="600"/>
              </a:spcAft>
              <a:buClr>
                <a:schemeClr val="tx2"/>
              </a:buClr>
              <a:buFont typeface="Arial" panose="020B0604020202020204" pitchFamily="34" charset="0"/>
              <a:buChar char="•"/>
              <a:defRPr sz="2000"/>
            </a:lvl4pPr>
            <a:lvl5pPr marL="468000" indent="-252000">
              <a:lnSpc>
                <a:spcPct val="110000"/>
              </a:lnSpc>
              <a:spcBef>
                <a:spcPts val="200"/>
              </a:spcBef>
              <a:spcAft>
                <a:spcPts val="600"/>
              </a:spcAft>
              <a:buClr>
                <a:schemeClr val="tx2"/>
              </a:buClr>
              <a:buFont typeface="Arial" panose="020B0604020202020204" pitchFamily="34" charset="0"/>
              <a:buChar char="–"/>
              <a:defRPr sz="2000"/>
            </a:lvl5pPr>
            <a:lvl6pPr marL="288000" indent="-288000">
              <a:lnSpc>
                <a:spcPct val="90000"/>
              </a:lnSpc>
              <a:spcBef>
                <a:spcPts val="200"/>
              </a:spcBef>
              <a:spcAft>
                <a:spcPts val="600"/>
              </a:spcAft>
              <a:buClr>
                <a:schemeClr val="tx2"/>
              </a:buClr>
              <a:buFont typeface="+mj-lt"/>
              <a:buAutoNum type="arabicPeriod"/>
              <a:defRPr sz="2000"/>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fr-FR" sz="3600" b="0" u="none"/>
              <a:t>Quelles règles de base devrions-nous </a:t>
            </a:r>
            <a:br>
              <a:rPr lang="fr-FR" sz="3600" b="0" u="none"/>
            </a:br>
            <a:r>
              <a:rPr lang="fr-FR" sz="3600" b="0" u="none"/>
              <a:t>suivre pendant cette formation de quatre jours?</a:t>
            </a:r>
          </a:p>
          <a:p>
            <a:r>
              <a:rPr lang="fr-FR" sz="3600" b="0" u="none"/>
              <a:t>Quels sont les éléments à prendre en </a:t>
            </a:r>
            <a:br>
              <a:rPr lang="fr-FR" sz="3600" b="0" u="none"/>
            </a:br>
            <a:r>
              <a:rPr lang="fr-FR" sz="3600" b="0" u="none"/>
              <a:t>compte en ce qui concerne les besoins en matière d'accessibilité ?</a:t>
            </a:r>
            <a:endParaRPr lang="en-GB" sz="3600" b="0" u="none"/>
          </a:p>
        </p:txBody>
      </p:sp>
      <p:sp>
        <p:nvSpPr>
          <p:cNvPr id="3" name="Footer Placeholder 4">
            <a:extLst>
              <a:ext uri="{FF2B5EF4-FFF2-40B4-BE49-F238E27FC236}">
                <a16:creationId xmlns:a16="http://schemas.microsoft.com/office/drawing/2014/main" id="{5175216D-4277-AF88-F613-10457B99D18D}"/>
              </a:ext>
            </a:extLst>
          </p:cNvPr>
          <p:cNvSpPr>
            <a:spLocks noGrp="1"/>
          </p:cNvSpPr>
          <p:nvPr>
            <p:ph type="ftr" sz="quarter" idx="11"/>
          </p:nvPr>
        </p:nvSpPr>
        <p:spPr>
          <a:xfrm>
            <a:off x="371473" y="6165850"/>
            <a:ext cx="10116000" cy="431800"/>
          </a:xfrm>
        </p:spPr>
        <p:txBody>
          <a:bodyPr/>
          <a:lstStyle/>
          <a:p>
            <a:r>
              <a:rPr lang="en-GB"/>
              <a:t>Jour </a:t>
            </a:r>
            <a:r>
              <a:rPr lang="en-GB" noProof="0"/>
              <a:t>1</a:t>
            </a:r>
            <a:r>
              <a:rPr lang="en-GB"/>
              <a:t> </a:t>
            </a:r>
            <a:r>
              <a:rPr lang="en-GB" noProof="0"/>
              <a:t>: Introduction </a:t>
            </a:r>
            <a:r>
              <a:rPr lang="en-GB"/>
              <a:t>à </a:t>
            </a:r>
            <a:r>
              <a:rPr lang="en-GB" err="1"/>
              <a:t>l'inclusion</a:t>
            </a:r>
            <a:r>
              <a:rPr lang="en-GB"/>
              <a:t> du handicap</a:t>
            </a:r>
            <a:endParaRPr lang="en-US"/>
          </a:p>
        </p:txBody>
      </p:sp>
    </p:spTree>
    <p:extLst>
      <p:ext uri="{BB962C8B-B14F-4D97-AF65-F5344CB8AC3E}">
        <p14:creationId xmlns:p14="http://schemas.microsoft.com/office/powerpoint/2010/main" val="40967585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091351-2D30-095E-1B1F-63BA3FA001B7}"/>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8300"/>
            <a:ext cx="11283812" cy="1048032"/>
          </a:xfrm>
        </p:spPr>
        <p:txBody>
          <a:bodyPr/>
          <a:lstStyle/>
          <a:p>
            <a:r>
              <a:rPr lang="fr-FR" sz="3200"/>
              <a:t>Coup de projecteur sur l'état de santé des </a:t>
            </a:r>
            <a:br>
              <a:rPr lang="fr-FR" sz="3200"/>
            </a:br>
            <a:r>
              <a:rPr lang="fr-FR" sz="3200"/>
              <a:t>personnes en situation de handicap</a:t>
            </a:r>
            <a:endParaRPr lang="en-GB" sz="3200"/>
          </a:p>
        </p:txBody>
      </p:sp>
      <p:sp>
        <p:nvSpPr>
          <p:cNvPr id="3" name="Content Placeholder 2">
            <a:extLst>
              <a:ext uri="{FF2B5EF4-FFF2-40B4-BE49-F238E27FC236}">
                <a16:creationId xmlns:a16="http://schemas.microsoft.com/office/drawing/2014/main" id="{87FAFCA4-ED33-426D-E1BD-127F46381ACE}"/>
              </a:ext>
            </a:extLst>
          </p:cNvPr>
          <p:cNvSpPr>
            <a:spLocks noGrp="1"/>
          </p:cNvSpPr>
          <p:nvPr>
            <p:ph idx="1"/>
          </p:nvPr>
        </p:nvSpPr>
        <p:spPr>
          <a:xfrm>
            <a:off x="371473" y="1637723"/>
            <a:ext cx="9432927" cy="4663072"/>
          </a:xfrm>
        </p:spPr>
        <p:txBody>
          <a:bodyPr/>
          <a:lstStyle/>
          <a:p>
            <a:pPr lvl="3"/>
            <a:r>
              <a:rPr lang="fr-FR" sz="2800"/>
              <a:t>Les personnes en situation de handicap sont exposées </a:t>
            </a:r>
            <a:br>
              <a:rPr lang="fr-FR" sz="2800"/>
            </a:br>
            <a:r>
              <a:rPr lang="fr-FR" sz="2800"/>
              <a:t>à un risque plus </a:t>
            </a:r>
            <a:r>
              <a:rPr lang="fr-FR" sz="2800" b="1">
                <a:solidFill>
                  <a:schemeClr val="accent3"/>
                </a:solidFill>
              </a:rPr>
              <a:t>de deux fois plus </a:t>
            </a:r>
            <a:r>
              <a:rPr lang="fr-FR" sz="2800"/>
              <a:t>élevé de développer des maladies comme le diabète, une attaque ou la dépression.</a:t>
            </a:r>
            <a:r>
              <a:rPr lang="en-GB" sz="2800"/>
              <a:t>.</a:t>
            </a:r>
          </a:p>
          <a:p>
            <a:pPr lvl="3"/>
            <a:r>
              <a:rPr lang="fr-FR" sz="2800"/>
              <a:t>Les établissements de santé inaccessibles sont </a:t>
            </a:r>
            <a:r>
              <a:rPr lang="fr-FR" sz="2800" b="1">
                <a:solidFill>
                  <a:schemeClr val="accent3"/>
                </a:solidFill>
              </a:rPr>
              <a:t>jusqu’à six fois plus </a:t>
            </a:r>
            <a:r>
              <a:rPr lang="fr-FR" sz="2800"/>
              <a:t>entravants pour les personnes en situation de handicap en comparaison avec les personnes sans handicap.</a:t>
            </a:r>
            <a:endParaRPr lang="en-GB" sz="2800"/>
          </a:p>
        </p:txBody>
      </p:sp>
      <p:sp>
        <p:nvSpPr>
          <p:cNvPr id="5" name="Footer Placeholder 4">
            <a:extLst>
              <a:ext uri="{FF2B5EF4-FFF2-40B4-BE49-F238E27FC236}">
                <a16:creationId xmlns:a16="http://schemas.microsoft.com/office/drawing/2014/main" id="{AED82EFB-1CAF-1259-AD3F-FCBEF7E05F4E}"/>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0931818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091351-2D30-095E-1B1F-63BA3FA001B7}"/>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8300"/>
            <a:ext cx="11283812" cy="1048032"/>
          </a:xfrm>
        </p:spPr>
        <p:txBody>
          <a:bodyPr/>
          <a:lstStyle/>
          <a:p>
            <a:r>
              <a:rPr lang="fr-FR" sz="3200"/>
              <a:t>Coup de projecteur sur l'état de santé des </a:t>
            </a:r>
            <a:br>
              <a:rPr lang="fr-FR" sz="3200"/>
            </a:br>
            <a:r>
              <a:rPr lang="fr-FR" sz="3200"/>
              <a:t>personnes en situation de handicap</a:t>
            </a:r>
            <a:endParaRPr lang="en-GB" sz="3200"/>
          </a:p>
        </p:txBody>
      </p:sp>
      <p:sp>
        <p:nvSpPr>
          <p:cNvPr id="3" name="Content Placeholder 2">
            <a:extLst>
              <a:ext uri="{FF2B5EF4-FFF2-40B4-BE49-F238E27FC236}">
                <a16:creationId xmlns:a16="http://schemas.microsoft.com/office/drawing/2014/main" id="{87FAFCA4-ED33-426D-E1BD-127F46381ACE}"/>
              </a:ext>
            </a:extLst>
          </p:cNvPr>
          <p:cNvSpPr>
            <a:spLocks noGrp="1"/>
          </p:cNvSpPr>
          <p:nvPr>
            <p:ph idx="1"/>
          </p:nvPr>
        </p:nvSpPr>
        <p:spPr>
          <a:xfrm>
            <a:off x="363285" y="1628775"/>
            <a:ext cx="11448000" cy="4663072"/>
          </a:xfrm>
        </p:spPr>
        <p:txBody>
          <a:bodyPr/>
          <a:lstStyle/>
          <a:p>
            <a:pPr lvl="3"/>
            <a:r>
              <a:rPr lang="fr-FR" sz="2800"/>
              <a:t>Les personnes présentant un syndrome de Down </a:t>
            </a:r>
            <a:br>
              <a:rPr lang="fr-FR" sz="2800"/>
            </a:br>
            <a:r>
              <a:rPr lang="fr-FR" sz="2800" b="1">
                <a:solidFill>
                  <a:schemeClr val="accent3"/>
                </a:solidFill>
              </a:rPr>
              <a:t>meurent 20 ans plus jeunes</a:t>
            </a:r>
            <a:r>
              <a:rPr lang="fr-FR" sz="2800"/>
              <a:t>, en moyenne, que </a:t>
            </a:r>
            <a:br>
              <a:rPr lang="fr-FR" sz="2800"/>
            </a:br>
            <a:r>
              <a:rPr lang="fr-FR" sz="2800"/>
              <a:t>la population générale.</a:t>
            </a:r>
            <a:r>
              <a:rPr lang="en-GB" sz="2800"/>
              <a:t>.</a:t>
            </a:r>
          </a:p>
          <a:p>
            <a:pPr lvl="3"/>
            <a:r>
              <a:rPr lang="fr-FR" sz="2800"/>
              <a:t>Les taux de mortalité des personnes vivant avec un </a:t>
            </a:r>
            <a:br>
              <a:rPr lang="fr-FR" sz="2800"/>
            </a:br>
            <a:r>
              <a:rPr lang="fr-FR" sz="2800"/>
              <a:t>trouble de l’apprentissage </a:t>
            </a:r>
            <a:r>
              <a:rPr lang="fr-FR" sz="2800" b="1">
                <a:solidFill>
                  <a:schemeClr val="accent3"/>
                </a:solidFill>
              </a:rPr>
              <a:t>sont six fois plus </a:t>
            </a:r>
            <a:r>
              <a:rPr lang="fr-FR" sz="2800"/>
              <a:t>élevés </a:t>
            </a:r>
            <a:br>
              <a:rPr lang="fr-FR" sz="2800"/>
            </a:br>
            <a:r>
              <a:rPr lang="fr-FR" sz="2800"/>
              <a:t>que ceux de la population générale</a:t>
            </a:r>
            <a:r>
              <a:rPr lang="en-GB" sz="2800"/>
              <a:t>.</a:t>
            </a:r>
          </a:p>
        </p:txBody>
      </p:sp>
      <p:sp>
        <p:nvSpPr>
          <p:cNvPr id="6" name="Content Placeholder 2">
            <a:extLst>
              <a:ext uri="{FF2B5EF4-FFF2-40B4-BE49-F238E27FC236}">
                <a16:creationId xmlns:a16="http://schemas.microsoft.com/office/drawing/2014/main" id="{17BA4425-407B-A5FD-81D8-C7B40DFA4E2F}"/>
              </a:ext>
            </a:extLst>
          </p:cNvPr>
          <p:cNvSpPr txBox="1">
            <a:spLocks/>
          </p:cNvSpPr>
          <p:nvPr/>
        </p:nvSpPr>
        <p:spPr>
          <a:xfrm>
            <a:off x="380715" y="5683401"/>
            <a:ext cx="10472037" cy="483678"/>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600"/>
              </a:spcAft>
            </a:pPr>
            <a:r>
              <a:rPr lang="fr-FR" sz="2000" b="0"/>
              <a:t>Rapport mondial sur l’équité en santé pour les personnes handicapées de l’OMS (2022)</a:t>
            </a:r>
            <a:endParaRPr lang="en-GB" sz="2000" b="0"/>
          </a:p>
        </p:txBody>
      </p:sp>
      <p:sp>
        <p:nvSpPr>
          <p:cNvPr id="5" name="Footer Placeholder 4">
            <a:extLst>
              <a:ext uri="{FF2B5EF4-FFF2-40B4-BE49-F238E27FC236}">
                <a16:creationId xmlns:a16="http://schemas.microsoft.com/office/drawing/2014/main" id="{AED82EFB-1CAF-1259-AD3F-FCBEF7E05F4E}"/>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7085292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BB85AB-A963-9BB0-90F3-E9DE26543704}"/>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8300"/>
            <a:ext cx="11283812" cy="1048032"/>
          </a:xfrm>
        </p:spPr>
        <p:txBody>
          <a:bodyPr/>
          <a:lstStyle/>
          <a:p>
            <a:r>
              <a:rPr lang="fr-FR" sz="3200"/>
              <a:t>Coup de projecteur sur l'état de santé des </a:t>
            </a:r>
            <a:br>
              <a:rPr lang="fr-FR" sz="3200"/>
            </a:br>
            <a:r>
              <a:rPr lang="fr-FR" sz="3200"/>
              <a:t>personnes en situation de handicap</a:t>
            </a:r>
            <a:endParaRPr lang="en-GB" sz="3200"/>
          </a:p>
        </p:txBody>
      </p:sp>
      <p:sp>
        <p:nvSpPr>
          <p:cNvPr id="3" name="Content Placeholder 2">
            <a:extLst>
              <a:ext uri="{FF2B5EF4-FFF2-40B4-BE49-F238E27FC236}">
                <a16:creationId xmlns:a16="http://schemas.microsoft.com/office/drawing/2014/main" id="{87FAFCA4-ED33-426D-E1BD-127F46381ACE}"/>
              </a:ext>
            </a:extLst>
          </p:cNvPr>
          <p:cNvSpPr>
            <a:spLocks noGrp="1"/>
          </p:cNvSpPr>
          <p:nvPr>
            <p:ph idx="1"/>
          </p:nvPr>
        </p:nvSpPr>
        <p:spPr>
          <a:xfrm>
            <a:off x="371475" y="1646959"/>
            <a:ext cx="11448000" cy="4663072"/>
          </a:xfrm>
        </p:spPr>
        <p:txBody>
          <a:bodyPr/>
          <a:lstStyle/>
          <a:p>
            <a:pPr lvl="3"/>
            <a:r>
              <a:rPr lang="fr-FR" sz="2800"/>
              <a:t>Les personnes en situation de handicap étaient </a:t>
            </a:r>
            <a:br>
              <a:rPr lang="fr-FR" sz="2800"/>
            </a:br>
            <a:r>
              <a:rPr lang="fr-FR" sz="2800" b="1">
                <a:solidFill>
                  <a:schemeClr val="accent3"/>
                </a:solidFill>
              </a:rPr>
              <a:t>2,8 fois plus susceptibles de mourir de la COVID-19</a:t>
            </a:r>
            <a:r>
              <a:rPr lang="fr-FR" sz="2800">
                <a:solidFill>
                  <a:schemeClr val="accent3"/>
                </a:solidFill>
              </a:rPr>
              <a:t> </a:t>
            </a:r>
            <a:br>
              <a:rPr lang="fr-FR" sz="2800">
                <a:solidFill>
                  <a:schemeClr val="accent3"/>
                </a:solidFill>
              </a:rPr>
            </a:br>
            <a:r>
              <a:rPr lang="fr-FR" sz="2800"/>
              <a:t>que leurs paires sans handicap à travers le monde</a:t>
            </a:r>
            <a:r>
              <a:rPr lang="en-GB" sz="2800"/>
              <a:t>.</a:t>
            </a:r>
          </a:p>
          <a:p>
            <a:pPr lvl="3"/>
            <a:r>
              <a:rPr lang="fr-FR" sz="2800"/>
              <a:t>Les enfants en situation de handicap ont </a:t>
            </a:r>
            <a:r>
              <a:rPr lang="fr-FR" sz="2800" b="1">
                <a:solidFill>
                  <a:schemeClr val="accent3"/>
                </a:solidFill>
              </a:rPr>
              <a:t>26 % de </a:t>
            </a:r>
            <a:br>
              <a:rPr lang="fr-FR" sz="2800" b="1">
                <a:solidFill>
                  <a:schemeClr val="accent3"/>
                </a:solidFill>
              </a:rPr>
            </a:br>
            <a:r>
              <a:rPr lang="fr-FR" sz="2800" b="1">
                <a:solidFill>
                  <a:schemeClr val="accent3"/>
                </a:solidFill>
              </a:rPr>
              <a:t>chances d’avoir une infection respiratoire aiguë</a:t>
            </a:r>
            <a:r>
              <a:rPr lang="fr-FR" sz="2800"/>
              <a:t>, </a:t>
            </a:r>
            <a:br>
              <a:rPr lang="fr-FR" sz="2800"/>
            </a:br>
            <a:r>
              <a:rPr lang="fr-FR" sz="2800"/>
              <a:t>en comparaison avec les enfants sans handicap</a:t>
            </a:r>
            <a:r>
              <a:rPr lang="en-GB" sz="2800"/>
              <a:t>.</a:t>
            </a:r>
          </a:p>
        </p:txBody>
      </p:sp>
      <p:sp>
        <p:nvSpPr>
          <p:cNvPr id="5" name="Footer Placeholder 4">
            <a:extLst>
              <a:ext uri="{FF2B5EF4-FFF2-40B4-BE49-F238E27FC236}">
                <a16:creationId xmlns:a16="http://schemas.microsoft.com/office/drawing/2014/main" id="{007FB2CA-B320-5A1B-2936-ACDB287049B0}"/>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7545832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BB85AB-A963-9BB0-90F3-E9DE26543704}"/>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a:xfrm>
            <a:off x="371475" y="368300"/>
            <a:ext cx="11283812" cy="1048032"/>
          </a:xfrm>
        </p:spPr>
        <p:txBody>
          <a:bodyPr/>
          <a:lstStyle/>
          <a:p>
            <a:r>
              <a:rPr lang="fr-FR" sz="3200"/>
              <a:t>Coup de projecteur sur l'état de santé des personnes en situation de handicap</a:t>
            </a:r>
            <a:endParaRPr lang="en-GB" sz="3200"/>
          </a:p>
        </p:txBody>
      </p:sp>
      <p:sp>
        <p:nvSpPr>
          <p:cNvPr id="3" name="Content Placeholder 2">
            <a:extLst>
              <a:ext uri="{FF2B5EF4-FFF2-40B4-BE49-F238E27FC236}">
                <a16:creationId xmlns:a16="http://schemas.microsoft.com/office/drawing/2014/main" id="{87FAFCA4-ED33-426D-E1BD-127F46381ACE}"/>
              </a:ext>
            </a:extLst>
          </p:cNvPr>
          <p:cNvSpPr>
            <a:spLocks noGrp="1"/>
          </p:cNvSpPr>
          <p:nvPr>
            <p:ph idx="1"/>
          </p:nvPr>
        </p:nvSpPr>
        <p:spPr>
          <a:xfrm>
            <a:off x="371473" y="1628775"/>
            <a:ext cx="11448000" cy="4663072"/>
          </a:xfrm>
        </p:spPr>
        <p:txBody>
          <a:bodyPr/>
          <a:lstStyle/>
          <a:p>
            <a:pPr lvl="3"/>
            <a:r>
              <a:rPr lang="fr-FR" sz="2800"/>
              <a:t>Les enfants présentant plusieurs handicaps dans </a:t>
            </a:r>
            <a:br>
              <a:rPr lang="fr-FR" sz="2800"/>
            </a:br>
            <a:r>
              <a:rPr lang="fr-FR" sz="2800"/>
              <a:t>le quintile de richesse le plus pauvre ont la </a:t>
            </a:r>
            <a:r>
              <a:rPr lang="fr-FR" sz="2800" b="1">
                <a:solidFill>
                  <a:schemeClr val="accent3"/>
                </a:solidFill>
              </a:rPr>
              <a:t>couverture </a:t>
            </a:r>
            <a:br>
              <a:rPr lang="fr-FR" sz="2800" b="1">
                <a:solidFill>
                  <a:schemeClr val="accent3"/>
                </a:solidFill>
              </a:rPr>
            </a:br>
            <a:r>
              <a:rPr lang="fr-FR" sz="2800" b="1">
                <a:solidFill>
                  <a:schemeClr val="accent3"/>
                </a:solidFill>
              </a:rPr>
              <a:t>vaccinale de base la plus basse </a:t>
            </a:r>
            <a:r>
              <a:rPr lang="fr-FR" sz="2800"/>
              <a:t>(34 %) par rapport </a:t>
            </a:r>
            <a:br>
              <a:rPr lang="fr-FR" sz="2800"/>
            </a:br>
            <a:r>
              <a:rPr lang="fr-FR" sz="2800"/>
              <a:t>à la moyenne des enfants sans handicap (58 %)</a:t>
            </a:r>
            <a:r>
              <a:rPr lang="en-GB" sz="2800"/>
              <a:t>.</a:t>
            </a:r>
          </a:p>
        </p:txBody>
      </p:sp>
      <p:sp>
        <p:nvSpPr>
          <p:cNvPr id="6" name="Content Placeholder 2">
            <a:extLst>
              <a:ext uri="{FF2B5EF4-FFF2-40B4-BE49-F238E27FC236}">
                <a16:creationId xmlns:a16="http://schemas.microsoft.com/office/drawing/2014/main" id="{17BA4425-407B-A5FD-81D8-C7B40DFA4E2F}"/>
              </a:ext>
            </a:extLst>
          </p:cNvPr>
          <p:cNvSpPr txBox="1">
            <a:spLocks/>
          </p:cNvSpPr>
          <p:nvPr/>
        </p:nvSpPr>
        <p:spPr>
          <a:xfrm>
            <a:off x="371475" y="5682172"/>
            <a:ext cx="10472037" cy="483678"/>
          </a:xfrm>
          <a:prstGeom prst="rect">
            <a:avLst/>
          </a:prstGeom>
        </p:spPr>
        <p:txBody>
          <a:bodyPr vert="horz" wrap="square" lIns="0" tIns="0" rIns="0" bIns="0" rtlCol="0" anchor="t" anchorCtr="0">
            <a:normAutofit/>
          </a:bodyPr>
          <a:lstStyle>
            <a:lvl1pPr marL="0" indent="0" algn="l" defTabSz="914400" rtl="0" eaLnBrk="1" latinLnBrk="0" hangingPunct="1">
              <a:lnSpc>
                <a:spcPct val="110000"/>
              </a:lnSpc>
              <a:spcBef>
                <a:spcPts val="1200"/>
              </a:spcBef>
              <a:spcAft>
                <a:spcPts val="400"/>
              </a:spcAft>
              <a:buFont typeface="Arial" panose="020B0604020202020204" pitchFamily="34" charset="0"/>
              <a:buNone/>
              <a:defRPr sz="2800" b="1" kern="1200">
                <a:solidFill>
                  <a:schemeClr val="accent3"/>
                </a:solidFill>
                <a:latin typeface="+mn-lt"/>
                <a:ea typeface="+mn-ea"/>
                <a:cs typeface="+mn-cs"/>
              </a:defRPr>
            </a:lvl1pPr>
            <a:lvl2pPr marL="0" indent="0" algn="l" defTabSz="914400" rtl="0" eaLnBrk="1" latinLnBrk="0" hangingPunct="1">
              <a:lnSpc>
                <a:spcPct val="110000"/>
              </a:lnSpc>
              <a:spcBef>
                <a:spcPts val="600"/>
              </a:spcBef>
              <a:spcAft>
                <a:spcPts val="400"/>
              </a:spcAft>
              <a:buFont typeface="Arial" panose="020B0604020202020204" pitchFamily="34" charset="0"/>
              <a:buNone/>
              <a:defRPr sz="2400" b="1" kern="1200">
                <a:solidFill>
                  <a:schemeClr val="tx1"/>
                </a:solidFill>
                <a:latin typeface="+mn-lt"/>
                <a:ea typeface="+mn-ea"/>
                <a:cs typeface="+mn-cs"/>
              </a:defRPr>
            </a:lvl2pPr>
            <a:lvl3pPr marL="0" indent="0" algn="l" defTabSz="914400" rtl="0" eaLnBrk="1" latinLnBrk="0" hangingPunct="1">
              <a:lnSpc>
                <a:spcPct val="110000"/>
              </a:lnSpc>
              <a:spcBef>
                <a:spcPts val="200"/>
              </a:spcBef>
              <a:spcAft>
                <a:spcPts val="800"/>
              </a:spcAft>
              <a:buFont typeface="Arial" panose="020B0604020202020204" pitchFamily="34" charset="0"/>
              <a:buNone/>
              <a:defRPr sz="2000" kern="1200">
                <a:solidFill>
                  <a:schemeClr val="tx1"/>
                </a:solidFill>
                <a:latin typeface="+mn-lt"/>
                <a:ea typeface="+mn-ea"/>
                <a:cs typeface="+mn-cs"/>
              </a:defRPr>
            </a:lvl3pPr>
            <a:lvl4pPr marL="180000" indent="-180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4pPr>
            <a:lvl5pPr marL="468000" indent="-252000" algn="l" defTabSz="914400" rtl="0" eaLnBrk="1" latinLnBrk="0" hangingPunct="1">
              <a:lnSpc>
                <a:spcPct val="110000"/>
              </a:lnSpc>
              <a:spcBef>
                <a:spcPts val="200"/>
              </a:spcBef>
              <a:spcAft>
                <a:spcPts val="600"/>
              </a:spcAft>
              <a:buClr>
                <a:schemeClr val="tx2"/>
              </a:buClr>
              <a:buFont typeface="Arial" panose="020B0604020202020204" pitchFamily="34" charset="0"/>
              <a:buChar char="–"/>
              <a:defRPr sz="2000" kern="1200">
                <a:solidFill>
                  <a:schemeClr val="tx1"/>
                </a:solidFill>
                <a:latin typeface="+mn-lt"/>
                <a:ea typeface="+mn-ea"/>
                <a:cs typeface="+mn-cs"/>
              </a:defRPr>
            </a:lvl5pPr>
            <a:lvl6pPr marL="288000" indent="-288000" algn="l" defTabSz="914400" rtl="0" eaLnBrk="1" latinLnBrk="0" hangingPunct="1">
              <a:lnSpc>
                <a:spcPct val="90000"/>
              </a:lnSpc>
              <a:spcBef>
                <a:spcPts val="200"/>
              </a:spcBef>
              <a:spcAft>
                <a:spcPts val="600"/>
              </a:spcAft>
              <a:buClr>
                <a:schemeClr val="tx2"/>
              </a:buClr>
              <a:buFont typeface="+mj-lt"/>
              <a:buAutoNum type="arabicPeriod"/>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None/>
            </a:pPr>
            <a:r>
              <a:rPr lang="en-GB" sz="2000" b="0"/>
              <a:t>Source: Missing Billion report (2022)</a:t>
            </a:r>
          </a:p>
        </p:txBody>
      </p:sp>
      <p:sp>
        <p:nvSpPr>
          <p:cNvPr id="5" name="Footer Placeholder 4">
            <a:extLst>
              <a:ext uri="{FF2B5EF4-FFF2-40B4-BE49-F238E27FC236}">
                <a16:creationId xmlns:a16="http://schemas.microsoft.com/office/drawing/2014/main" id="{007FB2CA-B320-5A1B-2936-ACDB287049B0}"/>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18106194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AA206-60D1-4797-15CC-56FA59CB7E40}"/>
              </a:ext>
            </a:extLst>
          </p:cNvPr>
          <p:cNvSpPr>
            <a:spLocks noGrp="1"/>
          </p:cNvSpPr>
          <p:nvPr>
            <p:ph type="title"/>
          </p:nvPr>
        </p:nvSpPr>
        <p:spPr>
          <a:xfrm>
            <a:off x="371475" y="3429000"/>
            <a:ext cx="10697579" cy="2107328"/>
          </a:xfrm>
        </p:spPr>
        <p:txBody>
          <a:bodyPr/>
          <a:lstStyle/>
          <a:p>
            <a:r>
              <a:rPr lang="fr-FR" sz="6000"/>
              <a:t>Le droit des personnes </a:t>
            </a:r>
            <a:br>
              <a:rPr lang="fr-FR" sz="6000"/>
            </a:br>
            <a:r>
              <a:rPr lang="fr-FR" sz="6000"/>
              <a:t>en situation de handicap </a:t>
            </a:r>
            <a:br>
              <a:rPr lang="fr-FR" sz="6000"/>
            </a:br>
            <a:r>
              <a:rPr lang="fr-FR" sz="6000"/>
              <a:t>à la norme la plus élevée </a:t>
            </a:r>
            <a:br>
              <a:rPr lang="fr-FR" sz="6000"/>
            </a:br>
            <a:r>
              <a:rPr lang="fr-FR" sz="6000"/>
              <a:t>de santé </a:t>
            </a:r>
            <a:endParaRPr lang="en-GB" sz="6000"/>
          </a:p>
        </p:txBody>
      </p:sp>
    </p:spTree>
    <p:extLst>
      <p:ext uri="{BB962C8B-B14F-4D97-AF65-F5344CB8AC3E}">
        <p14:creationId xmlns:p14="http://schemas.microsoft.com/office/powerpoint/2010/main" val="391104238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33808-D316-518B-5DF2-056BADCE74E1}"/>
              </a:ext>
            </a:extLst>
          </p:cNvPr>
          <p:cNvSpPr>
            <a:spLocks noGrp="1"/>
          </p:cNvSpPr>
          <p:nvPr>
            <p:ph type="title"/>
          </p:nvPr>
        </p:nvSpPr>
        <p:spPr/>
        <p:txBody>
          <a:bodyPr/>
          <a:lstStyle/>
          <a:p>
            <a:r>
              <a:rPr lang="fr-FR"/>
              <a:t>Le droit des personnes en situation de handicap à la norme la plus élevée de santé </a:t>
            </a:r>
            <a:endParaRPr lang="en-GB"/>
          </a:p>
        </p:txBody>
      </p:sp>
      <p:sp>
        <p:nvSpPr>
          <p:cNvPr id="8" name="Rectangle: Rounded Corners 7" descr="Déclaration universelle des droits de l'homme (DUDH)">
            <a:extLst>
              <a:ext uri="{FF2B5EF4-FFF2-40B4-BE49-F238E27FC236}">
                <a16:creationId xmlns:a16="http://schemas.microsoft.com/office/drawing/2014/main" id="{CF1930D6-6EA0-EAD9-5E6D-62EE9044F5DC}"/>
              </a:ext>
            </a:extLst>
          </p:cNvPr>
          <p:cNvSpPr/>
          <p:nvPr/>
        </p:nvSpPr>
        <p:spPr>
          <a:xfrm>
            <a:off x="371475" y="1628775"/>
            <a:ext cx="2600379" cy="4356100"/>
          </a:xfrm>
          <a:prstGeom prst="roundRect">
            <a:avLst>
              <a:gd name="adj" fmla="val 669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tx1"/>
                </a:solidFill>
              </a:rPr>
              <a:t>Déclaration universelle des droits de l'homme (DUDH)</a:t>
            </a:r>
            <a:endParaRPr lang="en-GB" sz="2400">
              <a:solidFill>
                <a:schemeClr val="tx1"/>
              </a:solidFill>
            </a:endParaRPr>
          </a:p>
        </p:txBody>
      </p:sp>
      <p:sp>
        <p:nvSpPr>
          <p:cNvPr id="9" name="Rectangle: Rounded Corners 8" descr="Convention des Nations unies sur l'élimination de toutes les formes de discrimination à l'égard des femmes (CEDAW)">
            <a:extLst>
              <a:ext uri="{FF2B5EF4-FFF2-40B4-BE49-F238E27FC236}">
                <a16:creationId xmlns:a16="http://schemas.microsoft.com/office/drawing/2014/main" id="{EA45DEF6-2CB6-FB9D-F4C1-5995EF29A62B}"/>
              </a:ext>
            </a:extLst>
          </p:cNvPr>
          <p:cNvSpPr/>
          <p:nvPr/>
        </p:nvSpPr>
        <p:spPr>
          <a:xfrm>
            <a:off x="3320966" y="1628775"/>
            <a:ext cx="2600379" cy="4356100"/>
          </a:xfrm>
          <a:prstGeom prst="roundRect">
            <a:avLst>
              <a:gd name="adj" fmla="val 66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Convention </a:t>
            </a:r>
            <a:br>
              <a:rPr lang="fr-FR" sz="2400">
                <a:solidFill>
                  <a:schemeClr val="bg1"/>
                </a:solidFill>
              </a:rPr>
            </a:br>
            <a:r>
              <a:rPr lang="fr-FR" sz="2400">
                <a:solidFill>
                  <a:schemeClr val="bg1"/>
                </a:solidFill>
              </a:rPr>
              <a:t>des Nations Unies sur l'élimination de toutes les formes de discrimination à l'égard des femmes </a:t>
            </a:r>
            <a:endParaRPr lang="en-GB" sz="2400">
              <a:solidFill>
                <a:schemeClr val="bg1"/>
              </a:solidFill>
            </a:endParaRPr>
          </a:p>
        </p:txBody>
      </p:sp>
      <p:sp>
        <p:nvSpPr>
          <p:cNvPr id="10" name="Rectangle: Rounded Corners 9" descr="Convention des Nations unies relative aux droits des personnes handicapées (CDPH)">
            <a:extLst>
              <a:ext uri="{FF2B5EF4-FFF2-40B4-BE49-F238E27FC236}">
                <a16:creationId xmlns:a16="http://schemas.microsoft.com/office/drawing/2014/main" id="{7211A267-9BD7-D067-5F34-3FF1B13F8343}"/>
              </a:ext>
            </a:extLst>
          </p:cNvPr>
          <p:cNvSpPr/>
          <p:nvPr/>
        </p:nvSpPr>
        <p:spPr>
          <a:xfrm>
            <a:off x="6336381" y="1628775"/>
            <a:ext cx="2600379" cy="4356100"/>
          </a:xfrm>
          <a:prstGeom prst="roundRect">
            <a:avLst>
              <a:gd name="adj" fmla="val 66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Convention </a:t>
            </a:r>
            <a:br>
              <a:rPr lang="fr-FR" sz="2400">
                <a:solidFill>
                  <a:schemeClr val="bg1"/>
                </a:solidFill>
              </a:rPr>
            </a:br>
            <a:r>
              <a:rPr lang="fr-FR" sz="2400">
                <a:solidFill>
                  <a:schemeClr val="bg1"/>
                </a:solidFill>
              </a:rPr>
              <a:t>des Nations Unies Relative aux Droits des Personnes Handicapées (CDPH)</a:t>
            </a:r>
            <a:endParaRPr lang="en-GB" sz="2400">
              <a:solidFill>
                <a:schemeClr val="bg1"/>
              </a:solidFill>
            </a:endParaRPr>
          </a:p>
        </p:txBody>
      </p:sp>
      <p:sp>
        <p:nvSpPr>
          <p:cNvPr id="11" name="Rectangle: Rounded Corners 10" descr="Objectifs de développement durable 2030">
            <a:extLst>
              <a:ext uri="{FF2B5EF4-FFF2-40B4-BE49-F238E27FC236}">
                <a16:creationId xmlns:a16="http://schemas.microsoft.com/office/drawing/2014/main" id="{38042876-3286-43C1-DFEA-F1DF186E7279}"/>
              </a:ext>
            </a:extLst>
          </p:cNvPr>
          <p:cNvSpPr/>
          <p:nvPr/>
        </p:nvSpPr>
        <p:spPr>
          <a:xfrm>
            <a:off x="9220146" y="1611454"/>
            <a:ext cx="2600379" cy="4356100"/>
          </a:xfrm>
          <a:prstGeom prst="roundRect">
            <a:avLst>
              <a:gd name="adj" fmla="val 66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algn="l"/>
            <a:r>
              <a:rPr lang="fr-FR" sz="2400">
                <a:solidFill>
                  <a:schemeClr val="bg1"/>
                </a:solidFill>
              </a:rPr>
              <a:t>Objectifs de développement durable 2030</a:t>
            </a:r>
            <a:endParaRPr lang="en-GB" sz="2400">
              <a:solidFill>
                <a:schemeClr val="bg1"/>
              </a:solidFill>
            </a:endParaRPr>
          </a:p>
        </p:txBody>
      </p:sp>
      <p:sp>
        <p:nvSpPr>
          <p:cNvPr id="3" name="Footer Placeholder 4">
            <a:extLst>
              <a:ext uri="{FF2B5EF4-FFF2-40B4-BE49-F238E27FC236}">
                <a16:creationId xmlns:a16="http://schemas.microsoft.com/office/drawing/2014/main" id="{25CDBDF6-B4B7-C346-13F5-8BBDD293F6B4}"/>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77439241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63F536-96F5-CD7C-9236-04C73CAEF1F6}"/>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a:t>Coup de projecteur sur l’article 25 de la </a:t>
            </a:r>
            <a:br>
              <a:rPr lang="fr-FR"/>
            </a:br>
            <a:r>
              <a:rPr lang="fr-FR"/>
              <a:t>CDPH: droit à la santé </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37723"/>
            <a:ext cx="11448000" cy="2686436"/>
          </a:xfrm>
        </p:spPr>
        <p:txBody>
          <a:bodyPr vert="horz" wrap="square" lIns="0" tIns="0" rIns="0" bIns="0" rtlCol="0" anchor="t" anchorCtr="0">
            <a:noAutofit/>
          </a:bodyPr>
          <a:lstStyle/>
          <a:p>
            <a:r>
              <a:rPr lang="fr-FR" sz="2400" b="0">
                <a:solidFill>
                  <a:schemeClr val="tx1"/>
                </a:solidFill>
              </a:rPr>
              <a:t>Les États Parties reconnaissent que les personnes handicapées ont </a:t>
            </a:r>
            <a:br>
              <a:rPr lang="fr-FR" sz="2400" b="0">
                <a:solidFill>
                  <a:schemeClr val="tx1"/>
                </a:solidFill>
              </a:rPr>
            </a:br>
            <a:r>
              <a:rPr lang="fr-FR" sz="2400" b="0">
                <a:solidFill>
                  <a:schemeClr val="tx1"/>
                </a:solidFill>
              </a:rPr>
              <a:t>le droit de jouir du meilleur état de santé possible sans discrimination </a:t>
            </a:r>
            <a:br>
              <a:rPr lang="fr-FR" sz="2400" b="0">
                <a:solidFill>
                  <a:schemeClr val="tx1"/>
                </a:solidFill>
              </a:rPr>
            </a:br>
            <a:r>
              <a:rPr lang="fr-FR" sz="2400" b="0">
                <a:solidFill>
                  <a:schemeClr val="tx1"/>
                </a:solidFill>
              </a:rPr>
              <a:t>fondée sur le handicap </a:t>
            </a:r>
            <a:r>
              <a:rPr lang="en-GB" sz="2400" b="0">
                <a:solidFill>
                  <a:schemeClr val="tx1"/>
                </a:solidFill>
              </a:rPr>
              <a:t>(</a:t>
            </a:r>
            <a:r>
              <a:rPr lang="fr-FR" sz="2400" b="0">
                <a:solidFill>
                  <a:schemeClr val="tx1"/>
                </a:solidFill>
              </a:rPr>
              <a:t>Assemblée Générale des Nations Unies, 2007</a:t>
            </a:r>
            <a:r>
              <a:rPr lang="en-GB" sz="2400" b="0">
                <a:solidFill>
                  <a:schemeClr val="tx1"/>
                </a:solidFill>
              </a:rPr>
              <a:t>). </a:t>
            </a:r>
          </a:p>
          <a:p>
            <a:r>
              <a:rPr lang="fr-FR" sz="2400" b="0">
                <a:solidFill>
                  <a:schemeClr val="tx1"/>
                </a:solidFill>
              </a:rPr>
              <a:t>Ils prennent toutes les mesures appropriées pour leur assurer l’accès </a:t>
            </a:r>
            <a:br>
              <a:rPr lang="fr-FR" sz="2400" b="0">
                <a:solidFill>
                  <a:schemeClr val="tx1"/>
                </a:solidFill>
              </a:rPr>
            </a:br>
            <a:r>
              <a:rPr lang="fr-FR" sz="2400" b="0">
                <a:solidFill>
                  <a:schemeClr val="tx1"/>
                </a:solidFill>
              </a:rPr>
              <a:t>à des services de santé qui prennent en compte les </a:t>
            </a:r>
            <a:r>
              <a:rPr lang="fr-FR" sz="2400" b="0" err="1">
                <a:solidFill>
                  <a:schemeClr val="tx1"/>
                </a:solidFill>
              </a:rPr>
              <a:t>sexospécificités</a:t>
            </a:r>
            <a:r>
              <a:rPr lang="fr-FR" sz="2400" b="0">
                <a:solidFill>
                  <a:schemeClr val="tx1"/>
                </a:solidFill>
              </a:rPr>
              <a:t>, </a:t>
            </a:r>
            <a:br>
              <a:rPr lang="fr-FR" sz="2400" b="0">
                <a:solidFill>
                  <a:schemeClr val="tx1"/>
                </a:solidFill>
              </a:rPr>
            </a:br>
            <a:r>
              <a:rPr lang="fr-FR" sz="2400" b="0">
                <a:solidFill>
                  <a:schemeClr val="tx1"/>
                </a:solidFill>
              </a:rPr>
              <a:t>y compris des services de réadaptation. </a:t>
            </a:r>
          </a:p>
          <a:p>
            <a:r>
              <a:rPr lang="fr-FR" sz="2400" b="0">
                <a:solidFill>
                  <a:schemeClr val="tx1"/>
                </a:solidFill>
              </a:rPr>
              <a:t>En particulier, les États Parties :</a:t>
            </a:r>
            <a:endParaRPr lang="en-GB" sz="2400" b="0">
              <a:solidFill>
                <a:schemeClr val="tx1"/>
              </a:solidFill>
            </a:endParaRPr>
          </a:p>
        </p:txBody>
      </p:sp>
      <p:sp>
        <p:nvSpPr>
          <p:cNvPr id="5" name="Footer Placeholder 4">
            <a:extLst>
              <a:ext uri="{FF2B5EF4-FFF2-40B4-BE49-F238E27FC236}">
                <a16:creationId xmlns:a16="http://schemas.microsoft.com/office/drawing/2014/main" id="{EDB2C9BE-6E8C-2729-2947-BA6C5CACB06F}"/>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41478793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810187D-58E4-B5FA-D33F-888F10580CD3}"/>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a:t>Coup de projecteur sur l’article 25 de la </a:t>
            </a:r>
            <a:br>
              <a:rPr lang="fr-FR"/>
            </a:br>
            <a:r>
              <a:rPr lang="fr-FR"/>
              <a:t>CDPH: droit à la santé </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28775"/>
            <a:ext cx="11448000" cy="3780352"/>
          </a:xfrm>
        </p:spPr>
        <p:txBody>
          <a:bodyPr vert="horz" wrap="square" lIns="0" tIns="0" rIns="0" bIns="0" rtlCol="0" anchor="t" anchorCtr="0">
            <a:noAutofit/>
          </a:bodyPr>
          <a:lstStyle/>
          <a:p>
            <a:pPr lvl="5">
              <a:lnSpc>
                <a:spcPct val="100000"/>
              </a:lnSpc>
            </a:pPr>
            <a:r>
              <a:rPr lang="fr-FR" sz="2400">
                <a:latin typeface="Arial" panose="020B0604020202020204" pitchFamily="34" charset="0"/>
                <a:cs typeface="Arial" panose="020B0604020202020204" pitchFamily="34" charset="0"/>
              </a:rPr>
              <a:t>Fournissent aux personnes handicapées des services de santé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gratuits ou d’un coût abordable couvrant la même gamme et de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la même qualité que ceux offerts aux autres personnes, y compris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des services de santé sexuelle et reproductifs</a:t>
            </a:r>
            <a:r>
              <a:rPr lang="en-GB" sz="2400">
                <a:latin typeface="Arial" panose="020B0604020202020204" pitchFamily="34" charset="0"/>
                <a:cs typeface="Arial" panose="020B0604020202020204" pitchFamily="34" charset="0"/>
              </a:rPr>
              <a:t>.</a:t>
            </a:r>
          </a:p>
          <a:p>
            <a:pPr lvl="5">
              <a:lnSpc>
                <a:spcPct val="100000"/>
              </a:lnSpc>
            </a:pPr>
            <a:r>
              <a:rPr lang="fr-FR" sz="2400">
                <a:latin typeface="Arial" panose="020B0604020202020204" pitchFamily="34" charset="0"/>
                <a:cs typeface="Arial" panose="020B0604020202020204" pitchFamily="34" charset="0"/>
              </a:rPr>
              <a:t>Fournissent aux personnes handicapées les services de santé dont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celles-ci ont besoin en raison spécifiquement de leur handicap</a:t>
            </a:r>
            <a:r>
              <a:rPr lang="en-GB" sz="2400">
                <a:latin typeface="Arial" panose="020B0604020202020204" pitchFamily="34" charset="0"/>
                <a:cs typeface="Arial" panose="020B0604020202020204" pitchFamily="34" charset="0"/>
              </a:rPr>
              <a:t>.</a:t>
            </a:r>
          </a:p>
          <a:p>
            <a:pPr lvl="5">
              <a:lnSpc>
                <a:spcPct val="100000"/>
              </a:lnSpc>
            </a:pPr>
            <a:r>
              <a:rPr lang="fr-FR" sz="2400">
                <a:latin typeface="Arial" panose="020B0604020202020204" pitchFamily="34" charset="0"/>
                <a:cs typeface="Arial" panose="020B0604020202020204" pitchFamily="34" charset="0"/>
              </a:rPr>
              <a:t>Fournissent ces services aux personnes handicapées aussi près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que possible de leur communauté, y compris en milieu rural</a:t>
            </a:r>
            <a:r>
              <a:rPr lang="en-GB" sz="2400">
                <a:latin typeface="Arial" panose="020B0604020202020204" pitchFamily="34" charset="0"/>
                <a:cs typeface="Arial" panose="020B0604020202020204" pitchFamily="34" charset="0"/>
              </a:rPr>
              <a:t>.</a:t>
            </a:r>
          </a:p>
        </p:txBody>
      </p:sp>
      <p:sp>
        <p:nvSpPr>
          <p:cNvPr id="5" name="Footer Placeholder 4">
            <a:extLst>
              <a:ext uri="{FF2B5EF4-FFF2-40B4-BE49-F238E27FC236}">
                <a16:creationId xmlns:a16="http://schemas.microsoft.com/office/drawing/2014/main" id="{E72BDB9A-E75F-4B8D-60B8-362D2F44215D}"/>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6575363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3AFD216-D999-B91F-3DD1-F6270A8ACA03}"/>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a:t>Coup de projecteur sur l’article 25 de la CDPH: </a:t>
            </a:r>
            <a:br>
              <a:rPr lang="fr-FR"/>
            </a:br>
            <a:r>
              <a:rPr lang="fr-FR"/>
              <a:t>droit à la santé </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28775"/>
            <a:ext cx="11448000" cy="1337308"/>
          </a:xfrm>
        </p:spPr>
        <p:txBody>
          <a:bodyPr vert="horz" wrap="square" lIns="0" tIns="0" rIns="0" bIns="0" rtlCol="0" anchor="t" anchorCtr="0">
            <a:noAutofit/>
          </a:bodyPr>
          <a:lstStyle/>
          <a:p>
            <a:pPr lvl="5">
              <a:lnSpc>
                <a:spcPct val="100000"/>
              </a:lnSpc>
              <a:buFont typeface="+mj-lt"/>
              <a:buAutoNum type="arabicPeriod" startAt="4"/>
            </a:pPr>
            <a:r>
              <a:rPr lang="fr-FR" sz="2400">
                <a:latin typeface="Arial" panose="020B0604020202020204" pitchFamily="34" charset="0"/>
                <a:cs typeface="Arial" panose="020B0604020202020204" pitchFamily="34" charset="0"/>
              </a:rPr>
              <a:t>Exigent des professionnels de la santé qu’ils dispensent aux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personnes handicapées des soins de la même qualité que ceux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dispensés aux autres, notamment qu’ils obtiennent le consentement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libre et éclairé des personnes handicapées concernées</a:t>
            </a:r>
            <a:r>
              <a:rPr lang="en-GB" sz="2400">
                <a:latin typeface="Arial" panose="020B0604020202020204" pitchFamily="34" charset="0"/>
                <a:cs typeface="Arial" panose="020B0604020202020204" pitchFamily="34" charset="0"/>
              </a:rPr>
              <a:t>. </a:t>
            </a:r>
          </a:p>
          <a:p>
            <a:pPr lvl="5">
              <a:lnSpc>
                <a:spcPct val="100000"/>
              </a:lnSpc>
              <a:buAutoNum type="arabicPeriod" startAt="4"/>
            </a:pPr>
            <a:r>
              <a:rPr lang="fr-FR" sz="2400">
                <a:latin typeface="Arial" panose="020B0604020202020204" pitchFamily="34" charset="0"/>
                <a:cs typeface="Arial" panose="020B0604020202020204" pitchFamily="34" charset="0"/>
              </a:rPr>
              <a:t>Interdisent dans le secteur des assurances la discrimination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l’encontre des personnes handicapées, qui doivent pouvoir obtenir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des conditions équitables et raisonnables une assurance maladie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et, dans les pays où elle est autorisée par le droit national</a:t>
            </a:r>
            <a:r>
              <a:rPr lang="en-GB" sz="2400">
                <a:latin typeface="Arial" panose="020B0604020202020204" pitchFamily="34" charset="0"/>
                <a:cs typeface="Arial" panose="020B0604020202020204" pitchFamily="34" charset="0"/>
              </a:rPr>
              <a:t>.</a:t>
            </a:r>
          </a:p>
          <a:p>
            <a:pPr lvl="5">
              <a:lnSpc>
                <a:spcPct val="100000"/>
              </a:lnSpc>
              <a:buAutoNum type="arabicPeriod" startAt="4"/>
            </a:pPr>
            <a:r>
              <a:rPr lang="fr-FR" sz="2400">
                <a:latin typeface="Arial" panose="020B0604020202020204" pitchFamily="34" charset="0"/>
                <a:cs typeface="Arial" panose="020B0604020202020204" pitchFamily="34" charset="0"/>
              </a:rPr>
              <a:t>Empêchent tout refus discriminatoire de fournir des soins ou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services médicaux ou des aliments ou des liquides en raison </a:t>
            </a:r>
            <a:br>
              <a:rPr lang="fr-FR" sz="2400">
                <a:latin typeface="Arial" panose="020B0604020202020204" pitchFamily="34" charset="0"/>
                <a:cs typeface="Arial" panose="020B0604020202020204" pitchFamily="34" charset="0"/>
              </a:rPr>
            </a:br>
            <a:r>
              <a:rPr lang="fr-FR" sz="2400">
                <a:latin typeface="Arial" panose="020B0604020202020204" pitchFamily="34" charset="0"/>
                <a:cs typeface="Arial" panose="020B0604020202020204" pitchFamily="34" charset="0"/>
              </a:rPr>
              <a:t>d’un handicap</a:t>
            </a:r>
            <a:r>
              <a:rPr lang="en-GB" sz="2400">
                <a:latin typeface="Arial" panose="020B0604020202020204" pitchFamily="34" charset="0"/>
                <a:cs typeface="Arial" panose="020B0604020202020204" pitchFamily="34" charset="0"/>
              </a:rPr>
              <a:t>.</a:t>
            </a:r>
          </a:p>
          <a:p>
            <a:pPr marL="457200" indent="-457200">
              <a:buChar char="•"/>
            </a:pPr>
            <a:endParaRPr lang="en-GB" sz="1600" b="0"/>
          </a:p>
        </p:txBody>
      </p:sp>
      <p:sp>
        <p:nvSpPr>
          <p:cNvPr id="5" name="Footer Placeholder 4">
            <a:extLst>
              <a:ext uri="{FF2B5EF4-FFF2-40B4-BE49-F238E27FC236}">
                <a16:creationId xmlns:a16="http://schemas.microsoft.com/office/drawing/2014/main" id="{CC8E7BD8-351E-232C-2279-CBC03E8E4C62}"/>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38968871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3F24BC-072B-15EA-FA44-C4C3D44F3B2D}"/>
              </a:ext>
              <a:ext uri="{C183D7F6-B498-43B3-948B-1728B52AA6E4}">
                <adec:decorative xmlns:adec="http://schemas.microsoft.com/office/drawing/2017/decorative" val="1"/>
              </a:ext>
            </a:extLst>
          </p:cNvPr>
          <p:cNvSpPr/>
          <p:nvPr/>
        </p:nvSpPr>
        <p:spPr>
          <a:xfrm>
            <a:off x="0" y="0"/>
            <a:ext cx="12192000" cy="61658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l"/>
            <a:endParaRPr lang="en-GB" sz="2000" err="1">
              <a:solidFill>
                <a:schemeClr val="tx1"/>
              </a:solidFill>
            </a:endParaRPr>
          </a:p>
        </p:txBody>
      </p:sp>
      <p:sp>
        <p:nvSpPr>
          <p:cNvPr id="2" name="Title 1">
            <a:extLst>
              <a:ext uri="{FF2B5EF4-FFF2-40B4-BE49-F238E27FC236}">
                <a16:creationId xmlns:a16="http://schemas.microsoft.com/office/drawing/2014/main" id="{19E893BD-EE56-E81C-19F0-67737B4B6CEE}"/>
              </a:ext>
            </a:extLst>
          </p:cNvPr>
          <p:cNvSpPr>
            <a:spLocks noGrp="1"/>
          </p:cNvSpPr>
          <p:nvPr>
            <p:ph type="title"/>
          </p:nvPr>
        </p:nvSpPr>
        <p:spPr>
          <a:xfrm>
            <a:off x="371475" y="368300"/>
            <a:ext cx="11449050" cy="1048032"/>
          </a:xfrm>
        </p:spPr>
        <p:txBody>
          <a:bodyPr/>
          <a:lstStyle/>
          <a:p>
            <a:r>
              <a:rPr lang="fr-FR" sz="3200"/>
              <a:t>Coup de projecteur sur l’article 26 de la </a:t>
            </a:r>
            <a:br>
              <a:rPr lang="fr-FR" sz="3200"/>
            </a:br>
            <a:r>
              <a:rPr lang="fr-FR" sz="3200"/>
              <a:t>CDPH : Adaptation et réadaptation</a:t>
            </a:r>
            <a:endParaRPr lang="en-GB"/>
          </a:p>
        </p:txBody>
      </p:sp>
      <p:sp>
        <p:nvSpPr>
          <p:cNvPr id="3" name="Content Placeholder 2">
            <a:extLst>
              <a:ext uri="{FF2B5EF4-FFF2-40B4-BE49-F238E27FC236}">
                <a16:creationId xmlns:a16="http://schemas.microsoft.com/office/drawing/2014/main" id="{AAB0888F-4452-9AA4-3071-E18A427AAAD1}"/>
              </a:ext>
            </a:extLst>
          </p:cNvPr>
          <p:cNvSpPr>
            <a:spLocks noGrp="1"/>
          </p:cNvSpPr>
          <p:nvPr>
            <p:ph idx="1"/>
          </p:nvPr>
        </p:nvSpPr>
        <p:spPr>
          <a:xfrm>
            <a:off x="372525" y="1656195"/>
            <a:ext cx="8961975" cy="1337308"/>
          </a:xfrm>
        </p:spPr>
        <p:txBody>
          <a:bodyPr vert="horz" wrap="square" lIns="0" tIns="0" rIns="0" bIns="0" rtlCol="0" anchor="t" anchorCtr="0">
            <a:noAutofit/>
          </a:bodyPr>
          <a:lstStyle/>
          <a:p>
            <a:pPr lvl="2">
              <a:lnSpc>
                <a:spcPct val="105000"/>
              </a:lnSpc>
              <a:spcAft>
                <a:spcPts val="1000"/>
              </a:spcAft>
              <a:defRPr/>
            </a:pPr>
            <a:r>
              <a:rPr lang="fr-FR" sz="2400">
                <a:latin typeface="Arial" panose="020B0604020202020204" pitchFamily="34" charset="0"/>
                <a:cs typeface="Times New Roman" panose="02020603050405020304" pitchFamily="18" charset="0"/>
              </a:rPr>
              <a:t>Les États Parties prennent des mesures efficaces et appropriées, faisant notamment intervenir l’entraide entre pairs, pour permettre aux personnes handicapées d’atteindre et de conserver le maximum d’autonomie, de réaliser pleinement leur potentiel physique, mental, social et professionnel, et de parvenir à la pleine intégration et à la pleine participation à tous les aspects de la vie. </a:t>
            </a:r>
            <a:endParaRPr lang="en-GB" sz="2400">
              <a:latin typeface="Arial" panose="020B060402020202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9D4F3FFD-1857-BD49-2515-15A3DF8EEB2C}"/>
              </a:ext>
            </a:extLst>
          </p:cNvPr>
          <p:cNvSpPr>
            <a:spLocks noGrp="1"/>
          </p:cNvSpPr>
          <p:nvPr>
            <p:ph type="ftr" sz="quarter" idx="11"/>
          </p:nvPr>
        </p:nvSpPr>
        <p:spPr>
          <a:xfrm>
            <a:off x="371473" y="6165850"/>
            <a:ext cx="10116000" cy="431800"/>
          </a:xfrm>
        </p:spPr>
        <p:txBody>
          <a:bodyPr/>
          <a:lstStyle/>
          <a:p>
            <a:r>
              <a:rPr lang="fr-FR" sz="1600"/>
              <a:t>Jour 2 :</a:t>
            </a:r>
            <a:r>
              <a:rPr lang="fr-FR"/>
              <a:t> </a:t>
            </a:r>
            <a:r>
              <a:rPr lang="fr-FR" sz="1600"/>
              <a:t>L'équité en matière de santé pour les personnes en situation de handicap</a:t>
            </a:r>
            <a:endParaRPr lang="en-GB" noProof="0"/>
          </a:p>
        </p:txBody>
      </p:sp>
    </p:spTree>
    <p:extLst>
      <p:ext uri="{BB962C8B-B14F-4D97-AF65-F5344CB8AC3E}">
        <p14:creationId xmlns:p14="http://schemas.microsoft.com/office/powerpoint/2010/main" val="2989460595"/>
      </p:ext>
    </p:extLst>
  </p:cSld>
  <p:clrMapOvr>
    <a:masterClrMapping/>
  </p:clrMapOvr>
</p:sld>
</file>

<file path=ppt/theme/theme1.xml><?xml version="1.0" encoding="utf-8"?>
<a:theme xmlns:a="http://schemas.openxmlformats.org/drawingml/2006/main" name="Sightsavers">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20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10000"/>
          </a:lnSpc>
          <a:spcBef>
            <a:spcPts val="600"/>
          </a:spcBef>
          <a:spcAft>
            <a:spcPts val="1000"/>
          </a:spcAft>
          <a:defRPr sz="2400" dirty="0" err="1" smtClean="0"/>
        </a:defPPr>
      </a:lstStyle>
    </a:txDef>
  </a:objectDefaults>
  <a:extraClrSchemeLst/>
  <a:custClrLst>
    <a:custClr name="Slate">
      <a:srgbClr val="4C4C4C"/>
    </a:custClr>
    <a:custClr name="Fog">
      <a:srgbClr val="999999"/>
    </a:custClr>
    <a:custClr name="Haze">
      <a:srgbClr val="D9D9D9"/>
    </a:custClr>
    <a:custClr name="Orange">
      <a:srgbClr val="FB6500"/>
    </a:custClr>
    <a:custClr name="Aubergine">
      <a:srgbClr val="612141"/>
    </a:custClr>
    <a:custClr name="Tomato">
      <a:srgbClr val="AF272F"/>
    </a:custClr>
    <a:custClr name="Mint">
      <a:srgbClr val="789F90"/>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Sightsavers template_all-purpose_widescreen_v1.2.potx" id="{931822C3-56A2-4B9C-BD8E-84B8E6B40200}" vid="{9DA35827-03AB-428E-859E-11448D14A5CD}"/>
    </a:ext>
  </a:extLst>
</a:theme>
</file>

<file path=ppt/theme/theme2.xml><?xml version="1.0" encoding="utf-8"?>
<a:theme xmlns:a="http://schemas.openxmlformats.org/drawingml/2006/main" name="Office Theme">
  <a:themeElements>
    <a:clrScheme name="Sightsavers colours">
      <a:dk1>
        <a:sysClr val="windowText" lastClr="000000"/>
      </a:dk1>
      <a:lt1>
        <a:sysClr val="window" lastClr="FFFFFF"/>
      </a:lt1>
      <a:dk2>
        <a:srgbClr val="960051"/>
      </a:dk2>
      <a:lt2>
        <a:srgbClr val="F0F1F2"/>
      </a:lt2>
      <a:accent1>
        <a:srgbClr val="FFBB22"/>
      </a:accent1>
      <a:accent2>
        <a:srgbClr val="960051"/>
      </a:accent2>
      <a:accent3>
        <a:srgbClr val="403A60"/>
      </a:accent3>
      <a:accent4>
        <a:srgbClr val="7474C1"/>
      </a:accent4>
      <a:accent5>
        <a:srgbClr val="80276C"/>
      </a:accent5>
      <a:accent6>
        <a:srgbClr val="006F62"/>
      </a:accent6>
      <a:hlink>
        <a:srgbClr val="960051"/>
      </a:hlink>
      <a:folHlink>
        <a:srgbClr val="9600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3258FBA730204DBD433235AA3F5EE0" ma:contentTypeVersion="13" ma:contentTypeDescription="Create a new document." ma:contentTypeScope="" ma:versionID="b821df4b54d7a79625dd4bf7c701c949">
  <xsd:schema xmlns:xsd="http://www.w3.org/2001/XMLSchema" xmlns:xs="http://www.w3.org/2001/XMLSchema" xmlns:p="http://schemas.microsoft.com/office/2006/metadata/properties" xmlns:ns2="3f583757-2f6a-4fd6-8007-094e40d1072e" xmlns:ns3="88b262b1-78e8-4095-94ca-7168faf96818" targetNamespace="http://schemas.microsoft.com/office/2006/metadata/properties" ma:root="true" ma:fieldsID="3ee5404bd4149d09ae931bd84af2324d" ns2:_="" ns3:_="">
    <xsd:import namespace="3f583757-2f6a-4fd6-8007-094e40d1072e"/>
    <xsd:import namespace="88b262b1-78e8-4095-94ca-7168faf96818"/>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DateTake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83757-2f6a-4fd6-8007-094e40d107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c4eb6af-b8e0-4535-81bd-a4e3e89bfafc"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b262b1-78e8-4095-94ca-7168faf96818"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111211a6-8e21-4a0e-ada9-1be8eb0f12d3}" ma:internalName="TaxCatchAll" ma:showField="CatchAllData" ma:web="88b262b1-78e8-4095-94ca-7168faf96818">
      <xsd:complexType>
        <xsd:complexContent>
          <xsd:extension base="dms:MultiChoiceLookup">
            <xsd:sequence>
              <xsd:element name="Value" type="dms:Lookup" maxOccurs="unbounded" minOccurs="0" nillable="true"/>
            </xsd:sequence>
          </xsd:extension>
        </xsd:complexContent>
      </xsd:complex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8b262b1-78e8-4095-94ca-7168faf96818" xsi:nil="true"/>
    <lcf76f155ced4ddcb4097134ff3c332f xmlns="3f583757-2f6a-4fd6-8007-094e40d1072e">
      <Terms xmlns="http://schemas.microsoft.com/office/infopath/2007/PartnerControls"/>
    </lcf76f155ced4ddcb4097134ff3c332f>
    <SharedWithUsers xmlns="88b262b1-78e8-4095-94ca-7168faf96818">
      <UserInfo>
        <DisplayName>Amalie Quevedo</DisplayName>
        <AccountId>223</AccountId>
        <AccountType/>
      </UserInfo>
      <UserInfo>
        <DisplayName>Isabella Giorgio</DisplayName>
        <AccountId>157</AccountId>
        <AccountType/>
      </UserInfo>
    </SharedWithUsers>
  </documentManagement>
</p:properties>
</file>

<file path=customXml/itemProps1.xml><?xml version="1.0" encoding="utf-8"?>
<ds:datastoreItem xmlns:ds="http://schemas.openxmlformats.org/officeDocument/2006/customXml" ds:itemID="{217D6347-A80D-4A14-A763-D23C2F9E0388}">
  <ds:schemaRefs>
    <ds:schemaRef ds:uri="3f583757-2f6a-4fd6-8007-094e40d1072e"/>
    <ds:schemaRef ds:uri="88b262b1-78e8-4095-94ca-7168faf9681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84FD4B6-2D54-4BA7-851E-6F4F3D07A19A}">
  <ds:schemaRefs>
    <ds:schemaRef ds:uri="http://schemas.microsoft.com/sharepoint/v3/contenttype/forms"/>
  </ds:schemaRefs>
</ds:datastoreItem>
</file>

<file path=customXml/itemProps3.xml><?xml version="1.0" encoding="utf-8"?>
<ds:datastoreItem xmlns:ds="http://schemas.openxmlformats.org/officeDocument/2006/customXml" ds:itemID="{B26A2662-BB99-4614-8518-2A09033FEC44}">
  <ds:schemaRefs>
    <ds:schemaRef ds:uri="http://schemas.microsoft.com/office/2006/metadata/properties"/>
    <ds:schemaRef ds:uri="88b262b1-78e8-4095-94ca-7168faf96818"/>
    <ds:schemaRef ds:uri="http://purl.org/dc/elements/1.1/"/>
    <ds:schemaRef ds:uri="http://purl.org/dc/terms/"/>
    <ds:schemaRef ds:uri="http://purl.org/dc/dcmitype/"/>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3f583757-2f6a-4fd6-8007-094e40d1072e"/>
  </ds:schemaRefs>
</ds:datastoreItem>
</file>

<file path=docProps/app.xml><?xml version="1.0" encoding="utf-8"?>
<Properties xmlns="http://schemas.openxmlformats.org/officeDocument/2006/extended-properties" xmlns:vt="http://schemas.openxmlformats.org/officeDocument/2006/docPropsVTypes">
  <Template/>
  <TotalTime>29255</TotalTime>
  <Words>27787</Words>
  <Application>Microsoft Office PowerPoint</Application>
  <PresentationFormat>Widescreen</PresentationFormat>
  <Paragraphs>1701</Paragraphs>
  <Slides>263</Slides>
  <Notes>193</Notes>
  <HiddenSlides>0</HiddenSlides>
  <MMClips>8</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263</vt:i4>
      </vt:variant>
    </vt:vector>
  </HeadingPairs>
  <TitlesOfParts>
    <vt:vector size="274" baseType="lpstr">
      <vt:lpstr>-apple-system</vt:lpstr>
      <vt:lpstr>Arial</vt:lpstr>
      <vt:lpstr>Calibri</vt:lpstr>
      <vt:lpstr>Montserrat Medium</vt:lpstr>
      <vt:lpstr>Roboto</vt:lpstr>
      <vt:lpstr>Segoe UI</vt:lpstr>
      <vt:lpstr>Source Sans Pro</vt:lpstr>
      <vt:lpstr>Symbol</vt:lpstr>
      <vt:lpstr>Times New Roman</vt:lpstr>
      <vt:lpstr>Wingdings</vt:lpstr>
      <vt:lpstr>Sightsavers</vt:lpstr>
      <vt:lpstr>Choix éclairés, autonomie corporelle et justice reproductive :  Une formation pour  appliquer des approches inclusives en matière de handicap dans le cadre des processus de consentement éclairé et de protection</vt:lpstr>
      <vt:lpstr>Jour 1 : Introduction à l'inclusion du handicap</vt:lpstr>
      <vt:lpstr>Bienvenue!</vt:lpstr>
      <vt:lpstr>Objectif d’ensemble </vt:lpstr>
      <vt:lpstr>Quels aspects souhaitez-vous voir traiter pendant la formation ?  Quelles attentes avez-vous par rapport à cette formation?</vt:lpstr>
      <vt:lpstr>Objectifs de formation</vt:lpstr>
      <vt:lpstr>Objectifs de formation</vt:lpstr>
      <vt:lpstr>Objectifs de formation</vt:lpstr>
      <vt:lpstr>Règles de base</vt:lpstr>
      <vt:lpstr>Personnes en situation de handicap : une petite minorité ?</vt:lpstr>
      <vt:lpstr>Activité : Établir le contact avec un-e client-e en situation de handicap</vt:lpstr>
      <vt:lpstr>Message clé à retenir  </vt:lpstr>
      <vt:lpstr>Approches du handicap</vt:lpstr>
      <vt:lpstr>Approche médicale du handicap</vt:lpstr>
      <vt:lpstr>Approche médicale du handicap</vt:lpstr>
      <vt:lpstr>Important </vt:lpstr>
      <vt:lpstr>Important </vt:lpstr>
      <vt:lpstr>Approche du handicap axée sur la charité</vt:lpstr>
      <vt:lpstr>Approche du handicap axée sur la charité</vt:lpstr>
      <vt:lpstr>Approche du handicap axée sur la charité</vt:lpstr>
      <vt:lpstr>Approche sociale du handicap</vt:lpstr>
      <vt:lpstr>Approche sociale du handicap</vt:lpstr>
      <vt:lpstr>Approche sociale du handicap</vt:lpstr>
      <vt:lpstr>Approche du handicap axée sur les droits humains </vt:lpstr>
      <vt:lpstr>Approche du handicap axée sur les droits humains </vt:lpstr>
      <vt:lpstr>Approches utilisées pour travailler avec des personnes en situation de handicap</vt:lpstr>
      <vt:lpstr>Les approches du handicap: Affirmations</vt:lpstr>
      <vt:lpstr>Les approches du handicap: Affirmations</vt:lpstr>
      <vt:lpstr>Les approches du handicap: Affirmations</vt:lpstr>
      <vt:lpstr>Les approches du handicap: Affirmations</vt:lpstr>
      <vt:lpstr>Les modèles de handicap : analyse vidéo</vt:lpstr>
      <vt:lpstr>Les modèles de handicap : analyse vidéo</vt:lpstr>
      <vt:lpstr>Discussion en plénière : réactions et réflexions</vt:lpstr>
      <vt:lpstr>Messages clés à retenir </vt:lpstr>
      <vt:lpstr>Messages clés à retenir </vt:lpstr>
      <vt:lpstr>Messages clés à retenir </vt:lpstr>
      <vt:lpstr>La Convention relative aux droits des personnes handicapées des Nations Unies (CDPH)</vt:lpstr>
      <vt:lpstr>Qu'est-ce que le handicap ?</vt:lpstr>
      <vt:lpstr>Coup de projecteur sur la Convention relative aux droits des personnes handicapées des Nations Unies (CDPH)</vt:lpstr>
      <vt:lpstr>Coup de projecteur sur la Convention relative aux droits des personnes handicapées des Nations Unies (CDPH)</vt:lpstr>
      <vt:lpstr>Coup de projecteur sur l’Article 6 de la CDPH « Femmes handicapées » </vt:lpstr>
      <vt:lpstr>Coup de projecteur sur l’Article 6 de la CDPH « Femmes handicapées » </vt:lpstr>
      <vt:lpstr>Le langage du handicap</vt:lpstr>
      <vt:lpstr>PowerPoint Presentation</vt:lpstr>
      <vt:lpstr>PowerPoint Presentation</vt:lpstr>
      <vt:lpstr>PowerPoint Presentation</vt:lpstr>
      <vt:lpstr>PowerPoint Presentation</vt:lpstr>
      <vt:lpstr>Obstacles à l’inclusion  des personnes en situation  de handicap</vt:lpstr>
      <vt:lpstr>Obstacles à l’inclusion des personnes en situation de handicap</vt:lpstr>
      <vt:lpstr>Obstacles comportementaux </vt:lpstr>
      <vt:lpstr>Obstacles comportementaux </vt:lpstr>
      <vt:lpstr>Obstacles comportementaux </vt:lpstr>
      <vt:lpstr>Obstacles comportementaux </vt:lpstr>
      <vt:lpstr>Obstacles environnementaux </vt:lpstr>
      <vt:lpstr>Obstacles environnementaux </vt:lpstr>
      <vt:lpstr>Obstacles institutionnels </vt:lpstr>
      <vt:lpstr>Obstacles institutionnels </vt:lpstr>
      <vt:lpstr>Réduire les obstacles à l'inclusion</vt:lpstr>
      <vt:lpstr>Message clés à retenir </vt:lpstr>
      <vt:lpstr>Différents groupes de handicaps</vt:lpstr>
      <vt:lpstr>Regrouper les personnes en situation de handicap</vt:lpstr>
      <vt:lpstr>Regrouper les personnes en situation de handicap</vt:lpstr>
      <vt:lpstr>Regrouper les personnes en situation de handicap</vt:lpstr>
      <vt:lpstr>Regrouper les personnes en situation de handicap</vt:lpstr>
      <vt:lpstr>Regrouper les personnes en situation de handicap</vt:lpstr>
      <vt:lpstr>Regrouper les personnes en situation de handicap</vt:lpstr>
      <vt:lpstr>Regrouper les personnes en situation de handicap</vt:lpstr>
      <vt:lpstr>Regrouper les personnes en situation de handicap</vt:lpstr>
      <vt:lpstr>Regrouper les personnes en situation de handicap</vt:lpstr>
      <vt:lpstr>Regrouper les personnes en situation de handicap</vt:lpstr>
      <vt:lpstr>Coup de projecteur sur les handicaps invisibles</vt:lpstr>
      <vt:lpstr>Coup de projecteur sur les handicaps invisibles</vt:lpstr>
      <vt:lpstr>Coup de projecteur sur les personnes en situation de surdicécité</vt:lpstr>
      <vt:lpstr>Coup de projecteur sur les personnes en situation de surdicécité</vt:lpstr>
      <vt:lpstr>Coup de projecteur sur les obstacles auxquels se  heurtent les personnes en situation de handicap psychosocial et vivant avec des maladies mentales</vt:lpstr>
      <vt:lpstr>L’handicap et intersectionnalité</vt:lpstr>
      <vt:lpstr>La pauvreté économique et le handicap</vt:lpstr>
      <vt:lpstr>Messages clés à retenir</vt:lpstr>
      <vt:lpstr>Messages clés à retenir</vt:lpstr>
      <vt:lpstr>Équité en matière de santé pour les personnes en situation de handicap</vt:lpstr>
      <vt:lpstr>Le jeu de la vie</vt:lpstr>
      <vt:lpstr>Analyse des besoins de santé des personnes  en situation de handicap : discussion de groupe</vt:lpstr>
      <vt:lpstr>Comprendre les exigences en matière de santé  des personnes en situation de handicap </vt:lpstr>
      <vt:lpstr>Comprendre les exigences en matière de santé  des personnes en situation de handicap </vt:lpstr>
      <vt:lpstr>PowerPoint Presentation</vt:lpstr>
      <vt:lpstr>Jour 2 : L'équité en matière de santé pour les personnes en situation de handicap</vt:lpstr>
      <vt:lpstr>Récapitulatif d’hier</vt:lpstr>
      <vt:lpstr>Les personnes en situation de handicap sont confrontées à des problèmes de santé  plus graves</vt:lpstr>
      <vt:lpstr>Coup de projecteur sur l’expérience des personnes en  situation de handicap en matière d’accès aux soins de santé</vt:lpstr>
      <vt:lpstr>Coup de projecteur sur l'état de santé des  personnes en situation de handicap</vt:lpstr>
      <vt:lpstr>Coup de projecteur sur l'état de santé des  personnes en situation de handicap</vt:lpstr>
      <vt:lpstr>Coup de projecteur sur l'état de santé des  personnes en situation de handicap</vt:lpstr>
      <vt:lpstr>Coup de projecteur sur l'état de santé des personnes en situation de handicap</vt:lpstr>
      <vt:lpstr>Le droit des personnes  en situation de handicap  à la norme la plus élevée  de santé </vt:lpstr>
      <vt:lpstr>Le droit des personnes en situation de handicap à la norme la plus élevée de santé </vt:lpstr>
      <vt:lpstr>Coup de projecteur sur l’article 25 de la  CDPH: droit à la santé </vt:lpstr>
      <vt:lpstr>Coup de projecteur sur l’article 25 de la  CDPH: droit à la santé </vt:lpstr>
      <vt:lpstr>Coup de projecteur sur l’article 25 de la CDPH:  droit à la santé </vt:lpstr>
      <vt:lpstr>Coup de projecteur sur l’article 26 de la  CDPH : Adaptation et réadaptation</vt:lpstr>
      <vt:lpstr>Coup de projecteur sur l’article 26 de la  CDPH : Adaptation et réadaptation</vt:lpstr>
      <vt:lpstr>Coup de projecteur sur l’article 26 de la  CDPH : Adaptation et réadaptation</vt:lpstr>
      <vt:lpstr>Coup de projecteur sur l’article 26 de la  CDPH : Adaptation et réadaptation</vt:lpstr>
      <vt:lpstr>Coup de projecteur sur l’handicap et  Objectifs de Développement Durable</vt:lpstr>
      <vt:lpstr>Coup de projecteur sur l’handicap et  Objectifs de Développement Durable</vt:lpstr>
      <vt:lpstr>La santé et les droits  sexuels et reproductifs (SDSR) des personnes  en situation de handicap</vt:lpstr>
      <vt:lpstr>Paquet essentiel d’interventions de santé sexuelle et reproductive</vt:lpstr>
      <vt:lpstr>Paquet essentiel d’interventions de santé sexuelle et reproductive</vt:lpstr>
      <vt:lpstr>Paquet essentiel d’interventions de santé sexuelle et reproductive</vt:lpstr>
      <vt:lpstr>Activité de Groupe</vt:lpstr>
      <vt:lpstr>Coup de projecteur sur la stigmatisation</vt:lpstr>
      <vt:lpstr>Coup de projecteur sur la stigmatisation</vt:lpstr>
      <vt:lpstr>Coup de projecteur sur la coercition</vt:lpstr>
      <vt:lpstr>Coup de projecteur sur la coercition</vt:lpstr>
      <vt:lpstr>Politiques, législation et directives inclusives en matière de SDSR</vt:lpstr>
      <vt:lpstr>Le droit des personnes en situation de  handicap à la norme la plus élevée de santé </vt:lpstr>
      <vt:lpstr>Résultats des personnes en situation de handicap en matière de SDSR</vt:lpstr>
      <vt:lpstr>L’expérience en matière d’accès aux informations médicales et aux services de SDSR</vt:lpstr>
      <vt:lpstr>Coup de projecteur sur les résultats des personnes  en situation de handicap en matière de SDSR</vt:lpstr>
      <vt:lpstr>Coup de projecteur sur les résultats des personnes  en situation de handicap en matière de SDSR</vt:lpstr>
      <vt:lpstr>Promouvoir l’équité en matière de santé pour les personnes en situation de handicap</vt:lpstr>
      <vt:lpstr>Activité : Promouvoir l’équité en matière  de santé</vt:lpstr>
      <vt:lpstr>Activité : La recette de l’équité sanitaire</vt:lpstr>
      <vt:lpstr>Durant l'activité</vt:lpstr>
      <vt:lpstr>Articles clés de la CDPH en matière de consentement  éclairé et de protection au  sein des services de SSR</vt:lpstr>
      <vt:lpstr>PowerPoint Presentation</vt:lpstr>
      <vt:lpstr>PowerPoint Presentation</vt:lpstr>
      <vt:lpstr>PowerPoint Presentation</vt:lpstr>
      <vt:lpstr>PowerPoint Presentation</vt:lpstr>
      <vt:lpstr>PowerPoint Presentation</vt:lpstr>
      <vt:lpstr>PowerPoint Presentation</vt:lpstr>
      <vt:lpstr>The right to the highest attainable standard of health for people with disabilities</vt:lpstr>
      <vt:lpstr>Garantir la SDSR des client-e-s en situation de handicap dans le cadre des services  de SSR et appuyer leur consentement éclairé</vt:lpstr>
      <vt:lpstr>Messages clés à retenir </vt:lpstr>
      <vt:lpstr>PowerPoint Presentation</vt:lpstr>
      <vt:lpstr>Jour 3:  Le processus de consentement éclairé</vt:lpstr>
      <vt:lpstr>Le processus de consentement éclairé pour les client-e-s en situation de handicap</vt:lpstr>
      <vt:lpstr>Discussion en plénière</vt:lpstr>
      <vt:lpstr>Discussion en plénière</vt:lpstr>
      <vt:lpstr>Consentement éclairé : concepts clés de la CDPH</vt:lpstr>
      <vt:lpstr>Concepts clés de la CDPH</vt:lpstr>
      <vt:lpstr>Concepts clés de la CDPH</vt:lpstr>
      <vt:lpstr>Termes qui ne sont pas conformes à la CDPH </vt:lpstr>
      <vt:lpstr>Activité : Concepts clés de la CDPH</vt:lpstr>
      <vt:lpstr>Exemple de tableau</vt:lpstr>
      <vt:lpstr>Messages clés à retenir </vt:lpstr>
      <vt:lpstr>Étape 1 du processus de consentement éclairé : Préparer</vt:lpstr>
      <vt:lpstr>Préparer pour:</vt:lpstr>
      <vt:lpstr>Discussion en plénière</vt:lpstr>
      <vt:lpstr>PowerPoint Presentation</vt:lpstr>
      <vt:lpstr>PowerPoint Presentation</vt:lpstr>
      <vt:lpstr>PowerPoint Presentation</vt:lpstr>
      <vt:lpstr>PowerPoint Presentation</vt:lpstr>
      <vt:lpstr>Messages clés à retenir  </vt:lpstr>
      <vt:lpstr>  ‘              Étape 2 du processus de consentement éclairé : Méthodes de communication accessibles pour le partage d’informations</vt:lpstr>
      <vt:lpstr>Communiquer avec les clients : à faire</vt:lpstr>
      <vt:lpstr>Communiquer avec les clients : à faire </vt:lpstr>
      <vt:lpstr>Communiquer avec les clients : à faire </vt:lpstr>
      <vt:lpstr>Communiquer avec les clients par écrit</vt:lpstr>
      <vt:lpstr>Communiquer avec les clients par écrit</vt:lpstr>
      <vt:lpstr>Communiquer avec les clients présentant une  déficience visuelle</vt:lpstr>
      <vt:lpstr>Communiquer avec les clients présentant un  handicap intellectuel</vt:lpstr>
      <vt:lpstr>Communiquer avec les clients présentant des  troubles du langage</vt:lpstr>
      <vt:lpstr>Communiquer avec les clients présentant une  déficience auditive</vt:lpstr>
      <vt:lpstr>Communiquer avec les clients ayant surdicécité</vt:lpstr>
      <vt:lpstr>Communiquer avec les clients : à ne pas faire</vt:lpstr>
      <vt:lpstr>Communiquer avec les clients : à ne pas faire</vt:lpstr>
      <vt:lpstr>Communiquer avec les clients : à ne pas faire</vt:lpstr>
      <vt:lpstr>Si un soignant devient agressif pendant la consultation</vt:lpstr>
      <vt:lpstr>Si un soignant devient agressif pendant la consultation</vt:lpstr>
      <vt:lpstr>Jeu de rôle:  la communication avec  les client-e-s</vt:lpstr>
      <vt:lpstr>Instructions pour le jeu de rôle</vt:lpstr>
      <vt:lpstr>Instructions pour le jeu de rôle</vt:lpstr>
      <vt:lpstr>Instructions pour le jeu de rôle</vt:lpstr>
      <vt:lpstr>Message clé à retenir</vt:lpstr>
      <vt:lpstr>Étape 3 du processus de consentement éclairé : Respect de la vie privée et de la confidentialité</vt:lpstr>
      <vt:lpstr>PowerPoint Presentation</vt:lpstr>
      <vt:lpstr>Témoignage sur le respect de la vie privée  et de la confidentialité</vt:lpstr>
      <vt:lpstr>Discussion en plénière </vt:lpstr>
      <vt:lpstr>Messages clés à retenir  </vt:lpstr>
      <vt:lpstr>Messages clés à retenir  </vt:lpstr>
      <vt:lpstr>Étape 4 du processus du consentement éclairé : vérifier la compréhension pour déterminer les besoins en matière de soutien à la prise de décision</vt:lpstr>
      <vt:lpstr>PowerPoint Presentation</vt:lpstr>
      <vt:lpstr>Études du cas d’Adana et de Promise: Travail de groupe et discussion en plénière </vt:lpstr>
      <vt:lpstr>Impliquer un-e aidant-e dans le processus de consentement éclairé </vt:lpstr>
      <vt:lpstr>Impliquer un-e aidant-e dans le processus de consentement éclairé </vt:lpstr>
      <vt:lpstr>Messages clés à retenir </vt:lpstr>
      <vt:lpstr>Étape 5 du processus de consentement éclairé : faciliter la prise de décision soutenue par le/la client-e</vt:lpstr>
      <vt:lpstr>Faciliter la prise de décision</vt:lpstr>
      <vt:lpstr>Témoignage sur le consentement éclairé</vt:lpstr>
      <vt:lpstr>Discussion en plénière </vt:lpstr>
      <vt:lpstr>Messages clés à retenir </vt:lpstr>
      <vt:lpstr>PowerPoint Presentation</vt:lpstr>
      <vt:lpstr>Jour 4 :  Protéger les client-e-s en situation de handicap</vt:lpstr>
      <vt:lpstr>Étape 6 du processus de consentement éclairé : Agir conformément à la volonté et à la préférence de la cliente</vt:lpstr>
      <vt:lpstr>Activité : Volonté et préférences  </vt:lpstr>
      <vt:lpstr>Activité : Volonté et préférences  </vt:lpstr>
      <vt:lpstr>Discussion en plénière </vt:lpstr>
      <vt:lpstr>Discussion en plénière </vt:lpstr>
      <vt:lpstr>Étape 7 du processus de consentement éclairé : documenter le processus</vt:lpstr>
      <vt:lpstr>Discussion en plénière</vt:lpstr>
      <vt:lpstr>Protéger les client-e-s en situation de handicap</vt:lpstr>
      <vt:lpstr>Aspects clés la protection des services de SSR</vt:lpstr>
      <vt:lpstr>Protection : Préoccupations potentielles</vt:lpstr>
      <vt:lpstr>Préoccupation en matière de protection</vt:lpstr>
      <vt:lpstr>Different types de violences </vt:lpstr>
      <vt:lpstr>PowerPoint Presentation</vt:lpstr>
      <vt:lpstr>Scénario 1 : L’histoire d’Alima</vt:lpstr>
      <vt:lpstr>Scénario 1 : L’histoire d’Alima</vt:lpstr>
      <vt:lpstr>L'histoire d'Alima : réponse</vt:lpstr>
      <vt:lpstr>Scénario 2:  L’histoire de Gloria</vt:lpstr>
      <vt:lpstr>L'histoire de Gloria : réponse</vt:lpstr>
      <vt:lpstr>Scénario 3:  L’histoire de David </vt:lpstr>
      <vt:lpstr>L'histoire de David : réponse</vt:lpstr>
      <vt:lpstr>Scénario 4:  L’histoire d’Ayra </vt:lpstr>
      <vt:lpstr>L'histoire de Ayra : réponse</vt:lpstr>
      <vt:lpstr>Scénario 5:  L’histoire de Rema </vt:lpstr>
      <vt:lpstr>L'histoire de Rema : réponse</vt:lpstr>
      <vt:lpstr>Scénario 6:  L’histoire de Libianca </vt:lpstr>
      <vt:lpstr>Scénario 6:  L’histoire de Libianca </vt:lpstr>
      <vt:lpstr>L'histoire de Libianca : réponse</vt:lpstr>
      <vt:lpstr>Scénario 7:  L’histoire de Mercy </vt:lpstr>
      <vt:lpstr>L'histoire de Mercy: réponse</vt:lpstr>
      <vt:lpstr>Scénario 8:  L’histoire de Nwanne </vt:lpstr>
      <vt:lpstr>L'histoire de Nwanne: réponse</vt:lpstr>
      <vt:lpstr>Coup de projecteur sur les types de violences basées sur le genre</vt:lpstr>
      <vt:lpstr>Coup de projecteur sur les types de  violences basées sur le genre</vt:lpstr>
      <vt:lpstr>Coup de projecteur sur les types de violences basées sur le genre</vt:lpstr>
      <vt:lpstr>Messages clés à retenir </vt:lpstr>
      <vt:lpstr>Messages clés à retenir </vt:lpstr>
      <vt:lpstr>Identifier les préoccupations en matière de protection</vt:lpstr>
      <vt:lpstr>Discussion de groupe (cinq minutes)   </vt:lpstr>
      <vt:lpstr>Signes d'abus potentiels</vt:lpstr>
      <vt:lpstr>Signes d'abus potentiels</vt:lpstr>
      <vt:lpstr>Identifier les préoccupations</vt:lpstr>
      <vt:lpstr>Garantir la sécurité physique et  émotionnelle de le/la client-e</vt:lpstr>
      <vt:lpstr>Soulever des préoccupations  en matière de protection et  dispenser des soins tenant  compte des traumatismes</vt:lpstr>
      <vt:lpstr>Discussion de groupe (cinq minutes)</vt:lpstr>
      <vt:lpstr>Signaler une préoccupation en matière de protection </vt:lpstr>
      <vt:lpstr>Signaler une préoccupation en matière de protection </vt:lpstr>
      <vt:lpstr>Question au groupe</vt:lpstr>
      <vt:lpstr>PowerPoint Presentation</vt:lpstr>
      <vt:lpstr>Soins tenant compte des traumatismes: Définition</vt:lpstr>
      <vt:lpstr>Soins tenant compte des traumatismes: Définition</vt:lpstr>
      <vt:lpstr>Soins tenant compte des traumatismes et de la violence ont trait à :</vt:lpstr>
      <vt:lpstr>Aider les client-e-s en applicant des soins tenant compte des traumatismes</vt:lpstr>
      <vt:lpstr>Aider les client-e-s en applicant des soins tenant compte des traumatismes:</vt:lpstr>
      <vt:lpstr>Aider les client-e-s en applicant des soins tenant compte des traumatismes:</vt:lpstr>
      <vt:lpstr>Aider les client-e-s en applicant des soins tenant compte des traumatismes:</vt:lpstr>
      <vt:lpstr>Aider les client-e-s en applicant des soins tenant compte des traumatismes:</vt:lpstr>
      <vt:lpstr>Coup de projecteur sur les chaperons </vt:lpstr>
      <vt:lpstr>Coup de projecteur sur les chaperons </vt:lpstr>
      <vt:lpstr>Coup de projecteur sur les chaperons </vt:lpstr>
      <vt:lpstr>Coup de projecteur sur les chaperons </vt:lpstr>
      <vt:lpstr>Récapitulation : mesures à prendre pour obtenir un  consentement éclairé, soulever des questions de protection  et dispenser des soins tenant compte des traumatismes.</vt:lpstr>
      <vt:lpstr>Récapitulation : mesures à prendre pour obtenir un consentement éclairé, soulever des questions de protection et dispenser des soins tenant compte des traumatismes.</vt:lpstr>
      <vt:lpstr>Activité : Jeu de rôle pour soulever des préoccupations en matière de protection et dispenser des soins tenant compte des traumatismes: Chibundo et Umukoko’s</vt:lpstr>
      <vt:lpstr>Instructions pour le jeu de rôles</vt:lpstr>
      <vt:lpstr>Matériel pour le jeu de rôle</vt:lpstr>
      <vt:lpstr>Instructions pour le jeu de rôles</vt:lpstr>
      <vt:lpstr>Notes du groupe pendant le jeu de rôle</vt:lpstr>
      <vt:lpstr>Notes du groupe pendant le jeu de rôle</vt:lpstr>
      <vt:lpstr>Formulaire d'évaluation</vt:lpstr>
      <vt:lpstr>Fin de la formation </vt:lpstr>
    </vt:vector>
  </TitlesOfParts>
  <Manager>ntoledo@sightsavers.org</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 styles (Arial 34pt, bold, raspberry)</dc:title>
  <dc:creator>Amalie Quevedo</dc:creator>
  <cp:keywords>version1.2; all-purpose; widescreen;</cp:keywords>
  <cp:lastModifiedBy>Amalie Quevedo</cp:lastModifiedBy>
  <cp:revision>2</cp:revision>
  <dcterms:created xsi:type="dcterms:W3CDTF">2023-09-02T11:22:04Z</dcterms:created>
  <dcterms:modified xsi:type="dcterms:W3CDTF">2024-11-19T10:34:08Z</dcterms:modified>
  <cp:category>brand 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epartment">
    <vt:lpwstr>Online and Design team</vt:lpwstr>
  </property>
  <property fmtid="{D5CDD505-2E9C-101B-9397-08002B2CF9AE}" pid="3" name="ContentTypeId">
    <vt:lpwstr>0x010100893258FBA730204DBD433235AA3F5EE0</vt:lpwstr>
  </property>
  <property fmtid="{D5CDD505-2E9C-101B-9397-08002B2CF9AE}" pid="4" name="MediaServiceImageTags">
    <vt:lpwstr/>
  </property>
</Properties>
</file>